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1"/>
  </p:notesMasterIdLst>
  <p:sldIdLst>
    <p:sldId id="397" r:id="rId5"/>
    <p:sldId id="402" r:id="rId6"/>
    <p:sldId id="418" r:id="rId7"/>
    <p:sldId id="419" r:id="rId8"/>
    <p:sldId id="417" r:id="rId9"/>
    <p:sldId id="420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8" autoAdjust="0"/>
    <p:restoredTop sz="93372" autoAdjust="0"/>
  </p:normalViewPr>
  <p:slideViewPr>
    <p:cSldViewPr>
      <p:cViewPr varScale="1">
        <p:scale>
          <a:sx n="103" d="100"/>
          <a:sy n="103" d="100"/>
        </p:scale>
        <p:origin x="2130" y="1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1B7115B3-CE02-4DDA-8968-430BC078AA0D}" type="datetimeFigureOut">
              <a:rPr lang="en-US" smtClean="0"/>
              <a:pPr/>
              <a:t>10/27/2021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087A98AA-A444-467D-B771-2056CFA209F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1945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100000">
                <a:srgbClr val="FF0000">
                  <a:lumMod val="1000"/>
                </a:srgbClr>
              </a:gs>
              <a:gs pos="45000">
                <a:srgbClr val="C00000"/>
              </a:gs>
              <a:gs pos="100000">
                <a:srgbClr val="FF0000"/>
              </a:gs>
            </a:gsLst>
            <a:lin ang="27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A7B-F61C-45CA-997B-16EABB899B0D}" type="datetimeFigureOut">
              <a:rPr lang="en-US" smtClean="0"/>
              <a:pPr/>
              <a:t>10/27/2021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97892863-B315-4137-BFE4-11099DB6AFA9}" type="slidenum">
              <a:rPr lang="en-ZA" smtClean="0"/>
              <a:pPr/>
              <a:t>‹#›</a:t>
            </a:fld>
            <a:endParaRPr lang="en-ZA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" name="Picture 4" descr="W:\(2) OUTSOL FOLDERS\SALES, MARKETING &amp; BRANDING\Branding\2018\Logo\JPEG Logo\OutSol Logo Final-09_preview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1290">
            <a:off x="7413264" y="5191308"/>
            <a:ext cx="1676281" cy="163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A7B-F61C-45CA-997B-16EABB899B0D}" type="datetimeFigureOut">
              <a:rPr lang="en-US" smtClean="0"/>
              <a:pPr/>
              <a:t>10/27/2021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2863-B315-4137-BFE4-11099DB6AFA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A7B-F61C-45CA-997B-16EABB899B0D}" type="datetimeFigureOut">
              <a:rPr lang="en-US" smtClean="0"/>
              <a:pPr/>
              <a:t>10/27/2021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2863-B315-4137-BFE4-11099DB6AFA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A7B-F61C-45CA-997B-16EABB899B0D}" type="datetimeFigureOut">
              <a:rPr lang="en-US" smtClean="0"/>
              <a:pPr/>
              <a:t>10/27/2021</a:t>
            </a:fld>
            <a:endParaRPr lang="en-Z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892863-B315-4137-BFE4-11099DB6AFA9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8" name="Picture 4" descr="W:\(2) OUTSOL FOLDERS\SALES, MARKETING &amp; BRANDING\Branding\2018\Logo\JPEG Logo\OutSol Logo Final-09_preview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1290">
            <a:off x="-169949" y="-48768"/>
            <a:ext cx="683564" cy="66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A7B-F61C-45CA-997B-16EABB899B0D}" type="datetimeFigureOut">
              <a:rPr lang="en-US" smtClean="0"/>
              <a:pPr/>
              <a:t>10/27/2021</a:t>
            </a:fld>
            <a:endParaRPr lang="en-ZA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892863-B315-4137-BFE4-11099DB6AFA9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A7B-F61C-45CA-997B-16EABB899B0D}" type="datetimeFigureOut">
              <a:rPr lang="en-US" smtClean="0"/>
              <a:pPr/>
              <a:t>10/27/2021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2863-B315-4137-BFE4-11099DB6AFA9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A7B-F61C-45CA-997B-16EABB899B0D}" type="datetimeFigureOut">
              <a:rPr lang="en-US" smtClean="0"/>
              <a:pPr/>
              <a:t>10/27/2021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2863-B315-4137-BFE4-11099DB6AFA9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A7B-F61C-45CA-997B-16EABB899B0D}" type="datetimeFigureOut">
              <a:rPr lang="en-US" smtClean="0"/>
              <a:pPr/>
              <a:t>10/27/2021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2863-B315-4137-BFE4-11099DB6AFA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A7B-F61C-45CA-997B-16EABB899B0D}" type="datetimeFigureOut">
              <a:rPr lang="en-US" smtClean="0"/>
              <a:pPr/>
              <a:t>10/27/2021</a:t>
            </a:fld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892863-B315-4137-BFE4-11099DB6AFA9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D52A7B-F61C-45CA-997B-16EABB899B0D}" type="datetimeFigureOut">
              <a:rPr lang="en-US" smtClean="0"/>
              <a:pPr/>
              <a:t>10/27/2021</a:t>
            </a:fld>
            <a:endParaRPr lang="en-Z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892863-B315-4137-BFE4-11099DB6AFA9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2A7B-F61C-45CA-997B-16EABB899B0D}" type="datetimeFigureOut">
              <a:rPr lang="en-US" smtClean="0"/>
              <a:pPr/>
              <a:t>10/27/2021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2863-B315-4137-BFE4-11099DB6AFA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228600" cy="6868411"/>
          </a:xfrm>
          <a:prstGeom prst="rect">
            <a:avLst/>
          </a:prstGeom>
          <a:gradFill>
            <a:gsLst>
              <a:gs pos="0">
                <a:schemeClr val="bg1"/>
              </a:gs>
              <a:gs pos="43000">
                <a:srgbClr val="FF0000"/>
              </a:gs>
              <a:gs pos="100000">
                <a:schemeClr val="tx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892863-B315-4137-BFE4-11099DB6AFA9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4D52A7B-F61C-45CA-997B-16EABB899B0D}" type="datetimeFigureOut">
              <a:rPr lang="en-US" smtClean="0"/>
              <a:pPr/>
              <a:t>10/27/2021</a:t>
            </a:fld>
            <a:endParaRPr lang="en-ZA"/>
          </a:p>
        </p:txBody>
      </p:sp>
      <p:pic>
        <p:nvPicPr>
          <p:cNvPr id="9" name="Picture 4" descr="W:\(2) OUTSOL FOLDERS\SALES, MARKETING &amp; BRANDING\Branding\2018\Logo\JPEG Logo\OutSol Logo Final-09_preview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1290">
            <a:off x="-169949" y="-48768"/>
            <a:ext cx="683564" cy="66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../../../Team%20Sessions%20Material/Video%20Clips/Chicken%20Little.wmv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../../../../../../../Videos/Training%20and%20Motivation/Aim%20Lower%20-%20Start%20Younger.mpe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cid:image002.jpg@01D3735C.BE06D2A0" TargetMode="External"/><Relationship Id="rId18" Type="http://schemas.openxmlformats.org/officeDocument/2006/relationships/image" Target="../media/image21.png"/><Relationship Id="rId3" Type="http://schemas.openxmlformats.org/officeDocument/2006/relationships/image" Target="../media/image7.jpeg"/><Relationship Id="rId21" Type="http://schemas.openxmlformats.org/officeDocument/2006/relationships/image" Target="../media/image24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0.jpeg"/><Relationship Id="rId2" Type="http://schemas.openxmlformats.org/officeDocument/2006/relationships/image" Target="../media/image6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image" Target="../media/image18.jpeg"/><Relationship Id="rId23" Type="http://schemas.openxmlformats.org/officeDocument/2006/relationships/image" Target="../media/image26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7.emf"/><Relationship Id="rId22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rId2" action="ppaction://hlinkfile"/>
          </p:cNvPr>
          <p:cNvSpPr/>
          <p:nvPr/>
        </p:nvSpPr>
        <p:spPr>
          <a:xfrm>
            <a:off x="1403648" y="591777"/>
            <a:ext cx="67687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n w="12700">
                  <a:solidFill>
                    <a:schemeClr val="tx2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Leveraging Business Process Outsourcing Service for Economic Growth</a:t>
            </a:r>
            <a:endParaRPr lang="en-GB" sz="4000" dirty="0">
              <a:solidFill>
                <a:srgbClr val="58631F"/>
              </a:solidFill>
              <a:latin typeface="Forte" pitchFamily="66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7">
            <a:hlinkClick r:id="rId2" action="ppaction://hlinkfile"/>
            <a:extLst>
              <a:ext uri="{FF2B5EF4-FFF2-40B4-BE49-F238E27FC236}">
                <a16:creationId xmlns:a16="http://schemas.microsoft.com/office/drawing/2014/main" id="{1928D1CE-7471-4BD5-B1FD-EA32BD9D83B7}"/>
              </a:ext>
            </a:extLst>
          </p:cNvPr>
          <p:cNvSpPr/>
          <p:nvPr/>
        </p:nvSpPr>
        <p:spPr>
          <a:xfrm>
            <a:off x="2627784" y="5497796"/>
            <a:ext cx="67687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n w="12700"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www.outsol.com.na</a:t>
            </a:r>
            <a:endParaRPr lang="en-GB" sz="4000" dirty="0">
              <a:solidFill>
                <a:srgbClr val="58631F"/>
              </a:solidFill>
              <a:latin typeface="Forte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E4B354-02D2-446C-BE11-9A615EE1F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963313"/>
            <a:ext cx="5184576" cy="228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19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125" y="1052736"/>
            <a:ext cx="8640960" cy="764704"/>
          </a:xfrm>
        </p:spPr>
        <p:txBody>
          <a:bodyPr>
            <a:noAutofit/>
          </a:bodyPr>
          <a:lstStyle/>
          <a:p>
            <a:pPr algn="ctr"/>
            <a:r>
              <a:rPr lang="en-GB" sz="4800" dirty="0"/>
              <a:t>Concept: </a:t>
            </a:r>
            <a:r>
              <a:rPr lang="en-US" sz="4800" dirty="0"/>
              <a:t>Leveraging service industry for economic growth</a:t>
            </a:r>
            <a:endParaRPr lang="en-GB" sz="4800" dirty="0">
              <a:hlinkClick r:id="rId2" action="ppaction://hlinkfile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6125" y="2276872"/>
            <a:ext cx="8892480" cy="5829672"/>
          </a:xfrm>
        </p:spPr>
        <p:txBody>
          <a:bodyPr>
            <a:normAutofit/>
          </a:bodyPr>
          <a:lstStyle/>
          <a:p>
            <a:r>
              <a:rPr lang="en-US" sz="2600" b="1" dirty="0"/>
              <a:t>Value addition through outsourcing of business services</a:t>
            </a:r>
          </a:p>
          <a:p>
            <a:endParaRPr lang="en-US" sz="2600" b="1" dirty="0"/>
          </a:p>
          <a:p>
            <a:r>
              <a:rPr lang="en-US" sz="2600" b="1" dirty="0"/>
              <a:t>Outsourcing provides: Opportunities for technology advancement and latest / modern business trends transfer</a:t>
            </a:r>
          </a:p>
          <a:p>
            <a:endParaRPr lang="en-US" sz="2600" b="1" dirty="0"/>
          </a:p>
          <a:p>
            <a:r>
              <a:rPr lang="en-US" sz="2600" b="1" dirty="0"/>
              <a:t>Linkage development of different sectors of the economy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3970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125" y="1052736"/>
            <a:ext cx="8640960" cy="764704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Value addition through outsourcing of business services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9210" y="2125725"/>
            <a:ext cx="8777875" cy="5829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b="1" dirty="0"/>
              <a:t>Investors; International organizations;</a:t>
            </a:r>
          </a:p>
          <a:p>
            <a:pPr marL="0" indent="0" algn="ctr">
              <a:buNone/>
            </a:pPr>
            <a:r>
              <a:rPr lang="en-US" sz="2600" b="1" dirty="0"/>
              <a:t>Project based businesses; benefit from outsourcing business services:</a:t>
            </a:r>
          </a:p>
          <a:p>
            <a:pPr marL="0" indent="0" algn="ctr">
              <a:buNone/>
            </a:pPr>
            <a:endParaRPr lang="en-US" sz="2600" b="1" dirty="0"/>
          </a:p>
          <a:p>
            <a:r>
              <a:rPr lang="en-US" sz="2400" dirty="0"/>
              <a:t>…to complete their core business offering</a:t>
            </a:r>
          </a:p>
          <a:p>
            <a:r>
              <a:rPr lang="en-US" sz="2400" dirty="0"/>
              <a:t>…for compliance &amp; easy hassle free - quick start-up</a:t>
            </a:r>
          </a:p>
          <a:p>
            <a:r>
              <a:rPr lang="en-US" sz="2400" dirty="0"/>
              <a:t>…to provide tested and proven local expertise (good track record)</a:t>
            </a:r>
          </a:p>
          <a:p>
            <a:r>
              <a:rPr lang="en-US" sz="2400" dirty="0"/>
              <a:t>… to deal with exit procedure when pulling out of country or closing a project-based business (deregistrations, etc.)</a:t>
            </a:r>
          </a:p>
          <a:p>
            <a:endParaRPr lang="en-US" sz="2600" b="1" dirty="0"/>
          </a:p>
          <a:p>
            <a:pPr lvl="1">
              <a:buFont typeface="Arial" panose="020B0604020202020204" pitchFamily="34" charset="0"/>
              <a:buChar char="•"/>
            </a:pP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01895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E63477-FAEC-4A5C-8B28-1058D931D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708" y="2176629"/>
            <a:ext cx="1957292" cy="1408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16" y="53143"/>
            <a:ext cx="8664084" cy="3168352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Opportunities for technology advancement and latest / modern business trends transfer through Outsourcing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3573016"/>
            <a:ext cx="8892480" cy="5829672"/>
          </a:xfrm>
        </p:spPr>
        <p:txBody>
          <a:bodyPr>
            <a:normAutofit/>
          </a:bodyPr>
          <a:lstStyle/>
          <a:p>
            <a:r>
              <a:rPr lang="en-US" sz="2400" dirty="0"/>
              <a:t>Vertical range of outsourcing clients: Informal sector to multinational corporates &amp; government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Horizontal range across different industry: Agriculture - Medical -Education and Hospitality - Food and Beverage  - Mechanical  - Service and Transport - Mining and Heavy Haulage -…</a:t>
            </a:r>
          </a:p>
          <a:p>
            <a:pPr marL="457200" lvl="1" indent="0">
              <a:buNone/>
            </a:pP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786185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044D24E1-9168-4CA9-A5C3-93880525B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397" y="1271406"/>
            <a:ext cx="27336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Facebook">
            <a:extLst>
              <a:ext uri="{FF2B5EF4-FFF2-40B4-BE49-F238E27FC236}">
                <a16:creationId xmlns:a16="http://schemas.microsoft.com/office/drawing/2014/main" id="{3828E357-DE2E-492C-B22C-78B7B48CD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716" y="3484496"/>
            <a:ext cx="2924755" cy="104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">
            <a:extLst>
              <a:ext uri="{FF2B5EF4-FFF2-40B4-BE49-F238E27FC236}">
                <a16:creationId xmlns:a16="http://schemas.microsoft.com/office/drawing/2014/main" id="{CE840B6D-2D89-4DA5-B233-A47D01E8C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2" r="50000" b="28290"/>
          <a:stretch>
            <a:fillRect/>
          </a:stretch>
        </p:blipFill>
        <p:spPr bwMode="auto">
          <a:xfrm>
            <a:off x="1013147" y="3332880"/>
            <a:ext cx="2341176" cy="91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>
            <a:extLst>
              <a:ext uri="{FF2B5EF4-FFF2-40B4-BE49-F238E27FC236}">
                <a16:creationId xmlns:a16="http://schemas.microsoft.com/office/drawing/2014/main" id="{7403A5A1-3BF4-48E7-A7A6-62ED43E48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110" y="2756049"/>
            <a:ext cx="1585842" cy="87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 rot="16200000">
            <a:off x="-2571268" y="2986817"/>
            <a:ext cx="6264697" cy="648995"/>
          </a:xfrm>
        </p:spPr>
        <p:txBody>
          <a:bodyPr>
            <a:normAutofit fontScale="92500" lnSpcReduction="10000"/>
          </a:bodyPr>
          <a:lstStyle/>
          <a:p>
            <a:pPr marL="457200" indent="-457200" algn="ctr">
              <a:buNone/>
              <a:tabLst>
                <a:tab pos="1971675" algn="l"/>
              </a:tabLst>
            </a:pPr>
            <a:r>
              <a:rPr lang="en-US" sz="4000" b="1" dirty="0">
                <a:ln w="12700">
                  <a:solidFill>
                    <a:schemeClr val="tx2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Some of our Clients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987FC1C-9130-49CE-9523-7C5C058486C1}"/>
              </a:ext>
            </a:extLst>
          </p:cNvPr>
          <p:cNvSpPr txBox="1">
            <a:spLocks/>
          </p:cNvSpPr>
          <p:nvPr/>
        </p:nvSpPr>
        <p:spPr>
          <a:xfrm>
            <a:off x="179513" y="6459989"/>
            <a:ext cx="8856984" cy="39801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b="1" dirty="0">
                <a:ln w="12700">
                  <a:solidFill>
                    <a:schemeClr val="tx2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“Your World Class Consulting and Business Service Hub”</a:t>
            </a:r>
            <a:endParaRPr lang="en-GB" sz="1600" b="1" dirty="0"/>
          </a:p>
        </p:txBody>
      </p:sp>
      <p:pic>
        <p:nvPicPr>
          <p:cNvPr id="1041" name="Picture 9" descr="C&amp;A_letterhead_top copy">
            <a:extLst>
              <a:ext uri="{FF2B5EF4-FFF2-40B4-BE49-F238E27FC236}">
                <a16:creationId xmlns:a16="http://schemas.microsoft.com/office/drawing/2014/main" id="{95690E99-4B09-48E7-B44D-B496D0E40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87" y="405231"/>
            <a:ext cx="4391138" cy="46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69A53C12-EC3D-4BE2-84EE-C211A2BBA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671" y="327979"/>
            <a:ext cx="1442747" cy="144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>
            <a:extLst>
              <a:ext uri="{FF2B5EF4-FFF2-40B4-BE49-F238E27FC236}">
                <a16:creationId xmlns:a16="http://schemas.microsoft.com/office/drawing/2014/main" id="{F89040EE-9866-4E96-BBB5-FD1E10142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9" t="41278" b="5815"/>
          <a:stretch>
            <a:fillRect/>
          </a:stretch>
        </p:blipFill>
        <p:spPr bwMode="auto">
          <a:xfrm>
            <a:off x="5797646" y="372158"/>
            <a:ext cx="9810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5240C68D-368E-4446-89C2-FCC96A733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3" b="25714"/>
          <a:stretch>
            <a:fillRect/>
          </a:stretch>
        </p:blipFill>
        <p:spPr bwMode="auto">
          <a:xfrm>
            <a:off x="2858015" y="924778"/>
            <a:ext cx="2455170" cy="60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F079DFDF-5641-4CA9-AA13-039A4EF43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5" b="29660"/>
          <a:stretch>
            <a:fillRect/>
          </a:stretch>
        </p:blipFill>
        <p:spPr bwMode="auto">
          <a:xfrm>
            <a:off x="6447205" y="1829725"/>
            <a:ext cx="2286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5735D2FF-7446-418C-93BA-5D8027D39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55" y="4237817"/>
            <a:ext cx="12382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82D0EDCF-07D2-4DF6-A3BA-293B3172F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564" y="4469958"/>
            <a:ext cx="1303975" cy="68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24">
            <a:extLst>
              <a:ext uri="{FF2B5EF4-FFF2-40B4-BE49-F238E27FC236}">
                <a16:creationId xmlns:a16="http://schemas.microsoft.com/office/drawing/2014/main" id="{0B879D9C-CF37-4AED-B556-075C2F635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72166">
            <a:off x="2143335" y="4530121"/>
            <a:ext cx="1752448" cy="48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31" descr="logo3">
            <a:extLst>
              <a:ext uri="{FF2B5EF4-FFF2-40B4-BE49-F238E27FC236}">
                <a16:creationId xmlns:a16="http://schemas.microsoft.com/office/drawing/2014/main" id="{7F4C7824-3771-4DAE-9EAE-E7C937052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950" y="2264948"/>
            <a:ext cx="2076061" cy="123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8">
            <a:extLst>
              <a:ext uri="{FF2B5EF4-FFF2-40B4-BE49-F238E27FC236}">
                <a16:creationId xmlns:a16="http://schemas.microsoft.com/office/drawing/2014/main" id="{1DF1076F-2CDA-4402-9F81-0BAE02451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A5867C0B-7C1F-460B-B2C6-EF6BB9201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3F585D5D-DF1D-43DB-BDD8-065A905A3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00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kumimoji="0" lang="en-Z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6B92ABAD-FE04-42E6-9D09-F3E4A7DC0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kumimoji="0" lang="en-Z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2">
            <a:extLst>
              <a:ext uri="{FF2B5EF4-FFF2-40B4-BE49-F238E27FC236}">
                <a16:creationId xmlns:a16="http://schemas.microsoft.com/office/drawing/2014/main" id="{EC229C1C-6B67-41B9-88F3-BE32BBBE3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14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DC021F9F-86BD-46F6-AEF1-9F4A5CB68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72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F02C16A5-B4A8-41E0-BAA1-0370751E7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81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25">
            <a:extLst>
              <a:ext uri="{FF2B5EF4-FFF2-40B4-BE49-F238E27FC236}">
                <a16:creationId xmlns:a16="http://schemas.microsoft.com/office/drawing/2014/main" id="{7670986A-327C-493B-B239-D100CEE36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58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endParaRPr kumimoji="0" lang="en-Z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26">
            <a:extLst>
              <a:ext uri="{FF2B5EF4-FFF2-40B4-BE49-F238E27FC236}">
                <a16:creationId xmlns:a16="http://schemas.microsoft.com/office/drawing/2014/main" id="{FA610823-223B-416A-90AA-726B1C80A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2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id="{C8805CA7-4EE1-40A2-A475-0147DE29F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10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kumimoji="0" lang="en-Z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B9A27259-E37C-4E5A-BDC0-38544BD0C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48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" name="Rectangle 29">
            <a:extLst>
              <a:ext uri="{FF2B5EF4-FFF2-40B4-BE49-F238E27FC236}">
                <a16:creationId xmlns:a16="http://schemas.microsoft.com/office/drawing/2014/main" id="{3ACA0F12-2813-4CE4-BC1A-7051AF9E2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877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endParaRPr kumimoji="0" lang="en-Z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30">
            <a:extLst>
              <a:ext uri="{FF2B5EF4-FFF2-40B4-BE49-F238E27FC236}">
                <a16:creationId xmlns:a16="http://schemas.microsoft.com/office/drawing/2014/main" id="{70376482-EB60-4995-AA8E-6CAF6FE62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858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9" name="Rectangle 31">
            <a:extLst>
              <a:ext uri="{FF2B5EF4-FFF2-40B4-BE49-F238E27FC236}">
                <a16:creationId xmlns:a16="http://schemas.microsoft.com/office/drawing/2014/main" id="{5FE0FD73-BBD3-4A01-98E0-DC91769C3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439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kumimoji="0" lang="en-Z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32">
            <a:extLst>
              <a:ext uri="{FF2B5EF4-FFF2-40B4-BE49-F238E27FC236}">
                <a16:creationId xmlns:a16="http://schemas.microsoft.com/office/drawing/2014/main" id="{5E6BF911-4442-4D4C-8C7B-C30D3694C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37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" name="Rectangle 33">
            <a:extLst>
              <a:ext uri="{FF2B5EF4-FFF2-40B4-BE49-F238E27FC236}">
                <a16:creationId xmlns:a16="http://schemas.microsoft.com/office/drawing/2014/main" id="{5D3C4BE9-1E59-441F-AB3E-ED52C1D42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35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kumimoji="0" lang="en-Z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34">
            <a:extLst>
              <a:ext uri="{FF2B5EF4-FFF2-40B4-BE49-F238E27FC236}">
                <a16:creationId xmlns:a16="http://schemas.microsoft.com/office/drawing/2014/main" id="{D3522091-F32C-47CC-AE1C-4DF9598AE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64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62" name="Picture 38" descr="Lacoste - Wikipedia">
            <a:extLst>
              <a:ext uri="{FF2B5EF4-FFF2-40B4-BE49-F238E27FC236}">
                <a16:creationId xmlns:a16="http://schemas.microsoft.com/office/drawing/2014/main" id="{BD136FA3-79DA-45DE-B51E-59BDD8175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72" y="3866156"/>
            <a:ext cx="1537153" cy="74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Gijima - Gijima updated their cover photo.">
            <a:extLst>
              <a:ext uri="{FF2B5EF4-FFF2-40B4-BE49-F238E27FC236}">
                <a16:creationId xmlns:a16="http://schemas.microsoft.com/office/drawing/2014/main" id="{6B064CE2-C3A8-4D1A-ADC4-C2DFB431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090" y="4927825"/>
            <a:ext cx="1764328" cy="97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Book an Appointment | Paramount HealthCare">
            <a:extLst>
              <a:ext uri="{FF2B5EF4-FFF2-40B4-BE49-F238E27FC236}">
                <a16:creationId xmlns:a16="http://schemas.microsoft.com/office/drawing/2014/main" id="{660EA214-61BD-40C1-88BA-3511E7D06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37" y="5452864"/>
            <a:ext cx="2437966" cy="78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Windhoek Dry Cleaners CC - Services | Facebook">
            <a:extLst>
              <a:ext uri="{FF2B5EF4-FFF2-40B4-BE49-F238E27FC236}">
                <a16:creationId xmlns:a16="http://schemas.microsoft.com/office/drawing/2014/main" id="{58116B19-2F7D-4F8D-B734-5FE6D509F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048" y="2443631"/>
            <a:ext cx="2238237" cy="88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MTN Namibia - Home | Facebook">
            <a:extLst>
              <a:ext uri="{FF2B5EF4-FFF2-40B4-BE49-F238E27FC236}">
                <a16:creationId xmlns:a16="http://schemas.microsoft.com/office/drawing/2014/main" id="{23B486BB-D56E-4B92-B695-A03EE5674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20" y="1196425"/>
            <a:ext cx="1054085" cy="105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amibia Investment Promotion and Development Board - The NCCI &amp;amp; Sector  Associations Stakeholder Consultation on the draft National Equitable  Economic Empowerment Bill (NEEEB) is going ahead as scheduled today at  Lemon Tree">
            <a:extLst>
              <a:ext uri="{FF2B5EF4-FFF2-40B4-BE49-F238E27FC236}">
                <a16:creationId xmlns:a16="http://schemas.microsoft.com/office/drawing/2014/main" id="{B705A083-1990-488D-8676-0ECFFDCE7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371" y="1598035"/>
            <a:ext cx="1520889" cy="64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Namibia | UC Global Programs">
            <a:extLst>
              <a:ext uri="{FF2B5EF4-FFF2-40B4-BE49-F238E27FC236}">
                <a16:creationId xmlns:a16="http://schemas.microsoft.com/office/drawing/2014/main" id="{410019E2-CE3D-47F3-8EB0-A431809C6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403" y="5353018"/>
            <a:ext cx="2231756" cy="78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NVIRONMENTAL COMPLIANCE REPORT FOR EPL 3456, 3537, 3538, AND 3539  ENVIRONMENTAL CLEARANCE CERTIFICATE RENEWAL">
            <a:extLst>
              <a:ext uri="{FF2B5EF4-FFF2-40B4-BE49-F238E27FC236}">
                <a16:creationId xmlns:a16="http://schemas.microsoft.com/office/drawing/2014/main" id="{51BD61C8-8E71-4A13-8A10-1E6FDACCD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805" y="4312472"/>
            <a:ext cx="1306703" cy="92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130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125" y="1628800"/>
            <a:ext cx="8640960" cy="764704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Added value of Linkage development of different sectors of the economy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6125" y="2636912"/>
            <a:ext cx="8892480" cy="5829672"/>
          </a:xfrm>
        </p:spPr>
        <p:txBody>
          <a:bodyPr>
            <a:normAutofit/>
          </a:bodyPr>
          <a:lstStyle/>
          <a:p>
            <a:r>
              <a:rPr lang="en-US" sz="2600" dirty="0"/>
              <a:t>Business focus change from individual / owner economy to national economy – working together / sharing to accomplish a larger goal</a:t>
            </a:r>
          </a:p>
          <a:p>
            <a:endParaRPr lang="en-US" sz="2600" dirty="0"/>
          </a:p>
          <a:p>
            <a:r>
              <a:rPr lang="en-US" sz="2600" dirty="0"/>
              <a:t>Outsourcing of business services in the same industry bring competitors together (common denominator) – to accomplish a larger goal </a:t>
            </a:r>
          </a:p>
          <a:p>
            <a:pPr lvl="1"/>
            <a:r>
              <a:rPr lang="en-US" sz="2000" dirty="0"/>
              <a:t>e.g. local conglomerates empowered to compete internationally</a:t>
            </a:r>
          </a:p>
          <a:p>
            <a:endParaRPr lang="en-US" sz="2600" dirty="0"/>
          </a:p>
          <a:p>
            <a:pPr lvl="1">
              <a:buFont typeface="Arial" panose="020B0604020202020204" pitchFamily="34" charset="0"/>
              <a:buChar char="•"/>
            </a:pP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82668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Custom 3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C00000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1340BDF351924793242D8414B10762" ma:contentTypeVersion="10" ma:contentTypeDescription="Create a new document." ma:contentTypeScope="" ma:versionID="751738451a7fe344f565cc59770fd4b2">
  <xsd:schema xmlns:xsd="http://www.w3.org/2001/XMLSchema" xmlns:xs="http://www.w3.org/2001/XMLSchema" xmlns:p="http://schemas.microsoft.com/office/2006/metadata/properties" xmlns:ns2="1a32ba94-2fbf-4dfb-9e22-f8f879c25587" targetNamespace="http://schemas.microsoft.com/office/2006/metadata/properties" ma:root="true" ma:fieldsID="5489ab7a8fd2409144146fbee106bb5f" ns2:_="">
    <xsd:import namespace="1a32ba94-2fbf-4dfb-9e22-f8f879c255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32ba94-2fbf-4dfb-9e22-f8f879c255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DB7333-D866-4AC2-A97F-D2252F127F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32ba94-2fbf-4dfb-9e22-f8f879c255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5FE570-1CCB-4A46-B925-0DB4DDE622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F36656-2BFC-479B-B7B4-6489024C428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7ca7707-5a33-4a87-b929-20fed262d3a5"/>
    <ds:schemaRef ds:uri="8abeb1fa-e2c4-4574-b70d-8cf3621e820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TM01859868[[fn=Thermal]]</Template>
  <TotalTime>48375</TotalTime>
  <Words>267</Words>
  <Application>Microsoft Office PowerPoint</Application>
  <PresentationFormat>On-screen Show (4:3)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Forte</vt:lpstr>
      <vt:lpstr>Thermal</vt:lpstr>
      <vt:lpstr>PowerPoint Presentation</vt:lpstr>
      <vt:lpstr>Concept: Leveraging service industry for economic growth</vt:lpstr>
      <vt:lpstr>Value addition through outsourcing of business services</vt:lpstr>
      <vt:lpstr>Opportunities for technology advancement and latest / modern business trends transfer through Outsourcing</vt:lpstr>
      <vt:lpstr>PowerPoint Presentation</vt:lpstr>
      <vt:lpstr>Added value of Linkage development of different sectors of the economy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MANAGEMENT</dc:title>
  <dc:creator>andeon</dc:creator>
  <cp:lastModifiedBy>Sidney Hanstein</cp:lastModifiedBy>
  <cp:revision>959</cp:revision>
  <cp:lastPrinted>2020-09-08T04:14:50Z</cp:lastPrinted>
  <dcterms:created xsi:type="dcterms:W3CDTF">2013-12-18T12:39:13Z</dcterms:created>
  <dcterms:modified xsi:type="dcterms:W3CDTF">2021-10-27T03:13:29Z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0x010100621340BDF351924793242D8414B10762</vt:lpwstr>
  </property>
</Properties>
</file>