
<file path=[Content_Types].xml><?xml version="1.0" encoding="utf-8"?>
<Types xmlns="http://schemas.openxmlformats.org/package/2006/content-types">
  <Default Extension="xml" ContentType="application/xml"/>
  <Default Extension="svg" ContentType="image/svg+xml"/>
  <Default Extension="jpeg" ContentType="image/jpeg"/>
  <Default Extension="jp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33"/>
  </p:notesMasterIdLst>
  <p:sldIdLst>
    <p:sldId id="258" r:id="rId2"/>
    <p:sldId id="257" r:id="rId3"/>
    <p:sldId id="359" r:id="rId4"/>
    <p:sldId id="360" r:id="rId5"/>
    <p:sldId id="362" r:id="rId6"/>
    <p:sldId id="363" r:id="rId7"/>
    <p:sldId id="298" r:id="rId8"/>
    <p:sldId id="301" r:id="rId9"/>
    <p:sldId id="300" r:id="rId10"/>
    <p:sldId id="303" r:id="rId11"/>
    <p:sldId id="302" r:id="rId12"/>
    <p:sldId id="304" r:id="rId13"/>
    <p:sldId id="308" r:id="rId14"/>
    <p:sldId id="309" r:id="rId15"/>
    <p:sldId id="356" r:id="rId16"/>
    <p:sldId id="357" r:id="rId17"/>
    <p:sldId id="314" r:id="rId18"/>
    <p:sldId id="317" r:id="rId19"/>
    <p:sldId id="355" r:id="rId20"/>
    <p:sldId id="319" r:id="rId21"/>
    <p:sldId id="321" r:id="rId22"/>
    <p:sldId id="354" r:id="rId23"/>
    <p:sldId id="352" r:id="rId24"/>
    <p:sldId id="353" r:id="rId25"/>
    <p:sldId id="336" r:id="rId26"/>
    <p:sldId id="337" r:id="rId27"/>
    <p:sldId id="338" r:id="rId28"/>
    <p:sldId id="364" r:id="rId29"/>
    <p:sldId id="366" r:id="rId30"/>
    <p:sldId id="349" r:id="rId31"/>
    <p:sldId id="278" r:id="rId3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9F67"/>
    <a:srgbClr val="154A95"/>
    <a:srgbClr val="ED1A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9800860D-6354-4378-A09D-8DFCC888E2C9}">
  <a:tblStyle styleId="{9800860D-6354-4378-A09D-8DFCC888E2C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F3F8801-1707-46FC-A2A7-8ED0A2465BAC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6" d="100"/>
          <a:sy n="106" d="100"/>
        </p:scale>
        <p:origin x="-56" y="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085535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1928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b2f7c811ed_0_4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b2f7c811ed_0_4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88581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b2f7c811ed_0_4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b2f7c811ed_0_4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22838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b2f7c811e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b2f7c811ed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42456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13759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35930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35930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3593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84386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4821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48218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50572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50572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50572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50572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74551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99169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39365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39365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3936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74551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38327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cf4c74116a_3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cf4c74116a_3_4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7455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7455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7455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1150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63559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9444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7217006" y="0"/>
            <a:ext cx="1927002" cy="5143500"/>
          </a:xfrm>
          <a:custGeom>
            <a:avLst/>
            <a:gdLst/>
            <a:ahLst/>
            <a:cxnLst/>
            <a:rect l="l" t="t" r="r" b="b"/>
            <a:pathLst>
              <a:path w="2569336" h="6858000" extrusionOk="0">
                <a:moveTo>
                  <a:pt x="1256538" y="0"/>
                </a:moveTo>
                <a:cubicBezTo>
                  <a:pt x="1569466" y="775024"/>
                  <a:pt x="1729804" y="1603165"/>
                  <a:pt x="1728788" y="2438972"/>
                </a:cubicBezTo>
                <a:cubicBezTo>
                  <a:pt x="1728788" y="4144582"/>
                  <a:pt x="1073023" y="5696966"/>
                  <a:pt x="0" y="6858000"/>
                </a:cubicBezTo>
                <a:lnTo>
                  <a:pt x="2569337" y="6858000"/>
                </a:lnTo>
                <a:lnTo>
                  <a:pt x="2569337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72000">
                <a:schemeClr val="accent3"/>
              </a:gs>
              <a:gs pos="100000">
                <a:schemeClr val="accent3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2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5"/>
          <p:cNvSpPr/>
          <p:nvPr/>
        </p:nvSpPr>
        <p:spPr>
          <a:xfrm>
            <a:off x="7366595" y="0"/>
            <a:ext cx="1777412" cy="5143500"/>
          </a:xfrm>
          <a:custGeom>
            <a:avLst/>
            <a:gdLst/>
            <a:ahLst/>
            <a:cxnLst/>
            <a:rect l="l" t="t" r="r" b="b"/>
            <a:pathLst>
              <a:path w="2369883" h="6858000" extrusionOk="0">
                <a:moveTo>
                  <a:pt x="0" y="0"/>
                </a:moveTo>
                <a:cubicBezTo>
                  <a:pt x="1144905" y="1173671"/>
                  <a:pt x="1850327" y="2777998"/>
                  <a:pt x="1850327" y="4547172"/>
                </a:cubicBezTo>
                <a:cubicBezTo>
                  <a:pt x="1851215" y="5336680"/>
                  <a:pt x="1708277" y="6119749"/>
                  <a:pt x="1428432" y="6858000"/>
                </a:cubicBezTo>
                <a:lnTo>
                  <a:pt x="2369883" y="6858000"/>
                </a:lnTo>
                <a:lnTo>
                  <a:pt x="2369883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5"/>
          <p:cNvSpPr/>
          <p:nvPr/>
        </p:nvSpPr>
        <p:spPr>
          <a:xfrm>
            <a:off x="7765453" y="0"/>
            <a:ext cx="1378552" cy="1394079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779100" y="836000"/>
            <a:ext cx="69621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779100" y="1492425"/>
            <a:ext cx="6962100" cy="2895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81000" rtl="0">
              <a:spcBef>
                <a:spcPts val="80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 rtl="0">
              <a:spcBef>
                <a:spcPts val="80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 rtl="0">
              <a:spcBef>
                <a:spcPts val="80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 rtl="0">
              <a:spcBef>
                <a:spcPts val="80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80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80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80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800"/>
              </a:spcBef>
              <a:spcAft>
                <a:spcPts val="80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/>
          <p:nvPr/>
        </p:nvSpPr>
        <p:spPr>
          <a:xfrm>
            <a:off x="7217006" y="0"/>
            <a:ext cx="1927002" cy="5143500"/>
          </a:xfrm>
          <a:custGeom>
            <a:avLst/>
            <a:gdLst/>
            <a:ahLst/>
            <a:cxnLst/>
            <a:rect l="l" t="t" r="r" b="b"/>
            <a:pathLst>
              <a:path w="2569336" h="6858000" extrusionOk="0">
                <a:moveTo>
                  <a:pt x="1256538" y="0"/>
                </a:moveTo>
                <a:cubicBezTo>
                  <a:pt x="1569466" y="775024"/>
                  <a:pt x="1729804" y="1603165"/>
                  <a:pt x="1728788" y="2438972"/>
                </a:cubicBezTo>
                <a:cubicBezTo>
                  <a:pt x="1728788" y="4144582"/>
                  <a:pt x="1073023" y="5696966"/>
                  <a:pt x="0" y="6858000"/>
                </a:cubicBezTo>
                <a:lnTo>
                  <a:pt x="2569337" y="6858000"/>
                </a:lnTo>
                <a:lnTo>
                  <a:pt x="2569337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72000">
                <a:schemeClr val="accent3"/>
              </a:gs>
              <a:gs pos="100000">
                <a:schemeClr val="accent3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2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6"/>
          <p:cNvSpPr/>
          <p:nvPr/>
        </p:nvSpPr>
        <p:spPr>
          <a:xfrm>
            <a:off x="7366595" y="0"/>
            <a:ext cx="1777412" cy="5143500"/>
          </a:xfrm>
          <a:custGeom>
            <a:avLst/>
            <a:gdLst/>
            <a:ahLst/>
            <a:cxnLst/>
            <a:rect l="l" t="t" r="r" b="b"/>
            <a:pathLst>
              <a:path w="2369883" h="6858000" extrusionOk="0">
                <a:moveTo>
                  <a:pt x="0" y="0"/>
                </a:moveTo>
                <a:cubicBezTo>
                  <a:pt x="1144905" y="1173671"/>
                  <a:pt x="1850327" y="2777998"/>
                  <a:pt x="1850327" y="4547172"/>
                </a:cubicBezTo>
                <a:cubicBezTo>
                  <a:pt x="1851215" y="5336680"/>
                  <a:pt x="1708277" y="6119749"/>
                  <a:pt x="1428432" y="6858000"/>
                </a:cubicBezTo>
                <a:lnTo>
                  <a:pt x="2369883" y="6858000"/>
                </a:lnTo>
                <a:lnTo>
                  <a:pt x="2369883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/>
          <p:nvPr/>
        </p:nvSpPr>
        <p:spPr>
          <a:xfrm>
            <a:off x="7765453" y="0"/>
            <a:ext cx="1378552" cy="1394079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779100" y="836000"/>
            <a:ext cx="69621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779100" y="1492425"/>
            <a:ext cx="3252900" cy="292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4488203" y="1492425"/>
            <a:ext cx="3252900" cy="292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/>
          <p:nvPr/>
        </p:nvSpPr>
        <p:spPr>
          <a:xfrm>
            <a:off x="7217006" y="0"/>
            <a:ext cx="1927002" cy="5143500"/>
          </a:xfrm>
          <a:custGeom>
            <a:avLst/>
            <a:gdLst/>
            <a:ahLst/>
            <a:cxnLst/>
            <a:rect l="l" t="t" r="r" b="b"/>
            <a:pathLst>
              <a:path w="2569336" h="6858000" extrusionOk="0">
                <a:moveTo>
                  <a:pt x="1256538" y="0"/>
                </a:moveTo>
                <a:cubicBezTo>
                  <a:pt x="1569466" y="775024"/>
                  <a:pt x="1729804" y="1603165"/>
                  <a:pt x="1728788" y="2438972"/>
                </a:cubicBezTo>
                <a:cubicBezTo>
                  <a:pt x="1728788" y="4144582"/>
                  <a:pt x="1073023" y="5696966"/>
                  <a:pt x="0" y="6858000"/>
                </a:cubicBezTo>
                <a:lnTo>
                  <a:pt x="2569337" y="6858000"/>
                </a:lnTo>
                <a:lnTo>
                  <a:pt x="256933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9"/>
          <p:cNvSpPr/>
          <p:nvPr/>
        </p:nvSpPr>
        <p:spPr>
          <a:xfrm>
            <a:off x="7366595" y="0"/>
            <a:ext cx="1777412" cy="5143500"/>
          </a:xfrm>
          <a:custGeom>
            <a:avLst/>
            <a:gdLst/>
            <a:ahLst/>
            <a:cxnLst/>
            <a:rect l="l" t="t" r="r" b="b"/>
            <a:pathLst>
              <a:path w="2369883" h="6858000" extrusionOk="0">
                <a:moveTo>
                  <a:pt x="0" y="0"/>
                </a:moveTo>
                <a:cubicBezTo>
                  <a:pt x="1144905" y="1173671"/>
                  <a:pt x="1850327" y="2777998"/>
                  <a:pt x="1850327" y="4547172"/>
                </a:cubicBezTo>
                <a:cubicBezTo>
                  <a:pt x="1851215" y="5336680"/>
                  <a:pt x="1708277" y="6119749"/>
                  <a:pt x="1428432" y="6858000"/>
                </a:cubicBezTo>
                <a:lnTo>
                  <a:pt x="2369883" y="6858000"/>
                </a:lnTo>
                <a:lnTo>
                  <a:pt x="2369883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9"/>
          <p:cNvSpPr/>
          <p:nvPr/>
        </p:nvSpPr>
        <p:spPr>
          <a:xfrm>
            <a:off x="7765453" y="0"/>
            <a:ext cx="1378552" cy="1394079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1"/>
          </p:nvPr>
        </p:nvSpPr>
        <p:spPr>
          <a:xfrm>
            <a:off x="779100" y="4406300"/>
            <a:ext cx="6477600" cy="5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80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accent2"/>
                </a:solidFill>
              </a:defRPr>
            </a:lvl1pPr>
            <a:lvl2pPr lvl="1" rtl="0">
              <a:buNone/>
              <a:defRPr>
                <a:solidFill>
                  <a:schemeClr val="accent2"/>
                </a:solidFill>
              </a:defRPr>
            </a:lvl2pPr>
            <a:lvl3pPr lvl="2" rtl="0">
              <a:buNone/>
              <a:defRPr>
                <a:solidFill>
                  <a:schemeClr val="accent2"/>
                </a:solidFill>
              </a:defRPr>
            </a:lvl3pPr>
            <a:lvl4pPr lvl="3" rtl="0">
              <a:buNone/>
              <a:defRPr>
                <a:solidFill>
                  <a:schemeClr val="accent2"/>
                </a:solidFill>
              </a:defRPr>
            </a:lvl4pPr>
            <a:lvl5pPr lvl="4" rtl="0">
              <a:buNone/>
              <a:defRPr>
                <a:solidFill>
                  <a:schemeClr val="accent2"/>
                </a:solidFill>
              </a:defRPr>
            </a:lvl5pPr>
            <a:lvl6pPr lvl="5" rtl="0">
              <a:buNone/>
              <a:defRPr>
                <a:solidFill>
                  <a:schemeClr val="accent2"/>
                </a:solidFill>
              </a:defRPr>
            </a:lvl6pPr>
            <a:lvl7pPr lvl="6" rtl="0">
              <a:buNone/>
              <a:defRPr>
                <a:solidFill>
                  <a:schemeClr val="accent2"/>
                </a:solidFill>
              </a:defRPr>
            </a:lvl7pPr>
            <a:lvl8pPr lvl="7" rtl="0">
              <a:buNone/>
              <a:defRPr>
                <a:solidFill>
                  <a:schemeClr val="accent2"/>
                </a:solidFill>
              </a:defRPr>
            </a:lvl8pPr>
            <a:lvl9pPr lvl="8" rtl="0">
              <a:buNone/>
              <a:defRPr>
                <a:solidFill>
                  <a:schemeClr val="accen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/>
          <p:nvPr/>
        </p:nvSpPr>
        <p:spPr>
          <a:xfrm>
            <a:off x="7217006" y="0"/>
            <a:ext cx="1927002" cy="5143500"/>
          </a:xfrm>
          <a:custGeom>
            <a:avLst/>
            <a:gdLst/>
            <a:ahLst/>
            <a:cxnLst/>
            <a:rect l="l" t="t" r="r" b="b"/>
            <a:pathLst>
              <a:path w="2569336" h="6858000" extrusionOk="0">
                <a:moveTo>
                  <a:pt x="1256538" y="0"/>
                </a:moveTo>
                <a:cubicBezTo>
                  <a:pt x="1569466" y="775024"/>
                  <a:pt x="1729804" y="1603165"/>
                  <a:pt x="1728788" y="2438972"/>
                </a:cubicBezTo>
                <a:cubicBezTo>
                  <a:pt x="1728788" y="4144582"/>
                  <a:pt x="1073023" y="5696966"/>
                  <a:pt x="0" y="6858000"/>
                </a:cubicBezTo>
                <a:lnTo>
                  <a:pt x="2569337" y="6858000"/>
                </a:lnTo>
                <a:lnTo>
                  <a:pt x="2569337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72000">
                <a:schemeClr val="accent3"/>
              </a:gs>
              <a:gs pos="100000">
                <a:schemeClr val="accent3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2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0"/>
          <p:cNvSpPr/>
          <p:nvPr/>
        </p:nvSpPr>
        <p:spPr>
          <a:xfrm>
            <a:off x="7366595" y="0"/>
            <a:ext cx="1777412" cy="5143500"/>
          </a:xfrm>
          <a:custGeom>
            <a:avLst/>
            <a:gdLst/>
            <a:ahLst/>
            <a:cxnLst/>
            <a:rect l="l" t="t" r="r" b="b"/>
            <a:pathLst>
              <a:path w="2369883" h="6858000" extrusionOk="0">
                <a:moveTo>
                  <a:pt x="0" y="0"/>
                </a:moveTo>
                <a:cubicBezTo>
                  <a:pt x="1144905" y="1173671"/>
                  <a:pt x="1850327" y="2777998"/>
                  <a:pt x="1850327" y="4547172"/>
                </a:cubicBezTo>
                <a:cubicBezTo>
                  <a:pt x="1851215" y="5336680"/>
                  <a:pt x="1708277" y="6119749"/>
                  <a:pt x="1428432" y="6858000"/>
                </a:cubicBezTo>
                <a:lnTo>
                  <a:pt x="2369883" y="6858000"/>
                </a:lnTo>
                <a:lnTo>
                  <a:pt x="2369883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"/>
          <p:cNvSpPr/>
          <p:nvPr/>
        </p:nvSpPr>
        <p:spPr>
          <a:xfrm>
            <a:off x="7765453" y="0"/>
            <a:ext cx="1378552" cy="1394079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" name="Google Shape;71;p10"/>
          <p:cNvSpPr/>
          <p:nvPr/>
        </p:nvSpPr>
        <p:spPr>
          <a:xfrm rot="10800000">
            <a:off x="9" y="3749421"/>
            <a:ext cx="1378553" cy="1394079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solidFill>
            <a:srgbClr val="FFFFFF">
              <a:alpha val="2067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79100" y="836000"/>
            <a:ext cx="69621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79100" y="1492425"/>
            <a:ext cx="6962100" cy="28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Fira Sans Light"/>
              <a:buChar char="●"/>
              <a:defRPr sz="24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marL="914400" lvl="1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Fira Sans Light"/>
              <a:buChar char="○"/>
              <a:defRPr sz="24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marL="1371600" lvl="2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Fira Sans Light"/>
              <a:buChar char="■"/>
              <a:defRPr sz="24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marL="1828800" lvl="3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Light"/>
              <a:buChar char="●"/>
              <a:defRPr sz="24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marL="2286000" lvl="4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Light"/>
              <a:buChar char="○"/>
              <a:defRPr sz="24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marL="2743200" lvl="5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Light"/>
              <a:buChar char="■"/>
              <a:defRPr sz="24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6pPr>
            <a:lvl7pPr marL="3200400" lvl="6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Light"/>
              <a:buChar char="●"/>
              <a:defRPr sz="24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7pPr>
            <a:lvl8pPr marL="3657600" lvl="7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Light"/>
              <a:buChar char="○"/>
              <a:defRPr sz="24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8pPr>
            <a:lvl9pPr marL="4114800" lvl="8" indent="-3810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400"/>
              <a:buFont typeface="Fira Sans Light"/>
              <a:buChar char="■"/>
              <a:defRPr sz="2400">
                <a:solidFill>
                  <a:schemeClr val="dk1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300">
                <a:solidFill>
                  <a:schemeClr val="l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lvl="1" algn="r" rtl="0">
              <a:buNone/>
              <a:defRPr sz="1300">
                <a:solidFill>
                  <a:schemeClr val="l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lvl="2" algn="r" rtl="0">
              <a:buNone/>
              <a:defRPr sz="1300">
                <a:solidFill>
                  <a:schemeClr val="l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lvl="3" algn="r" rtl="0">
              <a:buNone/>
              <a:defRPr sz="1300">
                <a:solidFill>
                  <a:schemeClr val="l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lvl="4" algn="r" rtl="0">
              <a:buNone/>
              <a:defRPr sz="1300">
                <a:solidFill>
                  <a:schemeClr val="l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lvl="5" algn="r" rtl="0">
              <a:buNone/>
              <a:defRPr sz="1300">
                <a:solidFill>
                  <a:schemeClr val="l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lvl="6" algn="r" rtl="0">
              <a:buNone/>
              <a:defRPr sz="1300">
                <a:solidFill>
                  <a:schemeClr val="l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lvl="7" algn="r" rtl="0">
              <a:buNone/>
              <a:defRPr sz="1300">
                <a:solidFill>
                  <a:schemeClr val="l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lvl="8" algn="r" rtl="0">
              <a:buNone/>
              <a:defRPr sz="1300">
                <a:solidFill>
                  <a:schemeClr val="l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5" r:id="rId3"/>
    <p:sldLayoutId id="2147483656" r:id="rId4"/>
  </p:sldLayoutIdLst>
  <p:transition xmlns:p14="http://schemas.microsoft.com/office/powerpoint/2010/main"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jpe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3.png"/><Relationship Id="rId5" Type="http://schemas.openxmlformats.org/officeDocument/2006/relationships/image" Target="../media/image25.jpeg"/><Relationship Id="rId6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6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7.sv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AEA169A-47E5-40AA-BC83-1980176E9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826" y="0"/>
            <a:ext cx="5531074" cy="5143500"/>
          </a:xfrm>
          <a:prstGeom prst="rect">
            <a:avLst/>
          </a:prstGeom>
        </p:spPr>
      </p:pic>
      <p:sp>
        <p:nvSpPr>
          <p:cNvPr id="99" name="Google Shape;99;p14"/>
          <p:cNvSpPr/>
          <p:nvPr/>
        </p:nvSpPr>
        <p:spPr>
          <a:xfrm>
            <a:off x="7366595" y="0"/>
            <a:ext cx="1777412" cy="5143500"/>
          </a:xfrm>
          <a:custGeom>
            <a:avLst/>
            <a:gdLst/>
            <a:ahLst/>
            <a:cxnLst/>
            <a:rect l="l" t="t" r="r" b="b"/>
            <a:pathLst>
              <a:path w="2369883" h="6858000" extrusionOk="0">
                <a:moveTo>
                  <a:pt x="0" y="0"/>
                </a:moveTo>
                <a:cubicBezTo>
                  <a:pt x="1144905" y="1173671"/>
                  <a:pt x="1850327" y="2777998"/>
                  <a:pt x="1850327" y="4547172"/>
                </a:cubicBezTo>
                <a:cubicBezTo>
                  <a:pt x="1851215" y="5336680"/>
                  <a:pt x="1708277" y="6119749"/>
                  <a:pt x="1428432" y="6858000"/>
                </a:cubicBezTo>
                <a:lnTo>
                  <a:pt x="2369883" y="6858000"/>
                </a:lnTo>
                <a:lnTo>
                  <a:pt x="2369883" y="0"/>
                </a:lnTo>
                <a:close/>
              </a:path>
            </a:pathLst>
          </a:custGeom>
          <a:solidFill>
            <a:srgbClr val="154A95"/>
          </a:solidFill>
          <a:ln>
            <a:noFill/>
          </a:ln>
          <a:effectLst>
            <a:outerShdw blurRad="214313" algn="bl" rotWithShape="0">
              <a:schemeClr val="dk1">
                <a:alpha val="3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</a:t>
            </a:fld>
            <a:endParaRPr/>
          </a:p>
        </p:txBody>
      </p:sp>
      <p:sp>
        <p:nvSpPr>
          <p:cNvPr id="10" name="Google Shape;100;p14">
            <a:extLst>
              <a:ext uri="{FF2B5EF4-FFF2-40B4-BE49-F238E27FC236}">
                <a16:creationId xmlns:a16="http://schemas.microsoft.com/office/drawing/2014/main" xmlns="" id="{712E49A8-2554-44D8-A8B4-8BCE4072799B}"/>
              </a:ext>
            </a:extLst>
          </p:cNvPr>
          <p:cNvSpPr/>
          <p:nvPr/>
        </p:nvSpPr>
        <p:spPr>
          <a:xfrm>
            <a:off x="7344565" y="-17180"/>
            <a:ext cx="1855276" cy="1662114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solidFill>
            <a:srgbClr val="ED1A44"/>
          </a:solidFill>
          <a:ln w="57150">
            <a:noFill/>
          </a:ln>
          <a:effectLst>
            <a:outerShdw blurRad="214313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4"/>
          <p:cNvSpPr txBox="1">
            <a:spLocks noGrp="1"/>
          </p:cNvSpPr>
          <p:nvPr>
            <p:ph type="subTitle" idx="4294967295"/>
          </p:nvPr>
        </p:nvSpPr>
        <p:spPr>
          <a:xfrm>
            <a:off x="694861" y="1417774"/>
            <a:ext cx="3594104" cy="203319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00000"/>
              </a:lnSpc>
              <a:buNone/>
            </a:pPr>
            <a:r>
              <a:rPr lang="en-US" sz="2000" b="1" dirty="0" smtClean="0">
                <a:solidFill>
                  <a:srgbClr val="154A95"/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Turning Namibia into a Logistics Hub for SADC</a:t>
            </a:r>
          </a:p>
          <a:p>
            <a:pPr marL="0" lvl="0" indent="0">
              <a:lnSpc>
                <a:spcPct val="100000"/>
              </a:lnSpc>
              <a:buNone/>
            </a:pPr>
            <a:endParaRPr lang="en-US" sz="2000" b="1" dirty="0">
              <a:solidFill>
                <a:srgbClr val="154A95"/>
              </a:solidFill>
              <a:latin typeface="Arial" charset="0"/>
              <a:ea typeface="MS PGothic" charset="0"/>
              <a:cs typeface="MS PGothic" charset="0"/>
              <a:sym typeface="Tahoma Bold" charset="0"/>
            </a:endParaRPr>
          </a:p>
          <a:p>
            <a:pPr marL="0" lvl="0" indent="0">
              <a:lnSpc>
                <a:spcPct val="100000"/>
              </a:lnSpc>
              <a:buNone/>
            </a:pPr>
            <a:r>
              <a:rPr lang="en-US" sz="2000" b="1" dirty="0" smtClean="0">
                <a:solidFill>
                  <a:srgbClr val="154A95"/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Economic Association of Namibia Annual Conference 2021</a:t>
            </a:r>
            <a:endParaRPr sz="2000" b="1" dirty="0">
              <a:solidFill>
                <a:srgbClr val="154A95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AB84731-F173-4FA2-B033-20D7EE36C4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725" y="411290"/>
            <a:ext cx="1842156" cy="739025"/>
          </a:xfrm>
          <a:prstGeom prst="rect">
            <a:avLst/>
          </a:prstGeom>
        </p:spPr>
      </p:pic>
      <p:sp>
        <p:nvSpPr>
          <p:cNvPr id="100" name="Google Shape;100;p14"/>
          <p:cNvSpPr/>
          <p:nvPr/>
        </p:nvSpPr>
        <p:spPr>
          <a:xfrm>
            <a:off x="7570705" y="-34361"/>
            <a:ext cx="1631996" cy="1200876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solidFill>
            <a:srgbClr val="169F67"/>
          </a:solidFill>
          <a:ln w="57150">
            <a:noFill/>
          </a:ln>
          <a:effectLst>
            <a:outerShdw blurRad="214313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xmlns="" id="{B94C3D39-2D17-4F05-A4C8-2889B4684231}"/>
              </a:ext>
            </a:extLst>
          </p:cNvPr>
          <p:cNvSpPr>
            <a:spLocks/>
          </p:cNvSpPr>
          <p:nvPr/>
        </p:nvSpPr>
        <p:spPr bwMode="auto">
          <a:xfrm>
            <a:off x="634958" y="4397588"/>
            <a:ext cx="3474333" cy="45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Presentation by:</a:t>
            </a:r>
            <a:r>
              <a:rPr lang="en-US" sz="1200" b="1" dirty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 </a:t>
            </a:r>
          </a:p>
          <a:p>
            <a:r>
              <a:rPr lang="en-US" sz="2000" b="1" dirty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Gilbert </a:t>
            </a:r>
            <a:r>
              <a:rPr lang="en-US" sz="2000" b="1" dirty="0" err="1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Boois</a:t>
            </a:r>
            <a:endParaRPr lang="en-US" sz="2000" b="1" dirty="0">
              <a:solidFill>
                <a:schemeClr val="bg2">
                  <a:lumMod val="50000"/>
                </a:schemeClr>
              </a:solidFill>
              <a:latin typeface="Arial" charset="0"/>
              <a:ea typeface="MS PGothic" charset="0"/>
              <a:cs typeface="MS PGothic" charset="0"/>
              <a:sym typeface="Tahoma Bold" charset="0"/>
            </a:endParaRPr>
          </a:p>
          <a:p>
            <a:r>
              <a:rPr lang="en-US" sz="800" dirty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____________________________________</a:t>
            </a:r>
          </a:p>
          <a:p>
            <a:endParaRPr lang="en-US" sz="800" dirty="0">
              <a:solidFill>
                <a:schemeClr val="bg2">
                  <a:lumMod val="50000"/>
                </a:schemeClr>
              </a:solidFill>
              <a:latin typeface="Arial" charset="0"/>
              <a:ea typeface="MS PGothic" charset="0"/>
              <a:cs typeface="MS PGothic" charset="0"/>
              <a:sym typeface="Tahoma Bold" charset="0"/>
            </a:endParaRPr>
          </a:p>
          <a:p>
            <a:r>
              <a:rPr lang="en-US" sz="1200" dirty="0" smtClean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Wednesd</a:t>
            </a:r>
            <a:r>
              <a:rPr lang="en-US" sz="1200" dirty="0" smtClean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ay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,  </a:t>
            </a:r>
            <a:r>
              <a:rPr lang="en-US" sz="1200" dirty="0" smtClean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 27 October 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2021</a:t>
            </a:r>
          </a:p>
          <a:p>
            <a:r>
              <a:rPr lang="en-US" sz="1200" dirty="0" smtClean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Safari Hotel, </a:t>
            </a:r>
            <a:r>
              <a:rPr lang="en-US" sz="1200" dirty="0" err="1" smtClean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Omatako</a:t>
            </a:r>
            <a:r>
              <a:rPr lang="en-US" sz="1200" dirty="0" smtClean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 Room</a:t>
            </a:r>
            <a:endParaRPr lang="en-US" sz="1200" dirty="0">
              <a:solidFill>
                <a:schemeClr val="bg2">
                  <a:lumMod val="50000"/>
                </a:schemeClr>
              </a:solidFill>
              <a:latin typeface="Arial" charset="0"/>
              <a:ea typeface="MS PGothic" charset="0"/>
              <a:cs typeface="MS PGothic" charset="0"/>
              <a:sym typeface="Tahoma Bold" charset="0"/>
            </a:endParaRPr>
          </a:p>
          <a:p>
            <a:pPr>
              <a:lnSpc>
                <a:spcPct val="130000"/>
              </a:lnSpc>
            </a:pPr>
            <a:r>
              <a:rPr lang="en-US" sz="3100" dirty="0">
                <a:solidFill>
                  <a:schemeClr val="bg2">
                    <a:lumMod val="50000"/>
                  </a:schemeClr>
                </a:solidFill>
                <a:latin typeface="Arial" charset="0"/>
                <a:ea typeface="MS PGothic" charset="0"/>
                <a:cs typeface="MS PGothic" charset="0"/>
                <a:sym typeface="Tahoma Bold" charset="0"/>
              </a:rPr>
              <a:t> </a:t>
            </a:r>
          </a:p>
          <a:p>
            <a:pPr>
              <a:lnSpc>
                <a:spcPct val="130000"/>
              </a:lnSpc>
            </a:pPr>
            <a:endParaRPr lang="en-US" sz="1700" dirty="0">
              <a:solidFill>
                <a:schemeClr val="bg2">
                  <a:lumMod val="50000"/>
                </a:schemeClr>
              </a:solidFill>
              <a:latin typeface="Georgia" charset="0"/>
              <a:ea typeface="MS PGothic" charset="0"/>
              <a:cs typeface="MS PGothic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1"/>
          <p:cNvSpPr/>
          <p:nvPr/>
        </p:nvSpPr>
        <p:spPr>
          <a:xfrm>
            <a:off x="7765453" y="0"/>
            <a:ext cx="1378552" cy="1394079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gradFill>
            <a:gsLst>
              <a:gs pos="0">
                <a:srgbClr val="169F67"/>
              </a:gs>
              <a:gs pos="100000">
                <a:schemeClr val="accent2">
                  <a:lumMod val="50000"/>
                </a:schemeClr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1"/>
          <p:cNvSpPr txBox="1">
            <a:spLocks noGrp="1"/>
          </p:cNvSpPr>
          <p:nvPr>
            <p:ph type="title"/>
          </p:nvPr>
        </p:nvSpPr>
        <p:spPr>
          <a:xfrm>
            <a:off x="759511" y="4239109"/>
            <a:ext cx="185306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What is needed – Elements  Hub?</a:t>
            </a:r>
          </a:p>
        </p:txBody>
      </p:sp>
      <p:sp>
        <p:nvSpPr>
          <p:cNvPr id="170" name="Google Shape;170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6777C91-DF1F-4F93-9C21-0E1783106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511" y="380968"/>
            <a:ext cx="608600" cy="60785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D1B250B-5519-4886-A4A7-96C7F6C3F6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4985" y="838866"/>
            <a:ext cx="7017458" cy="415590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11728244-8C46-4BF4-A475-1C72C2105863}"/>
              </a:ext>
            </a:extLst>
          </p:cNvPr>
          <p:cNvCxnSpPr>
            <a:cxnSpLocks/>
          </p:cNvCxnSpPr>
          <p:nvPr/>
        </p:nvCxnSpPr>
        <p:spPr>
          <a:xfrm flipV="1">
            <a:off x="5507464" y="1505666"/>
            <a:ext cx="0" cy="1511341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E8D392E0-C203-4802-88A6-9FF38D7DDF32}"/>
              </a:ext>
            </a:extLst>
          </p:cNvPr>
          <p:cNvCxnSpPr>
            <a:cxnSpLocks/>
          </p:cNvCxnSpPr>
          <p:nvPr/>
        </p:nvCxnSpPr>
        <p:spPr>
          <a:xfrm flipV="1">
            <a:off x="5509048" y="1196283"/>
            <a:ext cx="0" cy="309385"/>
          </a:xfrm>
          <a:prstGeom prst="line">
            <a:avLst/>
          </a:prstGeom>
          <a:ln w="28575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oogle Shape;440;p39">
            <a:extLst>
              <a:ext uri="{FF2B5EF4-FFF2-40B4-BE49-F238E27FC236}">
                <a16:creationId xmlns:a16="http://schemas.microsoft.com/office/drawing/2014/main" xmlns="" id="{D7119120-E516-4A37-9E8E-B558F8DC0ADA}"/>
              </a:ext>
            </a:extLst>
          </p:cNvPr>
          <p:cNvSpPr txBox="1"/>
          <p:nvPr/>
        </p:nvSpPr>
        <p:spPr>
          <a:xfrm>
            <a:off x="4570919" y="760523"/>
            <a:ext cx="608600" cy="234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sz="900" b="1" dirty="0">
                <a:solidFill>
                  <a:srgbClr val="169F67"/>
                </a:solidFill>
                <a:latin typeface="Fira Sans"/>
                <a:ea typeface="Fira Sans"/>
                <a:cs typeface="Fira Sans"/>
                <a:sym typeface="Fira Sans"/>
              </a:rPr>
              <a:t>Element 1: Efficient Port</a:t>
            </a:r>
          </a:p>
        </p:txBody>
      </p:sp>
      <p:sp>
        <p:nvSpPr>
          <p:cNvPr id="16" name="Google Shape;440;p39">
            <a:extLst>
              <a:ext uri="{FF2B5EF4-FFF2-40B4-BE49-F238E27FC236}">
                <a16:creationId xmlns:a16="http://schemas.microsoft.com/office/drawing/2014/main" xmlns="" id="{32C24ADF-AF21-42E8-9FE1-44396AFC6CE1}"/>
              </a:ext>
            </a:extLst>
          </p:cNvPr>
          <p:cNvSpPr txBox="1"/>
          <p:nvPr/>
        </p:nvSpPr>
        <p:spPr>
          <a:xfrm>
            <a:off x="5325027" y="960044"/>
            <a:ext cx="1014714" cy="181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sz="900" b="1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Element 2: </a:t>
            </a:r>
          </a:p>
          <a:p>
            <a:pPr lvl="0"/>
            <a:r>
              <a:rPr lang="en-US" sz="900" b="1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Storage, Operation base for “Anchor Tenants”</a:t>
            </a:r>
          </a:p>
        </p:txBody>
      </p:sp>
      <p:sp>
        <p:nvSpPr>
          <p:cNvPr id="17" name="Google Shape;440;p39">
            <a:extLst>
              <a:ext uri="{FF2B5EF4-FFF2-40B4-BE49-F238E27FC236}">
                <a16:creationId xmlns:a16="http://schemas.microsoft.com/office/drawing/2014/main" xmlns="" id="{473D2097-56C0-42E2-B54B-257EB4DE0FFE}"/>
              </a:ext>
            </a:extLst>
          </p:cNvPr>
          <p:cNvSpPr txBox="1"/>
          <p:nvPr/>
        </p:nvSpPr>
        <p:spPr>
          <a:xfrm>
            <a:off x="6481303" y="905656"/>
            <a:ext cx="753337" cy="234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sz="900" b="1" dirty="0">
                <a:solidFill>
                  <a:srgbClr val="ED1A44"/>
                </a:solidFill>
                <a:latin typeface="Fira Sans"/>
                <a:ea typeface="Fira Sans"/>
                <a:cs typeface="Fira Sans"/>
                <a:sym typeface="Fira Sans"/>
              </a:rPr>
              <a:t>Element 3: </a:t>
            </a:r>
          </a:p>
          <a:p>
            <a:pPr lvl="0"/>
            <a:r>
              <a:rPr lang="en-GB" altLang="ja-JP" sz="900" b="1" dirty="0">
                <a:solidFill>
                  <a:srgbClr val="ED1A44"/>
                </a:solidFill>
                <a:latin typeface="Arial Narrow"/>
                <a:cs typeface="Arial Narrow"/>
              </a:rPr>
              <a:t>Efficient transport network</a:t>
            </a:r>
            <a:endParaRPr lang="en-US" sz="900" b="1" dirty="0">
              <a:solidFill>
                <a:srgbClr val="ED1A44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0" name="Google Shape;440;p39">
            <a:extLst>
              <a:ext uri="{FF2B5EF4-FFF2-40B4-BE49-F238E27FC236}">
                <a16:creationId xmlns:a16="http://schemas.microsoft.com/office/drawing/2014/main" xmlns="" id="{856845C3-6DFB-4F35-89C9-E34A677A3594}"/>
              </a:ext>
            </a:extLst>
          </p:cNvPr>
          <p:cNvSpPr txBox="1"/>
          <p:nvPr/>
        </p:nvSpPr>
        <p:spPr>
          <a:xfrm>
            <a:off x="7260146" y="775406"/>
            <a:ext cx="753337" cy="234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sz="900" b="1" dirty="0">
                <a:solidFill>
                  <a:srgbClr val="92D050"/>
                </a:solidFill>
                <a:latin typeface="Fira Sans"/>
                <a:ea typeface="Fira Sans"/>
                <a:cs typeface="Fira Sans"/>
                <a:sym typeface="Fira Sans"/>
              </a:rPr>
              <a:t>Element 5: </a:t>
            </a:r>
          </a:p>
          <a:p>
            <a:pPr lvl="0"/>
            <a:r>
              <a:rPr lang="en-GB" altLang="ja-JP" sz="900" b="1" dirty="0">
                <a:solidFill>
                  <a:srgbClr val="92D050"/>
                </a:solidFill>
                <a:latin typeface="Arial Narrow"/>
                <a:cs typeface="Arial Narrow"/>
              </a:rPr>
              <a:t>Cross-border arrangements</a:t>
            </a:r>
          </a:p>
        </p:txBody>
      </p:sp>
      <p:sp>
        <p:nvSpPr>
          <p:cNvPr id="21" name="Google Shape;440;p39">
            <a:extLst>
              <a:ext uri="{FF2B5EF4-FFF2-40B4-BE49-F238E27FC236}">
                <a16:creationId xmlns:a16="http://schemas.microsoft.com/office/drawing/2014/main" xmlns="" id="{4D9DFEB0-5E4C-4992-AB56-D25020770B83}"/>
              </a:ext>
            </a:extLst>
          </p:cNvPr>
          <p:cNvSpPr txBox="1"/>
          <p:nvPr/>
        </p:nvSpPr>
        <p:spPr>
          <a:xfrm>
            <a:off x="3357730" y="336908"/>
            <a:ext cx="4509852" cy="13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sz="900" b="1" dirty="0">
                <a:solidFill>
                  <a:srgbClr val="ED1A44"/>
                </a:solidFill>
                <a:latin typeface="Fira Sans"/>
                <a:ea typeface="Fira Sans"/>
                <a:cs typeface="Fira Sans"/>
                <a:sym typeface="Fira Sans"/>
              </a:rPr>
              <a:t>Element 4: Collection and Distribution (Logistics Companies “Anchor Tenants”)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13C4CA37-7FE3-4C86-87DE-82F5BFAB1F9C}"/>
              </a:ext>
            </a:extLst>
          </p:cNvPr>
          <p:cNvCxnSpPr>
            <a:cxnSpLocks/>
          </p:cNvCxnSpPr>
          <p:nvPr/>
        </p:nvCxnSpPr>
        <p:spPr>
          <a:xfrm flipV="1">
            <a:off x="7561189" y="1050663"/>
            <a:ext cx="0" cy="180313"/>
          </a:xfrm>
          <a:prstGeom prst="line">
            <a:avLst/>
          </a:prstGeom>
          <a:ln w="28575">
            <a:solidFill>
              <a:srgbClr val="92D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6320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3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418" name="Google Shape;418;p39"/>
          <p:cNvSpPr txBox="1">
            <a:spLocks noGrp="1"/>
          </p:cNvSpPr>
          <p:nvPr>
            <p:ph type="title" idx="4294967295"/>
          </p:nvPr>
        </p:nvSpPr>
        <p:spPr>
          <a:xfrm>
            <a:off x="881268" y="859643"/>
            <a:ext cx="6961188" cy="395287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Logistics Master Plan  </a:t>
            </a:r>
            <a:br>
              <a:rPr lang="en-US" dirty="0"/>
            </a:br>
            <a:r>
              <a:rPr lang="en-US" dirty="0">
                <a:solidFill>
                  <a:srgbClr val="169F67"/>
                </a:solidFill>
              </a:rPr>
              <a:t>DEVELOPMENT SCENARIO</a:t>
            </a:r>
          </a:p>
        </p:txBody>
      </p:sp>
      <p:grpSp>
        <p:nvGrpSpPr>
          <p:cNvPr id="422" name="Google Shape;422;p39"/>
          <p:cNvGrpSpPr/>
          <p:nvPr/>
        </p:nvGrpSpPr>
        <p:grpSpPr>
          <a:xfrm>
            <a:off x="303750" y="-613691"/>
            <a:ext cx="473400" cy="473400"/>
            <a:chOff x="1786339" y="1703401"/>
            <a:chExt cx="473400" cy="473400"/>
          </a:xfrm>
        </p:grpSpPr>
        <p:sp>
          <p:nvSpPr>
            <p:cNvPr id="423" name="Google Shape;423;p39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424" name="Google Shape;424;p39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Fira Sans"/>
                  <a:ea typeface="Fira Sans"/>
                  <a:cs typeface="Fira Sans"/>
                  <a:sym typeface="Fira Sans"/>
                </a:rPr>
                <a:t>1</a:t>
              </a:r>
              <a:endParaRPr sz="60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</p:grpSp>
      <p:grpSp>
        <p:nvGrpSpPr>
          <p:cNvPr id="425" name="Google Shape;425;p39"/>
          <p:cNvGrpSpPr/>
          <p:nvPr/>
        </p:nvGrpSpPr>
        <p:grpSpPr>
          <a:xfrm>
            <a:off x="2416702" y="-540089"/>
            <a:ext cx="473400" cy="473400"/>
            <a:chOff x="3814414" y="1703401"/>
            <a:chExt cx="473400" cy="473400"/>
          </a:xfrm>
        </p:grpSpPr>
        <p:sp>
          <p:nvSpPr>
            <p:cNvPr id="426" name="Google Shape;426;p39"/>
            <p:cNvSpPr/>
            <p:nvPr/>
          </p:nvSpPr>
          <p:spPr>
            <a:xfrm rot="8100000">
              <a:off x="3883742" y="1772729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427" name="Google Shape;427;p39"/>
            <p:cNvSpPr/>
            <p:nvPr/>
          </p:nvSpPr>
          <p:spPr>
            <a:xfrm>
              <a:off x="3984064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Fira Sans"/>
                  <a:ea typeface="Fira Sans"/>
                  <a:cs typeface="Fira Sans"/>
                  <a:sym typeface="Fira Sans"/>
                </a:rPr>
                <a:t>3</a:t>
              </a:r>
              <a:endParaRPr sz="60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</p:grpSp>
      <p:grpSp>
        <p:nvGrpSpPr>
          <p:cNvPr id="431" name="Google Shape;431;p39"/>
          <p:cNvGrpSpPr/>
          <p:nvPr/>
        </p:nvGrpSpPr>
        <p:grpSpPr>
          <a:xfrm>
            <a:off x="1722491" y="-776789"/>
            <a:ext cx="473400" cy="473400"/>
            <a:chOff x="6880814" y="3576300"/>
            <a:chExt cx="473400" cy="473400"/>
          </a:xfrm>
        </p:grpSpPr>
        <p:sp>
          <p:nvSpPr>
            <p:cNvPr id="432" name="Google Shape;432;p39"/>
            <p:cNvSpPr/>
            <p:nvPr/>
          </p:nvSpPr>
          <p:spPr>
            <a:xfrm rot="-2700000">
              <a:off x="695014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433" name="Google Shape;433;p39"/>
            <p:cNvSpPr/>
            <p:nvPr/>
          </p:nvSpPr>
          <p:spPr>
            <a:xfrm flipH="1">
              <a:off x="705046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 dirty="0">
                  <a:solidFill>
                    <a:schemeClr val="dk1"/>
                  </a:solidFill>
                  <a:latin typeface="Fira Sans"/>
                  <a:ea typeface="Fira Sans"/>
                  <a:cs typeface="Fira Sans"/>
                  <a:sym typeface="Fira Sans"/>
                </a:rPr>
                <a:t>6</a:t>
              </a:r>
              <a:endParaRPr sz="600" dirty="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</p:grpSp>
      <p:grpSp>
        <p:nvGrpSpPr>
          <p:cNvPr id="434" name="Google Shape;434;p39"/>
          <p:cNvGrpSpPr/>
          <p:nvPr/>
        </p:nvGrpSpPr>
        <p:grpSpPr>
          <a:xfrm>
            <a:off x="1045028" y="-716291"/>
            <a:ext cx="473400" cy="473400"/>
            <a:chOff x="4852739" y="3576300"/>
            <a:chExt cx="473400" cy="473400"/>
          </a:xfrm>
        </p:grpSpPr>
        <p:sp>
          <p:nvSpPr>
            <p:cNvPr id="435" name="Google Shape;435;p39"/>
            <p:cNvSpPr/>
            <p:nvPr/>
          </p:nvSpPr>
          <p:spPr>
            <a:xfrm rot="-2700000">
              <a:off x="4922067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436" name="Google Shape;436;p39"/>
            <p:cNvSpPr/>
            <p:nvPr/>
          </p:nvSpPr>
          <p:spPr>
            <a:xfrm flipH="1">
              <a:off x="5022389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Fira Sans"/>
                  <a:ea typeface="Fira Sans"/>
                  <a:cs typeface="Fira Sans"/>
                  <a:sym typeface="Fira Sans"/>
                </a:rPr>
                <a:t>4</a:t>
              </a:r>
              <a:endParaRPr sz="60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</p:grpSp>
      <p:grpSp>
        <p:nvGrpSpPr>
          <p:cNvPr id="437" name="Google Shape;437;p39"/>
          <p:cNvGrpSpPr/>
          <p:nvPr/>
        </p:nvGrpSpPr>
        <p:grpSpPr>
          <a:xfrm>
            <a:off x="843243" y="-681769"/>
            <a:ext cx="334744" cy="334744"/>
            <a:chOff x="2893992" y="3645628"/>
            <a:chExt cx="334744" cy="334744"/>
          </a:xfrm>
        </p:grpSpPr>
        <p:sp>
          <p:nvSpPr>
            <p:cNvPr id="438" name="Google Shape;438;p39"/>
            <p:cNvSpPr/>
            <p:nvPr/>
          </p:nvSpPr>
          <p:spPr>
            <a:xfrm rot="18900000">
              <a:off x="2893992" y="3645628"/>
              <a:ext cx="334744" cy="334744"/>
            </a:xfrm>
            <a:prstGeom prst="teardrop">
              <a:avLst>
                <a:gd name="adj" fmla="val 10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439" name="Google Shape;439;p39"/>
            <p:cNvSpPr/>
            <p:nvPr/>
          </p:nvSpPr>
          <p:spPr>
            <a:xfrm flipH="1">
              <a:off x="299431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 dirty="0">
                  <a:solidFill>
                    <a:schemeClr val="dk1"/>
                  </a:solidFill>
                  <a:latin typeface="Fira Sans"/>
                  <a:ea typeface="Fira Sans"/>
                  <a:cs typeface="Fira Sans"/>
                  <a:sym typeface="Fira Sans"/>
                </a:rPr>
                <a:t>2</a:t>
              </a:r>
              <a:endParaRPr sz="600" dirty="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endParaRPr>
            </a:p>
          </p:txBody>
        </p:sp>
      </p:grpSp>
      <p:sp>
        <p:nvSpPr>
          <p:cNvPr id="440" name="Google Shape;440;p39"/>
          <p:cNvSpPr txBox="1"/>
          <p:nvPr/>
        </p:nvSpPr>
        <p:spPr>
          <a:xfrm>
            <a:off x="875634" y="1458166"/>
            <a:ext cx="1141718" cy="163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1" dirty="0">
                <a:solidFill>
                  <a:srgbClr val="154A95"/>
                </a:solidFill>
                <a:highlight>
                  <a:srgbClr val="FFFF00"/>
                </a:highlight>
                <a:latin typeface="Fira Sans"/>
                <a:ea typeface="Fira Sans"/>
                <a:cs typeface="Fira Sans"/>
                <a:sym typeface="Fira Sans"/>
              </a:rPr>
              <a:t>SHORT-TERM GOAL</a:t>
            </a:r>
            <a:endParaRPr sz="900" b="1" dirty="0">
              <a:solidFill>
                <a:srgbClr val="154A95"/>
              </a:solidFill>
              <a:highlight>
                <a:srgbClr val="FFFF00"/>
              </a:highlight>
              <a:latin typeface="Fira Sans"/>
              <a:ea typeface="Fira Sans"/>
              <a:cs typeface="Fira Sans"/>
              <a:sym typeface="Fira Sans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9DE6E131-3A33-4049-AAF9-9EF0AAFA3E5B}"/>
              </a:ext>
            </a:extLst>
          </p:cNvPr>
          <p:cNvCxnSpPr>
            <a:cxnSpLocks/>
          </p:cNvCxnSpPr>
          <p:nvPr/>
        </p:nvCxnSpPr>
        <p:spPr>
          <a:xfrm>
            <a:off x="3061364" y="1411738"/>
            <a:ext cx="0" cy="237577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xmlns="" id="{935EEB62-11BE-4AEE-8A9C-EB87904AA995}"/>
              </a:ext>
            </a:extLst>
          </p:cNvPr>
          <p:cNvCxnSpPr>
            <a:cxnSpLocks/>
          </p:cNvCxnSpPr>
          <p:nvPr/>
        </p:nvCxnSpPr>
        <p:spPr>
          <a:xfrm>
            <a:off x="5089439" y="1383860"/>
            <a:ext cx="0" cy="237577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Google Shape;440;p39">
            <a:extLst>
              <a:ext uri="{FF2B5EF4-FFF2-40B4-BE49-F238E27FC236}">
                <a16:creationId xmlns:a16="http://schemas.microsoft.com/office/drawing/2014/main" xmlns="" id="{E064DD68-E17D-45E1-9069-17415C688D66}"/>
              </a:ext>
            </a:extLst>
          </p:cNvPr>
          <p:cNvSpPr txBox="1"/>
          <p:nvPr/>
        </p:nvSpPr>
        <p:spPr>
          <a:xfrm>
            <a:off x="3191269" y="1458166"/>
            <a:ext cx="1012811" cy="16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1" dirty="0">
                <a:solidFill>
                  <a:srgbClr val="154A95"/>
                </a:solidFill>
                <a:highlight>
                  <a:srgbClr val="FFFF00"/>
                </a:highlight>
                <a:latin typeface="Fira Sans"/>
                <a:ea typeface="Fira Sans"/>
                <a:cs typeface="Fira Sans"/>
                <a:sym typeface="Fira Sans"/>
              </a:rPr>
              <a:t>MID-TERM GOAL</a:t>
            </a:r>
            <a:endParaRPr sz="900" b="1" dirty="0">
              <a:solidFill>
                <a:srgbClr val="154A95"/>
              </a:solidFill>
              <a:highlight>
                <a:srgbClr val="FFFF00"/>
              </a:highlight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5" name="Google Shape;440;p39">
            <a:extLst>
              <a:ext uri="{FF2B5EF4-FFF2-40B4-BE49-F238E27FC236}">
                <a16:creationId xmlns:a16="http://schemas.microsoft.com/office/drawing/2014/main" xmlns="" id="{0F6FB434-0E9F-4B92-AC7A-C904BFBFA53A}"/>
              </a:ext>
            </a:extLst>
          </p:cNvPr>
          <p:cNvSpPr txBox="1"/>
          <p:nvPr/>
        </p:nvSpPr>
        <p:spPr>
          <a:xfrm>
            <a:off x="5219345" y="1487085"/>
            <a:ext cx="1156510" cy="1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1" dirty="0">
                <a:solidFill>
                  <a:srgbClr val="154A95"/>
                </a:solidFill>
                <a:highlight>
                  <a:srgbClr val="FFFF00"/>
                </a:highlight>
                <a:latin typeface="Fira Sans"/>
                <a:ea typeface="Fira Sans"/>
                <a:cs typeface="Fira Sans"/>
                <a:sym typeface="Fira Sans"/>
              </a:rPr>
              <a:t>LONG-TERM GOAL</a:t>
            </a:r>
            <a:endParaRPr sz="900" b="1" dirty="0">
              <a:solidFill>
                <a:srgbClr val="154A95"/>
              </a:solidFill>
              <a:highlight>
                <a:srgbClr val="FFFF00"/>
              </a:highlight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6" name="Google Shape;440;p39">
            <a:extLst>
              <a:ext uri="{FF2B5EF4-FFF2-40B4-BE49-F238E27FC236}">
                <a16:creationId xmlns:a16="http://schemas.microsoft.com/office/drawing/2014/main" xmlns="" id="{4F586919-0DFA-4115-A8E7-7FCA9D00F11B}"/>
              </a:ext>
            </a:extLst>
          </p:cNvPr>
          <p:cNvSpPr txBox="1"/>
          <p:nvPr/>
        </p:nvSpPr>
        <p:spPr>
          <a:xfrm>
            <a:off x="873598" y="1721217"/>
            <a:ext cx="2187759" cy="224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en-GB" altLang="ja-JP" b="1" dirty="0">
                <a:solidFill>
                  <a:schemeClr val="bg1">
                    <a:lumMod val="75000"/>
                  </a:schemeClr>
                </a:solidFill>
                <a:latin typeface="Arial Narrow" charset="0"/>
                <a:cs typeface="Arial Narrow" charset="0"/>
              </a:rPr>
              <a:t>x2.5 the capacity</a:t>
            </a:r>
            <a:endParaRPr kumimoji="1" lang="en-GB" altLang="ja-JP" b="1" dirty="0">
              <a:solidFill>
                <a:schemeClr val="bg1">
                  <a:lumMod val="75000"/>
                </a:schemeClr>
              </a:solidFill>
              <a:latin typeface="Arial Narrow" charset="0"/>
              <a:cs typeface="Arial Narrow" charset="0"/>
            </a:endParaRPr>
          </a:p>
        </p:txBody>
      </p:sp>
      <p:sp>
        <p:nvSpPr>
          <p:cNvPr id="37" name="Google Shape;440;p39">
            <a:extLst>
              <a:ext uri="{FF2B5EF4-FFF2-40B4-BE49-F238E27FC236}">
                <a16:creationId xmlns:a16="http://schemas.microsoft.com/office/drawing/2014/main" xmlns="" id="{ACD09D0F-05BB-47A8-AFD2-C9F4A0ADA2EA}"/>
              </a:ext>
            </a:extLst>
          </p:cNvPr>
          <p:cNvSpPr txBox="1"/>
          <p:nvPr/>
        </p:nvSpPr>
        <p:spPr>
          <a:xfrm>
            <a:off x="3191270" y="1721216"/>
            <a:ext cx="1901506" cy="224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en-GB" altLang="ja-JP" b="1" dirty="0">
                <a:solidFill>
                  <a:schemeClr val="bg1">
                    <a:lumMod val="75000"/>
                  </a:schemeClr>
                </a:solidFill>
                <a:latin typeface="Arial Narrow" charset="0"/>
                <a:cs typeface="Arial Narrow" charset="0"/>
              </a:rPr>
              <a:t>x4.5 transit to SADC</a:t>
            </a:r>
            <a:endParaRPr kumimoji="1" lang="en-GB" altLang="ja-JP" b="1" dirty="0">
              <a:solidFill>
                <a:schemeClr val="bg1">
                  <a:lumMod val="75000"/>
                </a:schemeClr>
              </a:solidFill>
              <a:latin typeface="Arial Narrow" charset="0"/>
              <a:cs typeface="Arial Narrow" charset="0"/>
            </a:endParaRPr>
          </a:p>
        </p:txBody>
      </p:sp>
      <p:sp>
        <p:nvSpPr>
          <p:cNvPr id="38" name="Google Shape;440;p39">
            <a:extLst>
              <a:ext uri="{FF2B5EF4-FFF2-40B4-BE49-F238E27FC236}">
                <a16:creationId xmlns:a16="http://schemas.microsoft.com/office/drawing/2014/main" xmlns="" id="{48F82004-2FA0-4CB7-8A26-2551F3F15250}"/>
              </a:ext>
            </a:extLst>
          </p:cNvPr>
          <p:cNvSpPr txBox="1"/>
          <p:nvPr/>
        </p:nvSpPr>
        <p:spPr>
          <a:xfrm>
            <a:off x="881268" y="3086468"/>
            <a:ext cx="1638712" cy="259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sz="1600" b="1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Transport Corridor</a:t>
            </a:r>
          </a:p>
          <a:p>
            <a:pPr lvl="0"/>
            <a:r>
              <a:rPr lang="en-US" sz="1600" b="1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“Take a good share in regional logistics MKT”</a:t>
            </a:r>
          </a:p>
        </p:txBody>
      </p:sp>
      <p:pic>
        <p:nvPicPr>
          <p:cNvPr id="39" name="図 67" descr="SANY0350.JPG">
            <a:extLst>
              <a:ext uri="{FF2B5EF4-FFF2-40B4-BE49-F238E27FC236}">
                <a16:creationId xmlns:a16="http://schemas.microsoft.com/office/drawing/2014/main" xmlns="" id="{580481BA-EFEB-440D-9141-6675EE847F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21"/>
          <a:stretch>
            <a:fillRect/>
          </a:stretch>
        </p:blipFill>
        <p:spPr bwMode="auto">
          <a:xfrm>
            <a:off x="934586" y="3410869"/>
            <a:ext cx="2126775" cy="10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図 1" descr="images-1.jpeg">
            <a:extLst>
              <a:ext uri="{FF2B5EF4-FFF2-40B4-BE49-F238E27FC236}">
                <a16:creationId xmlns:a16="http://schemas.microsoft.com/office/drawing/2014/main" xmlns="" id="{8CF786F4-DADF-4E5A-A2AF-B39586077B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9"/>
          <a:stretch/>
        </p:blipFill>
        <p:spPr bwMode="auto">
          <a:xfrm>
            <a:off x="3061358" y="2864927"/>
            <a:ext cx="2028078" cy="117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Google Shape;440;p39">
            <a:extLst>
              <a:ext uri="{FF2B5EF4-FFF2-40B4-BE49-F238E27FC236}">
                <a16:creationId xmlns:a16="http://schemas.microsoft.com/office/drawing/2014/main" xmlns="" id="{1440CEA5-002E-4A64-B48F-794ECF50AC15}"/>
              </a:ext>
            </a:extLst>
          </p:cNvPr>
          <p:cNvSpPr txBox="1"/>
          <p:nvPr/>
        </p:nvSpPr>
        <p:spPr>
          <a:xfrm>
            <a:off x="3191269" y="2335780"/>
            <a:ext cx="2180089" cy="259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sz="1600" b="1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Economic Corridor</a:t>
            </a:r>
          </a:p>
          <a:p>
            <a:pPr lvl="0"/>
            <a:endParaRPr lang="en-US" sz="1600" b="1" dirty="0">
              <a:solidFill>
                <a:srgbClr val="154A95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2" name="Google Shape;445;p39">
            <a:extLst>
              <a:ext uri="{FF2B5EF4-FFF2-40B4-BE49-F238E27FC236}">
                <a16:creationId xmlns:a16="http://schemas.microsoft.com/office/drawing/2014/main" xmlns="" id="{FBF49464-9160-401A-9C7D-A67E7B1701F9}"/>
              </a:ext>
            </a:extLst>
          </p:cNvPr>
          <p:cNvSpPr txBox="1"/>
          <p:nvPr/>
        </p:nvSpPr>
        <p:spPr>
          <a:xfrm>
            <a:off x="3191259" y="2453952"/>
            <a:ext cx="1497609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Distribution Centre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Value addition</a:t>
            </a:r>
          </a:p>
          <a:p>
            <a:pPr lvl="0"/>
            <a:endParaRPr lang="en-US" sz="1200" dirty="0">
              <a:solidFill>
                <a:srgbClr val="154A95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43" name="テキスト ボックス 68">
            <a:extLst>
              <a:ext uri="{FF2B5EF4-FFF2-40B4-BE49-F238E27FC236}">
                <a16:creationId xmlns:a16="http://schemas.microsoft.com/office/drawing/2014/main" xmlns="" id="{34E3F491-6EF2-4384-B03B-0F567E4D7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6406" y="1484256"/>
            <a:ext cx="554950" cy="23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8" rIns="91435" bIns="45718">
            <a:spAutoFit/>
          </a:bodyPr>
          <a:lstStyle>
            <a:lvl1pPr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1pPr>
            <a:lvl2pPr marL="742950" indent="-28575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2pPr>
            <a:lvl3pPr marL="1143000" indent="-22860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3pPr>
            <a:lvl4pPr marL="1600200" indent="-22860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4pPr>
            <a:lvl5pPr marL="2057400" indent="-22860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9pPr>
          </a:lstStyle>
          <a:p>
            <a:r>
              <a:rPr kumimoji="1" lang="en-GB" altLang="ja-JP" sz="1400" b="1" dirty="0">
                <a:solidFill>
                  <a:srgbClr val="154A95"/>
                </a:solidFill>
                <a:latin typeface="Arial Narrow" charset="0"/>
                <a:cs typeface="Arial Narrow" charset="0"/>
              </a:rPr>
              <a:t>By 2020</a:t>
            </a:r>
          </a:p>
        </p:txBody>
      </p:sp>
      <p:sp>
        <p:nvSpPr>
          <p:cNvPr id="44" name="テキスト ボックス 68">
            <a:extLst>
              <a:ext uri="{FF2B5EF4-FFF2-40B4-BE49-F238E27FC236}">
                <a16:creationId xmlns:a16="http://schemas.microsoft.com/office/drawing/2014/main" xmlns="" id="{60E60C20-1C91-482C-8A8A-C9117D9808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1154" y="1498095"/>
            <a:ext cx="554950" cy="23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8" rIns="91435" bIns="45718">
            <a:spAutoFit/>
          </a:bodyPr>
          <a:lstStyle>
            <a:lvl1pPr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1pPr>
            <a:lvl2pPr marL="742950" indent="-28575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2pPr>
            <a:lvl3pPr marL="1143000" indent="-22860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3pPr>
            <a:lvl4pPr marL="1600200" indent="-22860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4pPr>
            <a:lvl5pPr marL="2057400" indent="-22860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9pPr>
          </a:lstStyle>
          <a:p>
            <a:r>
              <a:rPr kumimoji="1" lang="en-GB" altLang="ja-JP" sz="1400" b="1" dirty="0">
                <a:solidFill>
                  <a:srgbClr val="154A95"/>
                </a:solidFill>
                <a:latin typeface="Arial Narrow" charset="0"/>
                <a:cs typeface="Arial Narrow" charset="0"/>
              </a:rPr>
              <a:t>By 2025</a:t>
            </a:r>
          </a:p>
        </p:txBody>
      </p:sp>
      <p:sp>
        <p:nvSpPr>
          <p:cNvPr id="45" name="テキスト ボックス 68">
            <a:extLst>
              <a:ext uri="{FF2B5EF4-FFF2-40B4-BE49-F238E27FC236}">
                <a16:creationId xmlns:a16="http://schemas.microsoft.com/office/drawing/2014/main" xmlns="" id="{4260F065-04C3-4E5C-8D0D-AC939EEAB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508" y="1481401"/>
            <a:ext cx="976539" cy="23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8" rIns="91435" bIns="45718">
            <a:spAutoFit/>
          </a:bodyPr>
          <a:lstStyle>
            <a:lvl1pPr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1pPr>
            <a:lvl2pPr marL="742950" indent="-28575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2pPr>
            <a:lvl3pPr marL="1143000" indent="-22860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3pPr>
            <a:lvl4pPr marL="1600200" indent="-22860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4pPr>
            <a:lvl5pPr marL="2057400" indent="-228600"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aseline="3000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defRPr>
            </a:lvl9pPr>
          </a:lstStyle>
          <a:p>
            <a:r>
              <a:rPr kumimoji="1" lang="en-GB" altLang="ja-JP" sz="1400" b="1" dirty="0">
                <a:solidFill>
                  <a:srgbClr val="154A95"/>
                </a:solidFill>
                <a:latin typeface="Arial Narrow" charset="0"/>
                <a:cs typeface="Arial Narrow" charset="0"/>
              </a:rPr>
              <a:t>2030 and beyond</a:t>
            </a:r>
          </a:p>
        </p:txBody>
      </p:sp>
      <p:sp>
        <p:nvSpPr>
          <p:cNvPr id="46" name="Google Shape;440;p39">
            <a:extLst>
              <a:ext uri="{FF2B5EF4-FFF2-40B4-BE49-F238E27FC236}">
                <a16:creationId xmlns:a16="http://schemas.microsoft.com/office/drawing/2014/main" xmlns="" id="{15BC9299-FDC2-4F27-919F-19A4225051CD}"/>
              </a:ext>
            </a:extLst>
          </p:cNvPr>
          <p:cNvSpPr txBox="1"/>
          <p:nvPr/>
        </p:nvSpPr>
        <p:spPr>
          <a:xfrm>
            <a:off x="5219345" y="2533052"/>
            <a:ext cx="1841472" cy="259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sz="1600" b="1" dirty="0" err="1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Industrialised</a:t>
            </a:r>
            <a:r>
              <a:rPr lang="en-US" sz="1600" b="1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 Economy</a:t>
            </a:r>
            <a:br>
              <a:rPr lang="en-US" sz="1600" b="1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</a:br>
            <a:r>
              <a:rPr lang="en-US" sz="1600" b="1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(Vision 2030)</a:t>
            </a:r>
          </a:p>
        </p:txBody>
      </p:sp>
      <p:sp>
        <p:nvSpPr>
          <p:cNvPr id="51" name="Google Shape;387;p38">
            <a:extLst>
              <a:ext uri="{FF2B5EF4-FFF2-40B4-BE49-F238E27FC236}">
                <a16:creationId xmlns:a16="http://schemas.microsoft.com/office/drawing/2014/main" xmlns="" id="{A11E03E2-78C7-4F27-BE5D-4B292598054A}"/>
              </a:ext>
            </a:extLst>
          </p:cNvPr>
          <p:cNvSpPr/>
          <p:nvPr/>
        </p:nvSpPr>
        <p:spPr>
          <a:xfrm>
            <a:off x="4978813" y="3385857"/>
            <a:ext cx="3501771" cy="366054"/>
          </a:xfrm>
          <a:prstGeom prst="homePlate">
            <a:avLst>
              <a:gd name="adj" fmla="val 32030"/>
            </a:avLst>
          </a:prstGeom>
          <a:solidFill>
            <a:srgbClr val="169F6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lvl="0"/>
            <a:r>
              <a:rPr lang="en-US" sz="1000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New Industries </a:t>
            </a:r>
          </a:p>
          <a:p>
            <a:pPr lvl="0"/>
            <a:r>
              <a:rPr lang="en-US" sz="1000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Global Supply Chain </a:t>
            </a:r>
            <a:endParaRPr sz="1000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4" name="Google Shape;388;p38">
            <a:extLst>
              <a:ext uri="{FF2B5EF4-FFF2-40B4-BE49-F238E27FC236}">
                <a16:creationId xmlns:a16="http://schemas.microsoft.com/office/drawing/2014/main" xmlns="" id="{A3D87D4B-C733-4CCF-95AD-C3AF85527A56}"/>
              </a:ext>
            </a:extLst>
          </p:cNvPr>
          <p:cNvSpPr/>
          <p:nvPr/>
        </p:nvSpPr>
        <p:spPr>
          <a:xfrm>
            <a:off x="2954881" y="4078484"/>
            <a:ext cx="2726541" cy="428143"/>
          </a:xfrm>
          <a:prstGeom prst="homePlate">
            <a:avLst>
              <a:gd name="adj" fmla="val 32030"/>
            </a:avLst>
          </a:prstGeom>
          <a:solidFill>
            <a:srgbClr val="FFC000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Logistics Hub Centre/ Support Area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n-US" sz="1000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Inland Satellite Hubs </a:t>
            </a:r>
          </a:p>
        </p:txBody>
      </p:sp>
      <p:sp>
        <p:nvSpPr>
          <p:cNvPr id="53" name="Google Shape;389;p38">
            <a:extLst>
              <a:ext uri="{FF2B5EF4-FFF2-40B4-BE49-F238E27FC236}">
                <a16:creationId xmlns:a16="http://schemas.microsoft.com/office/drawing/2014/main" xmlns="" id="{D94B2FB0-1608-40FF-A664-8665FA149D18}"/>
              </a:ext>
            </a:extLst>
          </p:cNvPr>
          <p:cNvSpPr/>
          <p:nvPr/>
        </p:nvSpPr>
        <p:spPr>
          <a:xfrm>
            <a:off x="934585" y="4528887"/>
            <a:ext cx="7545999" cy="175378"/>
          </a:xfrm>
          <a:prstGeom prst="homePlate">
            <a:avLst>
              <a:gd name="adj" fmla="val 32030"/>
            </a:avLst>
          </a:prstGeom>
          <a:solidFill>
            <a:schemeClr val="l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sz="1000" b="1" dirty="0">
                <a:solidFill>
                  <a:srgbClr val="154A95"/>
                </a:solidFill>
              </a:rPr>
              <a:t>REMOVE BOTTLENECKS </a:t>
            </a:r>
            <a:r>
              <a:rPr lang="en-US" sz="1000" dirty="0">
                <a:solidFill>
                  <a:srgbClr val="154A95"/>
                </a:solidFill>
              </a:rPr>
              <a:t>Transport Infrastructure/ Border Infrastructure / Trade Facilitation/ FDI Promotion/ Solid Demand Base</a:t>
            </a:r>
          </a:p>
        </p:txBody>
      </p:sp>
      <p:sp>
        <p:nvSpPr>
          <p:cNvPr id="52" name="Google Shape;388;p38">
            <a:extLst>
              <a:ext uri="{FF2B5EF4-FFF2-40B4-BE49-F238E27FC236}">
                <a16:creationId xmlns:a16="http://schemas.microsoft.com/office/drawing/2014/main" xmlns="" id="{3B7D19DC-FC4B-400F-A54A-263EE915F396}"/>
              </a:ext>
            </a:extLst>
          </p:cNvPr>
          <p:cNvSpPr/>
          <p:nvPr/>
        </p:nvSpPr>
        <p:spPr>
          <a:xfrm>
            <a:off x="2954881" y="3857394"/>
            <a:ext cx="2675890" cy="242796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lvl="0"/>
            <a:r>
              <a:rPr lang="en-US" sz="1000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START UP “PULL-FACTORS”</a:t>
            </a:r>
            <a:endParaRPr sz="1000" b="1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5" name="Arrow: Chevron 4">
            <a:extLst>
              <a:ext uri="{FF2B5EF4-FFF2-40B4-BE49-F238E27FC236}">
                <a16:creationId xmlns:a16="http://schemas.microsoft.com/office/drawing/2014/main" xmlns="" id="{052926CA-8D09-465A-826E-C73222417000}"/>
              </a:ext>
            </a:extLst>
          </p:cNvPr>
          <p:cNvSpPr/>
          <p:nvPr/>
        </p:nvSpPr>
        <p:spPr>
          <a:xfrm>
            <a:off x="2908200" y="1751174"/>
            <a:ext cx="262211" cy="19013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Arrow: Chevron 55">
            <a:extLst>
              <a:ext uri="{FF2B5EF4-FFF2-40B4-BE49-F238E27FC236}">
                <a16:creationId xmlns:a16="http://schemas.microsoft.com/office/drawing/2014/main" xmlns="" id="{BFCF2803-7EE3-42AA-94D4-6CEF3C59359C}"/>
              </a:ext>
            </a:extLst>
          </p:cNvPr>
          <p:cNvSpPr/>
          <p:nvPr/>
        </p:nvSpPr>
        <p:spPr>
          <a:xfrm>
            <a:off x="4948594" y="1739425"/>
            <a:ext cx="262211" cy="19013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Google Shape;388;p38">
            <a:extLst>
              <a:ext uri="{FF2B5EF4-FFF2-40B4-BE49-F238E27FC236}">
                <a16:creationId xmlns:a16="http://schemas.microsoft.com/office/drawing/2014/main" xmlns="" id="{B8B2EA0E-2F82-48E4-88FD-8A25C57F93F0}"/>
              </a:ext>
            </a:extLst>
          </p:cNvPr>
          <p:cNvSpPr/>
          <p:nvPr/>
        </p:nvSpPr>
        <p:spPr>
          <a:xfrm>
            <a:off x="936382" y="4785673"/>
            <a:ext cx="7544202" cy="242796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lvl="0" algn="ctr"/>
            <a:r>
              <a:rPr lang="en-US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Energy (Electricity)/ Water Supply / Good Quality of </a:t>
            </a:r>
            <a:r>
              <a:rPr lang="en-US" b="1" dirty="0" err="1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Labour</a:t>
            </a:r>
            <a:r>
              <a:rPr lang="en-US" b="1" dirty="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 (Basic Education)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DE285637-B2F4-4033-8DCE-BBC028B1A8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3151" y="650780"/>
            <a:ext cx="415792" cy="41528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018093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正方形/長方形 9">
            <a:extLst>
              <a:ext uri="{FF2B5EF4-FFF2-40B4-BE49-F238E27FC236}">
                <a16:creationId xmlns:a16="http://schemas.microsoft.com/office/drawing/2014/main" xmlns="" id="{D1A7EB8D-72EF-4D69-ABA3-DFC487232548}"/>
              </a:ext>
            </a:extLst>
          </p:cNvPr>
          <p:cNvSpPr/>
          <p:nvPr/>
        </p:nvSpPr>
        <p:spPr>
          <a:xfrm>
            <a:off x="3742703" y="1581423"/>
            <a:ext cx="3077246" cy="9837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2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National Planning Commission</a:t>
            </a:r>
            <a:endParaRPr kumimoji="1" lang="ja-JP" altLang="en-US" sz="12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36" name="Google Shape;418;p39">
            <a:extLst>
              <a:ext uri="{FF2B5EF4-FFF2-40B4-BE49-F238E27FC236}">
                <a16:creationId xmlns:a16="http://schemas.microsoft.com/office/drawing/2014/main" xmlns="" id="{6C090A56-3289-494F-9EC2-9DE1BBA557FC}"/>
              </a:ext>
            </a:extLst>
          </p:cNvPr>
          <p:cNvSpPr txBox="1">
            <a:spLocks/>
          </p:cNvSpPr>
          <p:nvPr/>
        </p:nvSpPr>
        <p:spPr>
          <a:xfrm>
            <a:off x="570702" y="1507527"/>
            <a:ext cx="2928637" cy="395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r>
              <a:rPr lang="en-US" sz="2800" dirty="0"/>
              <a:t>Logistics </a:t>
            </a:r>
          </a:p>
          <a:p>
            <a:r>
              <a:rPr lang="en-US" sz="2800" dirty="0"/>
              <a:t>Master Plan  </a:t>
            </a:r>
            <a:br>
              <a:rPr lang="en-US" sz="2800" dirty="0"/>
            </a:br>
            <a:r>
              <a:rPr lang="en-US" sz="2800" dirty="0">
                <a:solidFill>
                  <a:srgbClr val="169F67"/>
                </a:solidFill>
              </a:rPr>
              <a:t>IMPLEMENTATION </a:t>
            </a:r>
          </a:p>
          <a:p>
            <a:r>
              <a:rPr lang="en-US" sz="2800" dirty="0">
                <a:solidFill>
                  <a:srgbClr val="169F67"/>
                </a:solidFill>
              </a:rPr>
              <a:t>STRUCTURE</a:t>
            </a:r>
          </a:p>
        </p:txBody>
      </p:sp>
      <p:grpSp>
        <p:nvGrpSpPr>
          <p:cNvPr id="150" name="グループ化 2">
            <a:extLst>
              <a:ext uri="{FF2B5EF4-FFF2-40B4-BE49-F238E27FC236}">
                <a16:creationId xmlns:a16="http://schemas.microsoft.com/office/drawing/2014/main" xmlns="" id="{9C7FA325-0FD6-4DFB-8ED9-03D4EE65A697}"/>
              </a:ext>
            </a:extLst>
          </p:cNvPr>
          <p:cNvGrpSpPr/>
          <p:nvPr/>
        </p:nvGrpSpPr>
        <p:grpSpPr>
          <a:xfrm>
            <a:off x="563046" y="1897948"/>
            <a:ext cx="6951315" cy="2706996"/>
            <a:chOff x="394549" y="1912654"/>
            <a:chExt cx="10193561" cy="3969599"/>
          </a:xfrm>
        </p:grpSpPr>
        <p:grpSp>
          <p:nvGrpSpPr>
            <p:cNvPr id="151" name="グループ化 1">
              <a:extLst>
                <a:ext uri="{FF2B5EF4-FFF2-40B4-BE49-F238E27FC236}">
                  <a16:creationId xmlns:a16="http://schemas.microsoft.com/office/drawing/2014/main" xmlns="" id="{DB2ABE52-2537-4973-84AE-A88DF0481F74}"/>
                </a:ext>
              </a:extLst>
            </p:cNvPr>
            <p:cNvGrpSpPr/>
            <p:nvPr/>
          </p:nvGrpSpPr>
          <p:grpSpPr>
            <a:xfrm>
              <a:off x="394549" y="1912654"/>
              <a:ext cx="10193561" cy="3969599"/>
              <a:chOff x="394549" y="1912654"/>
              <a:chExt cx="10193561" cy="3969599"/>
            </a:xfrm>
          </p:grpSpPr>
          <p:cxnSp>
            <p:nvCxnSpPr>
              <p:cNvPr id="153" name="直線矢印コネクタ 45">
                <a:extLst>
                  <a:ext uri="{FF2B5EF4-FFF2-40B4-BE49-F238E27FC236}">
                    <a16:creationId xmlns:a16="http://schemas.microsoft.com/office/drawing/2014/main" xmlns="" id="{FA417519-5E62-4D00-B54B-353CB8D6D36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09813" y="2540605"/>
                <a:ext cx="12474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右矢印 13">
                <a:extLst>
                  <a:ext uri="{FF2B5EF4-FFF2-40B4-BE49-F238E27FC236}">
                    <a16:creationId xmlns:a16="http://schemas.microsoft.com/office/drawing/2014/main" xmlns="" id="{BA2F3AEF-B536-4E7A-92A7-CDE5322F95C3}"/>
                  </a:ext>
                </a:extLst>
              </p:cNvPr>
              <p:cNvSpPr/>
              <p:nvPr/>
            </p:nvSpPr>
            <p:spPr>
              <a:xfrm>
                <a:off x="1421552" y="3622851"/>
                <a:ext cx="3555054" cy="436573"/>
              </a:xfrm>
              <a:prstGeom prst="rightArrow">
                <a:avLst>
                  <a:gd name="adj1" fmla="val 50000"/>
                  <a:gd name="adj2" fmla="val 7309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55" name="右矢印 60">
                <a:extLst>
                  <a:ext uri="{FF2B5EF4-FFF2-40B4-BE49-F238E27FC236}">
                    <a16:creationId xmlns:a16="http://schemas.microsoft.com/office/drawing/2014/main" xmlns="" id="{80D9F322-FD62-4580-BFAC-EFB4E73D92E3}"/>
                  </a:ext>
                </a:extLst>
              </p:cNvPr>
              <p:cNvSpPr/>
              <p:nvPr/>
            </p:nvSpPr>
            <p:spPr>
              <a:xfrm>
                <a:off x="1421553" y="4684932"/>
                <a:ext cx="3555056" cy="436573"/>
              </a:xfrm>
              <a:prstGeom prst="rightArrow">
                <a:avLst>
                  <a:gd name="adj1" fmla="val 50000"/>
                  <a:gd name="adj2" fmla="val 6616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156" name="テキスト ボックス 22">
                <a:extLst>
                  <a:ext uri="{FF2B5EF4-FFF2-40B4-BE49-F238E27FC236}">
                    <a16:creationId xmlns:a16="http://schemas.microsoft.com/office/drawing/2014/main" xmlns="" id="{85FF9F12-321C-4BC0-BA5B-275E89150D36}"/>
                  </a:ext>
                </a:extLst>
              </p:cNvPr>
              <p:cNvSpPr txBox="1"/>
              <p:nvPr/>
            </p:nvSpPr>
            <p:spPr>
              <a:xfrm>
                <a:off x="1632324" y="4997612"/>
                <a:ext cx="2935645" cy="586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dirty="0">
                    <a:latin typeface="Arial Narrow" charset="0"/>
                    <a:ea typeface="Arial Narrow" charset="0"/>
                    <a:cs typeface="Arial Narrow" charset="0"/>
                  </a:rPr>
                  <a:t>Technical support for </a:t>
                </a:r>
              </a:p>
              <a:p>
                <a:r>
                  <a:rPr kumimoji="1" lang="en-US" altLang="ja-JP" sz="1000" dirty="0">
                    <a:latin typeface="Arial Narrow" charset="0"/>
                    <a:ea typeface="Arial Narrow" charset="0"/>
                    <a:cs typeface="Arial Narrow" charset="0"/>
                  </a:rPr>
                  <a:t>Target Working Groups.</a:t>
                </a:r>
                <a:endParaRPr kumimoji="1" lang="ja-JP" altLang="en-US" sz="1000" dirty="0">
                  <a:latin typeface="Arial Narrow" charset="0"/>
                  <a:ea typeface="Arial Narrow" charset="0"/>
                  <a:cs typeface="Arial Narrow" charset="0"/>
                </a:endParaRPr>
              </a:p>
            </p:txBody>
          </p:sp>
          <p:sp>
            <p:nvSpPr>
              <p:cNvPr id="157" name="テキスト ボックス 64">
                <a:extLst>
                  <a:ext uri="{FF2B5EF4-FFF2-40B4-BE49-F238E27FC236}">
                    <a16:creationId xmlns:a16="http://schemas.microsoft.com/office/drawing/2014/main" xmlns="" id="{7A5A9BFE-29FE-43CE-A080-4701E1482430}"/>
                  </a:ext>
                </a:extLst>
              </p:cNvPr>
              <p:cNvSpPr txBox="1"/>
              <p:nvPr/>
            </p:nvSpPr>
            <p:spPr>
              <a:xfrm>
                <a:off x="1632324" y="3950594"/>
                <a:ext cx="2822305" cy="812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000" dirty="0">
                    <a:latin typeface="Arial Narrow" charset="0"/>
                    <a:ea typeface="Arial Narrow" charset="0"/>
                    <a:cs typeface="Arial Narrow" charset="0"/>
                  </a:rPr>
                  <a:t>Technical support for Walvis Bay Corridor Group to work as the Implementing Agency.</a:t>
                </a:r>
                <a:endParaRPr lang="en-US" altLang="ja-JP" sz="1000" dirty="0">
                  <a:latin typeface="Arial Narrow" charset="0"/>
                  <a:ea typeface="Arial Narrow" charset="0"/>
                  <a:cs typeface="Arial Narrow" charset="0"/>
                </a:endParaRPr>
              </a:p>
            </p:txBody>
          </p:sp>
          <p:sp>
            <p:nvSpPr>
              <p:cNvPr id="158" name="正方形/長方形 69">
                <a:extLst>
                  <a:ext uri="{FF2B5EF4-FFF2-40B4-BE49-F238E27FC236}">
                    <a16:creationId xmlns:a16="http://schemas.microsoft.com/office/drawing/2014/main" xmlns="" id="{AEB30D1E-211F-4522-B36A-4517F46AE1B9}"/>
                  </a:ext>
                </a:extLst>
              </p:cNvPr>
              <p:cNvSpPr/>
              <p:nvPr/>
            </p:nvSpPr>
            <p:spPr>
              <a:xfrm>
                <a:off x="394549" y="2186048"/>
                <a:ext cx="10193561" cy="3696205"/>
              </a:xfrm>
              <a:prstGeom prst="rect">
                <a:avLst/>
              </a:prstGeom>
              <a:noFill/>
              <a:ln w="9525" cmpd="sng">
                <a:solidFill>
                  <a:schemeClr val="accent6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2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endParaRPr>
              </a:p>
            </p:txBody>
          </p:sp>
          <p:sp>
            <p:nvSpPr>
              <p:cNvPr id="159" name="テキスト ボックス 70">
                <a:extLst>
                  <a:ext uri="{FF2B5EF4-FFF2-40B4-BE49-F238E27FC236}">
                    <a16:creationId xmlns:a16="http://schemas.microsoft.com/office/drawing/2014/main" xmlns="" id="{A1A83252-5BE9-40E7-A6D8-4BD632D41C49}"/>
                  </a:ext>
                </a:extLst>
              </p:cNvPr>
              <p:cNvSpPr txBox="1"/>
              <p:nvPr/>
            </p:nvSpPr>
            <p:spPr>
              <a:xfrm>
                <a:off x="394549" y="1912654"/>
                <a:ext cx="65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endParaRPr kumimoji="1" lang="ja-JP" altLang="en-US" sz="1200" b="1" dirty="0">
                  <a:latin typeface="Arial Narrow" charset="0"/>
                  <a:ea typeface="Arial Narrow" charset="0"/>
                  <a:cs typeface="Arial Narrow" charset="0"/>
                </a:endParaRPr>
              </a:p>
            </p:txBody>
          </p:sp>
          <p:cxnSp>
            <p:nvCxnSpPr>
              <p:cNvPr id="160" name="直線矢印コネクタ 35">
                <a:extLst>
                  <a:ext uri="{FF2B5EF4-FFF2-40B4-BE49-F238E27FC236}">
                    <a16:creationId xmlns:a16="http://schemas.microsoft.com/office/drawing/2014/main" xmlns="" id="{432ACA85-78D4-4E75-8896-CF76CB0E9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09813" y="3377146"/>
                <a:ext cx="1247453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線矢印コネクタ 44">
                <a:extLst>
                  <a:ext uri="{FF2B5EF4-FFF2-40B4-BE49-F238E27FC236}">
                    <a16:creationId xmlns:a16="http://schemas.microsoft.com/office/drawing/2014/main" xmlns="" id="{CD3AACD8-A719-4CF7-86D5-E9D695FAAA86}"/>
                  </a:ext>
                </a:extLst>
              </p:cNvPr>
              <p:cNvCxnSpPr>
                <a:cxnSpLocks/>
                <a:stCxn id="152" idx="1"/>
              </p:cNvCxnSpPr>
              <p:nvPr/>
            </p:nvCxnSpPr>
            <p:spPr>
              <a:xfrm flipH="1">
                <a:off x="1295533" y="2980491"/>
                <a:ext cx="33679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2" name="正方形/長方形 56">
                <a:extLst>
                  <a:ext uri="{FF2B5EF4-FFF2-40B4-BE49-F238E27FC236}">
                    <a16:creationId xmlns:a16="http://schemas.microsoft.com/office/drawing/2014/main" xmlns="" id="{3F8E0608-4191-46D3-8831-643A75E767D7}"/>
                  </a:ext>
                </a:extLst>
              </p:cNvPr>
              <p:cNvSpPr/>
              <p:nvPr/>
            </p:nvSpPr>
            <p:spPr>
              <a:xfrm>
                <a:off x="546032" y="2350492"/>
                <a:ext cx="923193" cy="3252829"/>
              </a:xfrm>
              <a:prstGeom prst="rect">
                <a:avLst/>
              </a:prstGeom>
              <a:solidFill>
                <a:srgbClr val="FFC000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050" b="1" dirty="0">
                    <a:solidFill>
                      <a:schemeClr val="tx1"/>
                    </a:solidFill>
                    <a:latin typeface="Arial Narrow" charset="0"/>
                    <a:ea typeface="Arial Narrow" charset="0"/>
                    <a:cs typeface="Arial Narrow" charset="0"/>
                  </a:rPr>
                  <a:t>Expert</a:t>
                </a:r>
              </a:p>
              <a:p>
                <a:pPr algn="ctr"/>
                <a:r>
                  <a:rPr kumimoji="1" lang="en-US" altLang="ja-JP" sz="1050" b="1" dirty="0">
                    <a:solidFill>
                      <a:schemeClr val="tx1"/>
                    </a:solidFill>
                    <a:latin typeface="Arial Narrow" charset="0"/>
                    <a:ea typeface="Arial Narrow" charset="0"/>
                    <a:cs typeface="Arial Narrow" charset="0"/>
                  </a:rPr>
                  <a:t>Team</a:t>
                </a:r>
                <a:endParaRPr kumimoji="1" lang="ja-JP" alt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endParaRPr>
              </a:p>
            </p:txBody>
          </p:sp>
        </p:grpSp>
        <p:sp>
          <p:nvSpPr>
            <p:cNvPr id="152" name="角丸四角形 61">
              <a:extLst>
                <a:ext uri="{FF2B5EF4-FFF2-40B4-BE49-F238E27FC236}">
                  <a16:creationId xmlns:a16="http://schemas.microsoft.com/office/drawing/2014/main" xmlns="" id="{DC934A1C-7986-4199-A887-1E093D7AAF3B}"/>
                </a:ext>
              </a:extLst>
            </p:cNvPr>
            <p:cNvSpPr/>
            <p:nvPr/>
          </p:nvSpPr>
          <p:spPr>
            <a:xfrm>
              <a:off x="1632324" y="2350491"/>
              <a:ext cx="2935645" cy="126000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36000" bIns="0" rtlCol="0" anchor="t" anchorCtr="0"/>
            <a:lstStyle/>
            <a:p>
              <a:pPr algn="ctr">
                <a:lnSpc>
                  <a:spcPct val="90000"/>
                </a:lnSpc>
              </a:pPr>
              <a:r>
                <a:rPr lang="en-US" altLang="ja-JP" sz="1000" dirty="0">
                  <a:solidFill>
                    <a:srgbClr val="154A95"/>
                  </a:solidFill>
                  <a:latin typeface="Arial Narrow" charset="0"/>
                  <a:ea typeface="Arial Narrow" charset="0"/>
                  <a:cs typeface="Arial Narrow" charset="0"/>
                </a:rPr>
                <a:t>Joint Coordinating Committee</a:t>
              </a:r>
            </a:p>
            <a:p>
              <a:pPr algn="ctr"/>
              <a:r>
                <a:rPr lang="en-US" altLang="ja-JP" sz="1000" b="1" dirty="0">
                  <a:solidFill>
                    <a:srgbClr val="154A95"/>
                  </a:solidFill>
                  <a:latin typeface="Arial Narrow" charset="0"/>
                  <a:ea typeface="Arial Narrow" charset="0"/>
                  <a:cs typeface="Arial Narrow" charset="0"/>
                </a:rPr>
                <a:t>Chairperson/ Project </a:t>
              </a:r>
            </a:p>
            <a:p>
              <a:pPr algn="ctr"/>
              <a:r>
                <a:rPr lang="en-US" altLang="ja-JP" sz="1000" b="1" dirty="0">
                  <a:solidFill>
                    <a:srgbClr val="154A95"/>
                  </a:solidFill>
                  <a:latin typeface="Arial Narrow" charset="0"/>
                  <a:ea typeface="Arial Narrow" charset="0"/>
                  <a:cs typeface="Arial Narrow" charset="0"/>
                </a:rPr>
                <a:t>Director: ED of NPC</a:t>
              </a:r>
            </a:p>
            <a:p>
              <a:pPr algn="ctr"/>
              <a:r>
                <a:rPr lang="en-US" altLang="ja-JP" sz="1000" b="1" dirty="0">
                  <a:solidFill>
                    <a:srgbClr val="00B050"/>
                  </a:solidFill>
                  <a:latin typeface="Arial Narrow" charset="0"/>
                  <a:ea typeface="Arial Narrow" charset="0"/>
                  <a:cs typeface="Arial Narrow" charset="0"/>
                </a:rPr>
                <a:t>Deputy Chair/Project Manager: </a:t>
              </a:r>
            </a:p>
            <a:p>
              <a:pPr algn="ctr"/>
              <a:r>
                <a:rPr lang="en-US" altLang="ja-JP" sz="1000" b="1" dirty="0">
                  <a:solidFill>
                    <a:srgbClr val="00B050"/>
                  </a:solidFill>
                  <a:latin typeface="Arial Narrow" charset="0"/>
                  <a:ea typeface="Arial Narrow" charset="0"/>
                  <a:cs typeface="Arial Narrow" charset="0"/>
                </a:rPr>
                <a:t>CEO of WBCG</a:t>
              </a:r>
              <a:endParaRPr lang="ja-JP" altLang="en-US" sz="1000" b="1" dirty="0">
                <a:solidFill>
                  <a:srgbClr val="00B050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</p:grpSp>
      <p:sp>
        <p:nvSpPr>
          <p:cNvPr id="168" name="正方形/長方形 6">
            <a:extLst>
              <a:ext uri="{FF2B5EF4-FFF2-40B4-BE49-F238E27FC236}">
                <a16:creationId xmlns:a16="http://schemas.microsoft.com/office/drawing/2014/main" xmlns="" id="{75DFD1F0-BD43-4628-A817-7520292CB479}"/>
              </a:ext>
            </a:extLst>
          </p:cNvPr>
          <p:cNvSpPr/>
          <p:nvPr/>
        </p:nvSpPr>
        <p:spPr>
          <a:xfrm>
            <a:off x="3742703" y="373499"/>
            <a:ext cx="3077246" cy="92205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Cabinet</a:t>
            </a:r>
            <a:endParaRPr kumimoji="1" lang="ja-JP" altLang="en-US" sz="12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70" name="角丸四角形 11">
            <a:extLst>
              <a:ext uri="{FF2B5EF4-FFF2-40B4-BE49-F238E27FC236}">
                <a16:creationId xmlns:a16="http://schemas.microsoft.com/office/drawing/2014/main" xmlns="" id="{FD2C0EFB-B93B-490A-B0E2-6FF623311554}"/>
              </a:ext>
            </a:extLst>
          </p:cNvPr>
          <p:cNvSpPr/>
          <p:nvPr/>
        </p:nvSpPr>
        <p:spPr>
          <a:xfrm>
            <a:off x="4083864" y="635176"/>
            <a:ext cx="2402417" cy="51039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Joint Cabinet Committee on Trade and Economic Development</a:t>
            </a:r>
          </a:p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Chairperson: Minister of NPC</a:t>
            </a:r>
            <a:endParaRPr lang="ja-JP" altLang="en-US" sz="10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72" name="角丸四角形 11">
            <a:extLst>
              <a:ext uri="{FF2B5EF4-FFF2-40B4-BE49-F238E27FC236}">
                <a16:creationId xmlns:a16="http://schemas.microsoft.com/office/drawing/2014/main" xmlns="" id="{592FC307-ED86-4FD2-8210-964215B08267}"/>
              </a:ext>
            </a:extLst>
          </p:cNvPr>
          <p:cNvSpPr/>
          <p:nvPr/>
        </p:nvSpPr>
        <p:spPr>
          <a:xfrm>
            <a:off x="4083864" y="1878957"/>
            <a:ext cx="2402417" cy="51039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Steering Committee</a:t>
            </a:r>
          </a:p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Chairperson: ED of NPC; </a:t>
            </a:r>
          </a:p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Deputy Chair CEO of WBCG</a:t>
            </a:r>
          </a:p>
        </p:txBody>
      </p:sp>
      <p:cxnSp>
        <p:nvCxnSpPr>
          <p:cNvPr id="173" name="直線矢印コネクタ 14">
            <a:extLst>
              <a:ext uri="{FF2B5EF4-FFF2-40B4-BE49-F238E27FC236}">
                <a16:creationId xmlns:a16="http://schemas.microsoft.com/office/drawing/2014/main" xmlns="" id="{48758691-8F26-41DD-A551-9613CC0B3461}"/>
              </a:ext>
            </a:extLst>
          </p:cNvPr>
          <p:cNvCxnSpPr>
            <a:cxnSpLocks/>
          </p:cNvCxnSpPr>
          <p:nvPr/>
        </p:nvCxnSpPr>
        <p:spPr>
          <a:xfrm flipV="1">
            <a:off x="4714850" y="1156958"/>
            <a:ext cx="0" cy="438215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線矢印コネクタ 14">
            <a:extLst>
              <a:ext uri="{FF2B5EF4-FFF2-40B4-BE49-F238E27FC236}">
                <a16:creationId xmlns:a16="http://schemas.microsoft.com/office/drawing/2014/main" xmlns="" id="{E6C3173D-07D2-4A2F-862B-AD980F0577C3}"/>
              </a:ext>
            </a:extLst>
          </p:cNvPr>
          <p:cNvCxnSpPr>
            <a:cxnSpLocks/>
          </p:cNvCxnSpPr>
          <p:nvPr/>
        </p:nvCxnSpPr>
        <p:spPr>
          <a:xfrm>
            <a:off x="6200897" y="1152441"/>
            <a:ext cx="0" cy="407811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線矢印コネクタ 14">
            <a:extLst>
              <a:ext uri="{FF2B5EF4-FFF2-40B4-BE49-F238E27FC236}">
                <a16:creationId xmlns:a16="http://schemas.microsoft.com/office/drawing/2014/main" xmlns="" id="{67427AD7-FD76-413A-9C6A-9B81259206D7}"/>
              </a:ext>
            </a:extLst>
          </p:cNvPr>
          <p:cNvCxnSpPr>
            <a:cxnSpLocks/>
          </p:cNvCxnSpPr>
          <p:nvPr/>
        </p:nvCxnSpPr>
        <p:spPr>
          <a:xfrm flipV="1">
            <a:off x="4597974" y="2578885"/>
            <a:ext cx="0" cy="221497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線矢印コネクタ 14">
            <a:extLst>
              <a:ext uri="{FF2B5EF4-FFF2-40B4-BE49-F238E27FC236}">
                <a16:creationId xmlns:a16="http://schemas.microsoft.com/office/drawing/2014/main" xmlns="" id="{1CDC2D0C-BD75-43EC-A835-9891BEDDC2DD}"/>
              </a:ext>
            </a:extLst>
          </p:cNvPr>
          <p:cNvCxnSpPr>
            <a:cxnSpLocks/>
          </p:cNvCxnSpPr>
          <p:nvPr/>
        </p:nvCxnSpPr>
        <p:spPr>
          <a:xfrm>
            <a:off x="6200897" y="2585984"/>
            <a:ext cx="0" cy="221497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正方形/長方形 57">
            <a:extLst>
              <a:ext uri="{FF2B5EF4-FFF2-40B4-BE49-F238E27FC236}">
                <a16:creationId xmlns:a16="http://schemas.microsoft.com/office/drawing/2014/main" xmlns="" id="{1E69EEA4-2EE2-47E3-BCA0-9FB346B1662F}"/>
              </a:ext>
            </a:extLst>
          </p:cNvPr>
          <p:cNvSpPr/>
          <p:nvPr/>
        </p:nvSpPr>
        <p:spPr>
          <a:xfrm>
            <a:off x="3742703" y="2840796"/>
            <a:ext cx="3077246" cy="659262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1200" b="1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  <a:p>
            <a:pPr algn="ctr"/>
            <a:r>
              <a:rPr lang="en-US" altLang="ja-JP" sz="120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Walvis Bay Corridor Group </a:t>
            </a:r>
          </a:p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(The Implementing Agency; operational arm of implementing International Logistics Hub Master Plan)</a:t>
            </a:r>
            <a:endParaRPr kumimoji="1" lang="ja-JP" altLang="en-US" sz="10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  <a:p>
            <a:pPr algn="ctr"/>
            <a:endParaRPr kumimoji="1" lang="ja-JP" altLang="en-US" sz="10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82" name="正方形/長方形 51">
            <a:extLst>
              <a:ext uri="{FF2B5EF4-FFF2-40B4-BE49-F238E27FC236}">
                <a16:creationId xmlns:a16="http://schemas.microsoft.com/office/drawing/2014/main" xmlns="" id="{34FA1A56-5EE2-42CD-BC2B-D79BBEB0CA80}"/>
              </a:ext>
            </a:extLst>
          </p:cNvPr>
          <p:cNvSpPr/>
          <p:nvPr/>
        </p:nvSpPr>
        <p:spPr>
          <a:xfrm>
            <a:off x="3798921" y="3657123"/>
            <a:ext cx="3268771" cy="837633"/>
          </a:xfrm>
          <a:custGeom>
            <a:avLst/>
            <a:gdLst>
              <a:gd name="connsiteX0" fmla="*/ 0 w 4438904"/>
              <a:gd name="connsiteY0" fmla="*/ 0 h 1338966"/>
              <a:gd name="connsiteX1" fmla="*/ 4438904 w 4438904"/>
              <a:gd name="connsiteY1" fmla="*/ 0 h 1338966"/>
              <a:gd name="connsiteX2" fmla="*/ 4438904 w 4438904"/>
              <a:gd name="connsiteY2" fmla="*/ 1338966 h 1338966"/>
              <a:gd name="connsiteX3" fmla="*/ 0 w 4438904"/>
              <a:gd name="connsiteY3" fmla="*/ 1338966 h 1338966"/>
              <a:gd name="connsiteX4" fmla="*/ 0 w 4438904"/>
              <a:gd name="connsiteY4" fmla="*/ 0 h 1338966"/>
              <a:gd name="connsiteX0" fmla="*/ 0 w 4438904"/>
              <a:gd name="connsiteY0" fmla="*/ 0 h 1338966"/>
              <a:gd name="connsiteX1" fmla="*/ 4438904 w 4438904"/>
              <a:gd name="connsiteY1" fmla="*/ 0 h 1338966"/>
              <a:gd name="connsiteX2" fmla="*/ 4438904 w 4438904"/>
              <a:gd name="connsiteY2" fmla="*/ 1338966 h 1338966"/>
              <a:gd name="connsiteX3" fmla="*/ 1493445 w 4438904"/>
              <a:gd name="connsiteY3" fmla="*/ 1334933 h 1338966"/>
              <a:gd name="connsiteX4" fmla="*/ 0 w 4438904"/>
              <a:gd name="connsiteY4" fmla="*/ 1338966 h 1338966"/>
              <a:gd name="connsiteX5" fmla="*/ 0 w 4438904"/>
              <a:gd name="connsiteY5" fmla="*/ 0 h 1338966"/>
              <a:gd name="connsiteX0" fmla="*/ 0 w 4438904"/>
              <a:gd name="connsiteY0" fmla="*/ 0 h 1357511"/>
              <a:gd name="connsiteX1" fmla="*/ 4438904 w 4438904"/>
              <a:gd name="connsiteY1" fmla="*/ 0 h 1357511"/>
              <a:gd name="connsiteX2" fmla="*/ 4438904 w 4438904"/>
              <a:gd name="connsiteY2" fmla="*/ 1338966 h 1357511"/>
              <a:gd name="connsiteX3" fmla="*/ 1493445 w 4438904"/>
              <a:gd name="connsiteY3" fmla="*/ 1334933 h 1357511"/>
              <a:gd name="connsiteX4" fmla="*/ 1312823 w 4438904"/>
              <a:gd name="connsiteY4" fmla="*/ 1357511 h 1357511"/>
              <a:gd name="connsiteX5" fmla="*/ 0 w 4438904"/>
              <a:gd name="connsiteY5" fmla="*/ 1338966 h 1357511"/>
              <a:gd name="connsiteX6" fmla="*/ 0 w 4438904"/>
              <a:gd name="connsiteY6" fmla="*/ 0 h 1357511"/>
              <a:gd name="connsiteX0" fmla="*/ 22578 w 4461482"/>
              <a:gd name="connsiteY0" fmla="*/ 0 h 1357511"/>
              <a:gd name="connsiteX1" fmla="*/ 4461482 w 4461482"/>
              <a:gd name="connsiteY1" fmla="*/ 0 h 1357511"/>
              <a:gd name="connsiteX2" fmla="*/ 4461482 w 4461482"/>
              <a:gd name="connsiteY2" fmla="*/ 1338966 h 1357511"/>
              <a:gd name="connsiteX3" fmla="*/ 1516023 w 4461482"/>
              <a:gd name="connsiteY3" fmla="*/ 1334933 h 1357511"/>
              <a:gd name="connsiteX4" fmla="*/ 1335401 w 4461482"/>
              <a:gd name="connsiteY4" fmla="*/ 1357511 h 1357511"/>
              <a:gd name="connsiteX5" fmla="*/ 0 w 4461482"/>
              <a:gd name="connsiteY5" fmla="*/ 706788 h 1357511"/>
              <a:gd name="connsiteX6" fmla="*/ 22578 w 4461482"/>
              <a:gd name="connsiteY6" fmla="*/ 0 h 1357511"/>
              <a:gd name="connsiteX0" fmla="*/ 22578 w 4461482"/>
              <a:gd name="connsiteY0" fmla="*/ 0 h 1338966"/>
              <a:gd name="connsiteX1" fmla="*/ 4461482 w 4461482"/>
              <a:gd name="connsiteY1" fmla="*/ 0 h 1338966"/>
              <a:gd name="connsiteX2" fmla="*/ 4461482 w 4461482"/>
              <a:gd name="connsiteY2" fmla="*/ 1338966 h 1338966"/>
              <a:gd name="connsiteX3" fmla="*/ 1516023 w 4461482"/>
              <a:gd name="connsiteY3" fmla="*/ 1334933 h 1338966"/>
              <a:gd name="connsiteX4" fmla="*/ 1504734 w 4461482"/>
              <a:gd name="connsiteY4" fmla="*/ 702755 h 1338966"/>
              <a:gd name="connsiteX5" fmla="*/ 0 w 4461482"/>
              <a:gd name="connsiteY5" fmla="*/ 706788 h 1338966"/>
              <a:gd name="connsiteX6" fmla="*/ 22578 w 4461482"/>
              <a:gd name="connsiteY6" fmla="*/ 0 h 1338966"/>
              <a:gd name="connsiteX0" fmla="*/ 22578 w 4461482"/>
              <a:gd name="connsiteY0" fmla="*/ 0 h 1346222"/>
              <a:gd name="connsiteX1" fmla="*/ 4461482 w 4461482"/>
              <a:gd name="connsiteY1" fmla="*/ 0 h 1346222"/>
              <a:gd name="connsiteX2" fmla="*/ 4461482 w 4461482"/>
              <a:gd name="connsiteY2" fmla="*/ 1338966 h 1346222"/>
              <a:gd name="connsiteX3" fmla="*/ 1425712 w 4461482"/>
              <a:gd name="connsiteY3" fmla="*/ 1346222 h 1346222"/>
              <a:gd name="connsiteX4" fmla="*/ 1504734 w 4461482"/>
              <a:gd name="connsiteY4" fmla="*/ 702755 h 1346222"/>
              <a:gd name="connsiteX5" fmla="*/ 0 w 4461482"/>
              <a:gd name="connsiteY5" fmla="*/ 706788 h 1346222"/>
              <a:gd name="connsiteX6" fmla="*/ 22578 w 4461482"/>
              <a:gd name="connsiteY6" fmla="*/ 0 h 1346222"/>
              <a:gd name="connsiteX0" fmla="*/ 22578 w 4461482"/>
              <a:gd name="connsiteY0" fmla="*/ 0 h 1357511"/>
              <a:gd name="connsiteX1" fmla="*/ 4461482 w 4461482"/>
              <a:gd name="connsiteY1" fmla="*/ 0 h 1357511"/>
              <a:gd name="connsiteX2" fmla="*/ 4461482 w 4461482"/>
              <a:gd name="connsiteY2" fmla="*/ 1338966 h 1357511"/>
              <a:gd name="connsiteX3" fmla="*/ 1516023 w 4461482"/>
              <a:gd name="connsiteY3" fmla="*/ 1357511 h 1357511"/>
              <a:gd name="connsiteX4" fmla="*/ 1504734 w 4461482"/>
              <a:gd name="connsiteY4" fmla="*/ 702755 h 1357511"/>
              <a:gd name="connsiteX5" fmla="*/ 0 w 4461482"/>
              <a:gd name="connsiteY5" fmla="*/ 706788 h 1357511"/>
              <a:gd name="connsiteX6" fmla="*/ 22578 w 4461482"/>
              <a:gd name="connsiteY6" fmla="*/ 0 h 1357511"/>
              <a:gd name="connsiteX0" fmla="*/ 22578 w 4461482"/>
              <a:gd name="connsiteY0" fmla="*/ 0 h 1357511"/>
              <a:gd name="connsiteX1" fmla="*/ 4461482 w 4461482"/>
              <a:gd name="connsiteY1" fmla="*/ 0 h 1357511"/>
              <a:gd name="connsiteX2" fmla="*/ 4461482 w 4461482"/>
              <a:gd name="connsiteY2" fmla="*/ 1338966 h 1357511"/>
              <a:gd name="connsiteX3" fmla="*/ 1516023 w 4461482"/>
              <a:gd name="connsiteY3" fmla="*/ 1357511 h 1357511"/>
              <a:gd name="connsiteX4" fmla="*/ 1504734 w 4461482"/>
              <a:gd name="connsiteY4" fmla="*/ 702755 h 1357511"/>
              <a:gd name="connsiteX5" fmla="*/ 0 w 4461482"/>
              <a:gd name="connsiteY5" fmla="*/ 706788 h 1357511"/>
              <a:gd name="connsiteX6" fmla="*/ 22578 w 4461482"/>
              <a:gd name="connsiteY6" fmla="*/ 0 h 1357511"/>
              <a:gd name="connsiteX0" fmla="*/ 22578 w 4461482"/>
              <a:gd name="connsiteY0" fmla="*/ 0 h 1357511"/>
              <a:gd name="connsiteX1" fmla="*/ 4461482 w 4461482"/>
              <a:gd name="connsiteY1" fmla="*/ 0 h 1357511"/>
              <a:gd name="connsiteX2" fmla="*/ 4461482 w 4461482"/>
              <a:gd name="connsiteY2" fmla="*/ 1338966 h 1357511"/>
              <a:gd name="connsiteX3" fmla="*/ 1516023 w 4461482"/>
              <a:gd name="connsiteY3" fmla="*/ 1357511 h 1357511"/>
              <a:gd name="connsiteX4" fmla="*/ 1516022 w 4461482"/>
              <a:gd name="connsiteY4" fmla="*/ 635022 h 1357511"/>
              <a:gd name="connsiteX5" fmla="*/ 0 w 4461482"/>
              <a:gd name="connsiteY5" fmla="*/ 706788 h 1357511"/>
              <a:gd name="connsiteX6" fmla="*/ 22578 w 4461482"/>
              <a:gd name="connsiteY6" fmla="*/ 0 h 1357511"/>
              <a:gd name="connsiteX0" fmla="*/ 0 w 4438904"/>
              <a:gd name="connsiteY0" fmla="*/ 0 h 1357511"/>
              <a:gd name="connsiteX1" fmla="*/ 4438904 w 4438904"/>
              <a:gd name="connsiteY1" fmla="*/ 0 h 1357511"/>
              <a:gd name="connsiteX2" fmla="*/ 4438904 w 4438904"/>
              <a:gd name="connsiteY2" fmla="*/ 1338966 h 1357511"/>
              <a:gd name="connsiteX3" fmla="*/ 1493445 w 4438904"/>
              <a:gd name="connsiteY3" fmla="*/ 1357511 h 1357511"/>
              <a:gd name="connsiteX4" fmla="*/ 1493444 w 4438904"/>
              <a:gd name="connsiteY4" fmla="*/ 635022 h 1357511"/>
              <a:gd name="connsiteX5" fmla="*/ 0 w 4438904"/>
              <a:gd name="connsiteY5" fmla="*/ 627766 h 1357511"/>
              <a:gd name="connsiteX6" fmla="*/ 0 w 4438904"/>
              <a:gd name="connsiteY6" fmla="*/ 0 h 135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8904" h="1357511">
                <a:moveTo>
                  <a:pt x="0" y="0"/>
                </a:moveTo>
                <a:lnTo>
                  <a:pt x="4438904" y="0"/>
                </a:lnTo>
                <a:lnTo>
                  <a:pt x="4438904" y="1338966"/>
                </a:lnTo>
                <a:lnTo>
                  <a:pt x="1493445" y="1357511"/>
                </a:lnTo>
                <a:cubicBezTo>
                  <a:pt x="1493445" y="1116681"/>
                  <a:pt x="1493444" y="875852"/>
                  <a:pt x="1493444" y="635022"/>
                </a:cubicBezTo>
                <a:lnTo>
                  <a:pt x="0" y="62776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96" name="正方形/長方形 9">
            <a:extLst>
              <a:ext uri="{FF2B5EF4-FFF2-40B4-BE49-F238E27FC236}">
                <a16:creationId xmlns:a16="http://schemas.microsoft.com/office/drawing/2014/main" xmlns="" id="{7B7689F5-619B-49B9-A1E0-E76E2839DAB2}"/>
              </a:ext>
            </a:extLst>
          </p:cNvPr>
          <p:cNvSpPr/>
          <p:nvPr/>
        </p:nvSpPr>
        <p:spPr>
          <a:xfrm>
            <a:off x="3742701" y="3593955"/>
            <a:ext cx="4368706" cy="134930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kumimoji="1" lang="ja-JP" altLang="en-US" sz="12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97" name="テキスト ボックス 23">
            <a:extLst>
              <a:ext uri="{FF2B5EF4-FFF2-40B4-BE49-F238E27FC236}">
                <a16:creationId xmlns:a16="http://schemas.microsoft.com/office/drawing/2014/main" xmlns="" id="{B1D56797-17AA-429A-A7A2-1A10ED1E0E02}"/>
              </a:ext>
            </a:extLst>
          </p:cNvPr>
          <p:cNvSpPr txBox="1"/>
          <p:nvPr/>
        </p:nvSpPr>
        <p:spPr>
          <a:xfrm>
            <a:off x="5988289" y="4163818"/>
            <a:ext cx="942668" cy="276999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ja-JP" sz="1000" b="1" dirty="0">
                <a:latin typeface="Arial Narrow" charset="0"/>
                <a:ea typeface="Arial Narrow" charset="0"/>
                <a:cs typeface="Arial Narrow" charset="0"/>
              </a:rPr>
              <a:t>Operational</a:t>
            </a:r>
          </a:p>
          <a:p>
            <a:pPr>
              <a:lnSpc>
                <a:spcPct val="90000"/>
              </a:lnSpc>
            </a:pPr>
            <a:r>
              <a:rPr kumimoji="1" lang="en-US" altLang="ja-JP" sz="1000" b="1" dirty="0">
                <a:latin typeface="Arial Narrow" charset="0"/>
                <a:ea typeface="Arial Narrow" charset="0"/>
                <a:cs typeface="Arial Narrow" charset="0"/>
              </a:rPr>
              <a:t>Working Groups</a:t>
            </a:r>
            <a:endParaRPr kumimoji="1" lang="ja-JP" altLang="en-US" sz="1000" b="1" dirty="0"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98" name="角丸四角形 24">
            <a:extLst>
              <a:ext uri="{FF2B5EF4-FFF2-40B4-BE49-F238E27FC236}">
                <a16:creationId xmlns:a16="http://schemas.microsoft.com/office/drawing/2014/main" xmlns="" id="{77632FCC-BCFA-4EED-91F0-98ECF5F98EEB}"/>
              </a:ext>
            </a:extLst>
          </p:cNvPr>
          <p:cNvSpPr/>
          <p:nvPr/>
        </p:nvSpPr>
        <p:spPr>
          <a:xfrm>
            <a:off x="3904972" y="3704329"/>
            <a:ext cx="882693" cy="297713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Strategic Marketing WG</a:t>
            </a:r>
            <a:endParaRPr lang="ja-JP" altLang="en-US" sz="10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99" name="角丸四角形 25">
            <a:extLst>
              <a:ext uri="{FF2B5EF4-FFF2-40B4-BE49-F238E27FC236}">
                <a16:creationId xmlns:a16="http://schemas.microsoft.com/office/drawing/2014/main" xmlns="" id="{63BDD9C8-8E56-48CC-B897-425CDEF23A52}"/>
              </a:ext>
            </a:extLst>
          </p:cNvPr>
          <p:cNvSpPr/>
          <p:nvPr/>
        </p:nvSpPr>
        <p:spPr>
          <a:xfrm>
            <a:off x="4867479" y="3719338"/>
            <a:ext cx="882694" cy="276999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Logistics Hub Centre WG</a:t>
            </a:r>
            <a:endParaRPr lang="ja-JP" altLang="en-US" sz="10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200" name="角丸四角形 29">
            <a:extLst>
              <a:ext uri="{FF2B5EF4-FFF2-40B4-BE49-F238E27FC236}">
                <a16:creationId xmlns:a16="http://schemas.microsoft.com/office/drawing/2014/main" xmlns="" id="{EF07F584-49CB-4F3C-A008-A3EC1CA61173}"/>
              </a:ext>
            </a:extLst>
          </p:cNvPr>
          <p:cNvSpPr/>
          <p:nvPr/>
        </p:nvSpPr>
        <p:spPr>
          <a:xfrm>
            <a:off x="5826820" y="3711038"/>
            <a:ext cx="1151632" cy="285299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Integrated Border Management WG</a:t>
            </a:r>
            <a:endParaRPr lang="ja-JP" altLang="en-US" sz="10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201" name="角丸四角形 66">
            <a:extLst>
              <a:ext uri="{FF2B5EF4-FFF2-40B4-BE49-F238E27FC236}">
                <a16:creationId xmlns:a16="http://schemas.microsoft.com/office/drawing/2014/main" xmlns="" id="{0DF66419-6251-478C-80BA-34F67C7EF8C2}"/>
              </a:ext>
            </a:extLst>
          </p:cNvPr>
          <p:cNvSpPr/>
          <p:nvPr/>
        </p:nvSpPr>
        <p:spPr>
          <a:xfrm>
            <a:off x="4682920" y="4133039"/>
            <a:ext cx="1067253" cy="395173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Capacity Development WG</a:t>
            </a:r>
            <a:endParaRPr lang="ja-JP" altLang="en-US" sz="10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202" name="角丸四角形 31">
            <a:extLst>
              <a:ext uri="{FF2B5EF4-FFF2-40B4-BE49-F238E27FC236}">
                <a16:creationId xmlns:a16="http://schemas.microsoft.com/office/drawing/2014/main" xmlns="" id="{A1755DC5-C906-4875-9D7F-A5F5262160F0}"/>
              </a:ext>
            </a:extLst>
          </p:cNvPr>
          <p:cNvSpPr/>
          <p:nvPr/>
        </p:nvSpPr>
        <p:spPr>
          <a:xfrm>
            <a:off x="3904972" y="4679448"/>
            <a:ext cx="3073480" cy="210856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Private Sector / WBCG members / Development Agencies</a:t>
            </a:r>
            <a:endParaRPr lang="ja-JP" altLang="en-US" sz="1000" dirty="0">
              <a:solidFill>
                <a:schemeClr val="tx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207" name="テキスト ボックス 47">
            <a:extLst>
              <a:ext uri="{FF2B5EF4-FFF2-40B4-BE49-F238E27FC236}">
                <a16:creationId xmlns:a16="http://schemas.microsoft.com/office/drawing/2014/main" xmlns="" id="{700A9A77-3417-43D3-B7FE-A595FCE3DEF1}"/>
              </a:ext>
            </a:extLst>
          </p:cNvPr>
          <p:cNvSpPr txBox="1"/>
          <p:nvPr/>
        </p:nvSpPr>
        <p:spPr>
          <a:xfrm>
            <a:off x="6985283" y="4679448"/>
            <a:ext cx="1119293" cy="184666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/>
            <a:r>
              <a:rPr kumimoji="1" lang="en-US" altLang="ja-JP" sz="1200" b="1" dirty="0">
                <a:latin typeface="Arial Narrow" charset="0"/>
                <a:ea typeface="Arial Narrow" charset="0"/>
                <a:cs typeface="Arial Narrow" charset="0"/>
              </a:rPr>
              <a:t>Support groups</a:t>
            </a:r>
            <a:endParaRPr kumimoji="1" lang="ja-JP" altLang="en-US" sz="1200" b="1" dirty="0">
              <a:latin typeface="Arial Narrow" charset="0"/>
              <a:ea typeface="Arial Narrow" charset="0"/>
              <a:cs typeface="Arial Narrow" charset="0"/>
            </a:endParaRPr>
          </a:p>
        </p:txBody>
      </p:sp>
      <p:pic>
        <p:nvPicPr>
          <p:cNvPr id="208" name="Picture 207">
            <a:extLst>
              <a:ext uri="{FF2B5EF4-FFF2-40B4-BE49-F238E27FC236}">
                <a16:creationId xmlns:a16="http://schemas.microsoft.com/office/drawing/2014/main" xmlns="" id="{342C7F27-9986-4399-ABC5-96C08C5DC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151" y="650780"/>
            <a:ext cx="415792" cy="41528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733957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4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450" name="Google Shape;450;p40"/>
          <p:cNvSpPr txBox="1">
            <a:spLocks noGrp="1"/>
          </p:cNvSpPr>
          <p:nvPr>
            <p:ph type="title" idx="4294967295"/>
          </p:nvPr>
        </p:nvSpPr>
        <p:spPr>
          <a:xfrm>
            <a:off x="834102" y="950423"/>
            <a:ext cx="6961188" cy="396875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Updated schedule of critical </a:t>
            </a:r>
            <a:r>
              <a:rPr lang="en-US" dirty="0" err="1"/>
              <a:t>programmes</a:t>
            </a:r>
            <a:r>
              <a:rPr lang="en-US" dirty="0"/>
              <a:t> and projects 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0E745049-E51A-4C03-A5C8-07686C4EB525}"/>
              </a:ext>
            </a:extLst>
          </p:cNvPr>
          <p:cNvSpPr/>
          <p:nvPr/>
        </p:nvSpPr>
        <p:spPr>
          <a:xfrm>
            <a:off x="711507" y="1441204"/>
            <a:ext cx="32640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b="1" dirty="0"/>
              <a:t>(as it was updated in February 2019)</a:t>
            </a:r>
            <a:endParaRPr lang="en-US" dirty="0"/>
          </a:p>
        </p:txBody>
      </p:sp>
      <p:graphicFrame>
        <p:nvGraphicFramePr>
          <p:cNvPr id="7" name="表 5">
            <a:extLst>
              <a:ext uri="{FF2B5EF4-FFF2-40B4-BE49-F238E27FC236}">
                <a16:creationId xmlns:a16="http://schemas.microsoft.com/office/drawing/2014/main" xmlns="" id="{1722DC49-FCC5-4167-95CF-7BFE4633E8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111048"/>
              </p:ext>
            </p:extLst>
          </p:nvPr>
        </p:nvGraphicFramePr>
        <p:xfrm>
          <a:off x="834102" y="1856301"/>
          <a:ext cx="7333621" cy="245120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23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261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68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6135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5304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331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2626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0563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876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6229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altLang="ja-JP" sz="1000" dirty="0"/>
                        <a:t>#</a:t>
                      </a:r>
                      <a:endParaRPr lang="en-GB" altLang="ja-JP" sz="1000" b="1" i="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>
                    <a:solidFill>
                      <a:srgbClr val="154A9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GB" altLang="ja-JP" sz="1000" dirty="0"/>
                        <a:t>Programme/ Project Title</a:t>
                      </a:r>
                      <a:endParaRPr lang="en-GB" altLang="ja-JP" sz="1000" b="1" i="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>
                    <a:solidFill>
                      <a:srgbClr val="154A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sz="1000" dirty="0"/>
                        <a:t>2015</a:t>
                      </a:r>
                      <a:endParaRPr lang="en-GB" sz="1000" b="1" i="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 anchor="ctr">
                    <a:solidFill>
                      <a:srgbClr val="154A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sz="1000" dirty="0"/>
                        <a:t>2016</a:t>
                      </a:r>
                      <a:endParaRPr lang="en-GB" sz="1000" b="1" i="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 anchor="ctr">
                    <a:solidFill>
                      <a:srgbClr val="154A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sz="1000" dirty="0"/>
                        <a:t>2017</a:t>
                      </a:r>
                      <a:endParaRPr lang="en-GB" sz="1000" b="1" i="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 anchor="ctr">
                    <a:solidFill>
                      <a:srgbClr val="154A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sz="1000" dirty="0"/>
                        <a:t>2018</a:t>
                      </a:r>
                      <a:endParaRPr lang="en-GB" sz="1000" b="1" i="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 anchor="ctr">
                    <a:solidFill>
                      <a:srgbClr val="154A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sz="1000" dirty="0"/>
                        <a:t>2019</a:t>
                      </a:r>
                      <a:endParaRPr lang="en-GB" sz="1000" b="1" i="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 anchor="ctr">
                    <a:solidFill>
                      <a:srgbClr val="154A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sz="1000" dirty="0"/>
                        <a:t>2020</a:t>
                      </a:r>
                      <a:endParaRPr lang="en-GB" sz="1000" b="1" i="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 anchor="ctr">
                    <a:solidFill>
                      <a:srgbClr val="154A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GB" sz="1000" dirty="0"/>
                        <a:t>2021</a:t>
                      </a:r>
                      <a:endParaRPr lang="en-GB" sz="1000" b="1" i="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 anchor="ctr">
                    <a:solidFill>
                      <a:srgbClr val="154A9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50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1</a:t>
                      </a:r>
                      <a:endParaRPr lang="en-GB" altLang="ja-JP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Market Promotion Programme</a:t>
                      </a:r>
                      <a:endParaRPr lang="en-GB" altLang="ja-JP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0159">
                <a:tc>
                  <a:txBody>
                    <a:bodyPr/>
                    <a:lstStyle/>
                    <a:p>
                      <a:r>
                        <a:rPr lang="en-GB" sz="1000" dirty="0"/>
                        <a:t>2</a:t>
                      </a:r>
                      <a:endParaRPr lang="en-GB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Logistics Hub Centre Development Programme 1 (soft component)</a:t>
                      </a:r>
                      <a:endParaRPr lang="en-GB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8041">
                <a:tc>
                  <a:txBody>
                    <a:bodyPr/>
                    <a:lstStyle/>
                    <a:p>
                      <a:r>
                        <a:rPr lang="en-GB" sz="1000" dirty="0"/>
                        <a:t>3</a:t>
                      </a:r>
                      <a:endParaRPr lang="en-GB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Logistics Hub Centre Development Programme 2 (hard component)</a:t>
                      </a:r>
                      <a:endParaRPr lang="en-GB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50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4</a:t>
                      </a:r>
                      <a:endParaRPr lang="en-GB" altLang="ja-JP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Upgrading Trunk Road between Swakopmund and Karibib.</a:t>
                      </a:r>
                      <a:endParaRPr lang="en-GB" altLang="ja-JP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851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5</a:t>
                      </a:r>
                      <a:endParaRPr lang="en-GB" altLang="ja-JP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Construction of a Passing Lane between Karibib and Otjiwarongo</a:t>
                      </a:r>
                      <a:endParaRPr lang="en-GB" altLang="ja-JP" sz="1000" b="1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50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6</a:t>
                      </a:r>
                      <a:endParaRPr lang="en-GB" altLang="ja-JP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Projects on Upgrading Rail Lines.</a:t>
                      </a:r>
                      <a:endParaRPr lang="en-GB" altLang="ja-JP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50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7</a:t>
                      </a:r>
                      <a:endParaRPr lang="en-GB" altLang="ja-JP" sz="1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baseline="0" dirty="0"/>
                        <a:t>Market Research on </a:t>
                      </a:r>
                      <a:r>
                        <a:rPr lang="en-GB" altLang="ja-JP" sz="1000" dirty="0"/>
                        <a:t>Air</a:t>
                      </a:r>
                      <a:r>
                        <a:rPr lang="en-GB" altLang="ja-JP" sz="1000" baseline="0" dirty="0"/>
                        <a:t> Cargo Programme</a:t>
                      </a:r>
                      <a:endParaRPr lang="en-GB" altLang="ja-JP" sz="1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408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8</a:t>
                      </a:r>
                      <a:endParaRPr lang="en-GB" altLang="ja-JP" sz="1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/>
                        <a:t>Bypass Road and Truck Stop Development Programme (7 towns)</a:t>
                      </a:r>
                      <a:endParaRPr lang="en-GB" altLang="ja-JP" sz="1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8041">
                <a:tc>
                  <a:txBody>
                    <a:bodyPr/>
                    <a:lstStyle/>
                    <a:p>
                      <a:r>
                        <a:rPr lang="en-GB" sz="1000" dirty="0"/>
                        <a:t>9</a:t>
                      </a:r>
                      <a:endParaRPr lang="en-GB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Integrated Border Management Programme (2 border towns)</a:t>
                      </a:r>
                      <a:endParaRPr lang="en-GB" sz="1000" b="1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tc>
                  <a:txBody>
                    <a:bodyPr/>
                    <a:lstStyle/>
                    <a:p>
                      <a:endParaRPr lang="en-GB" sz="1000" dirty="0">
                        <a:latin typeface="Arial Narrow"/>
                        <a:cs typeface="Arial Narrow"/>
                      </a:endParaRPr>
                    </a:p>
                  </a:txBody>
                  <a:tcPr marL="62567" marR="62567" marT="31284" marB="31284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8" name="正方形/長方形 4">
            <a:extLst>
              <a:ext uri="{FF2B5EF4-FFF2-40B4-BE49-F238E27FC236}">
                <a16:creationId xmlns:a16="http://schemas.microsoft.com/office/drawing/2014/main" xmlns="" id="{ED7164C4-CC26-4AEA-9E7E-3B4D70CA09C2}"/>
              </a:ext>
            </a:extLst>
          </p:cNvPr>
          <p:cNvSpPr/>
          <p:nvPr/>
        </p:nvSpPr>
        <p:spPr>
          <a:xfrm>
            <a:off x="3484857" y="4500710"/>
            <a:ext cx="490685" cy="184728"/>
          </a:xfrm>
          <a:prstGeom prst="rect">
            <a:avLst/>
          </a:prstGeom>
          <a:solidFill>
            <a:srgbClr val="FFC000"/>
          </a:solidFill>
          <a:ln w="1270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 dirty="0"/>
          </a:p>
        </p:txBody>
      </p:sp>
      <p:sp>
        <p:nvSpPr>
          <p:cNvPr id="9" name="正方形/長方形 6">
            <a:extLst>
              <a:ext uri="{FF2B5EF4-FFF2-40B4-BE49-F238E27FC236}">
                <a16:creationId xmlns:a16="http://schemas.microsoft.com/office/drawing/2014/main" xmlns="" id="{25E1FA67-7669-4E9D-8967-8569E2253701}"/>
              </a:ext>
            </a:extLst>
          </p:cNvPr>
          <p:cNvSpPr/>
          <p:nvPr/>
        </p:nvSpPr>
        <p:spPr>
          <a:xfrm>
            <a:off x="5243455" y="4508033"/>
            <a:ext cx="490685" cy="1847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 dirty="0"/>
          </a:p>
        </p:txBody>
      </p:sp>
      <p:sp>
        <p:nvSpPr>
          <p:cNvPr id="10" name="テキスト ボックス 3">
            <a:extLst>
              <a:ext uri="{FF2B5EF4-FFF2-40B4-BE49-F238E27FC236}">
                <a16:creationId xmlns:a16="http://schemas.microsoft.com/office/drawing/2014/main" xmlns="" id="{1B8B9B8E-065A-465E-94EE-FADF02EAC284}"/>
              </a:ext>
            </a:extLst>
          </p:cNvPr>
          <p:cNvSpPr txBox="1"/>
          <p:nvPr/>
        </p:nvSpPr>
        <p:spPr>
          <a:xfrm>
            <a:off x="4080097" y="4469962"/>
            <a:ext cx="7713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GB" altLang="ja-JP" sz="1000" dirty="0">
                <a:latin typeface="Arial Narrow"/>
                <a:cs typeface="Arial Narrow"/>
              </a:rPr>
              <a:t>Engineering Service</a:t>
            </a:r>
          </a:p>
        </p:txBody>
      </p:sp>
      <p:sp>
        <p:nvSpPr>
          <p:cNvPr id="11" name="テキスト ボックス 7">
            <a:extLst>
              <a:ext uri="{FF2B5EF4-FFF2-40B4-BE49-F238E27FC236}">
                <a16:creationId xmlns:a16="http://schemas.microsoft.com/office/drawing/2014/main" xmlns="" id="{5BA1E26B-F025-4302-AB8A-1020CD58791C}"/>
              </a:ext>
            </a:extLst>
          </p:cNvPr>
          <p:cNvSpPr txBox="1"/>
          <p:nvPr/>
        </p:nvSpPr>
        <p:spPr>
          <a:xfrm>
            <a:off x="5839962" y="4469962"/>
            <a:ext cx="771365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GB" altLang="ja-JP" sz="1000" dirty="0">
                <a:latin typeface="Arial Narrow"/>
                <a:cs typeface="Arial Narrow"/>
              </a:rPr>
              <a:t>Construction</a:t>
            </a:r>
          </a:p>
        </p:txBody>
      </p:sp>
      <p:sp>
        <p:nvSpPr>
          <p:cNvPr id="12" name="正方形/長方形 20">
            <a:extLst>
              <a:ext uri="{FF2B5EF4-FFF2-40B4-BE49-F238E27FC236}">
                <a16:creationId xmlns:a16="http://schemas.microsoft.com/office/drawing/2014/main" xmlns="" id="{7ECAC35E-A287-4520-8DEA-7CC6438781E1}"/>
              </a:ext>
            </a:extLst>
          </p:cNvPr>
          <p:cNvSpPr/>
          <p:nvPr/>
        </p:nvSpPr>
        <p:spPr>
          <a:xfrm>
            <a:off x="901976" y="4500710"/>
            <a:ext cx="576000" cy="184728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/>
          </a:p>
        </p:txBody>
      </p:sp>
      <p:sp>
        <p:nvSpPr>
          <p:cNvPr id="13" name="テキスト ボックス 21">
            <a:extLst>
              <a:ext uri="{FF2B5EF4-FFF2-40B4-BE49-F238E27FC236}">
                <a16:creationId xmlns:a16="http://schemas.microsoft.com/office/drawing/2014/main" xmlns="" id="{A075146B-4BFA-408F-B62F-B5A3F10AE17C}"/>
              </a:ext>
            </a:extLst>
          </p:cNvPr>
          <p:cNvSpPr txBox="1"/>
          <p:nvPr/>
        </p:nvSpPr>
        <p:spPr>
          <a:xfrm>
            <a:off x="1564411" y="4469962"/>
            <a:ext cx="15271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GB" altLang="ja-JP" sz="1000" dirty="0">
                <a:latin typeface="Arial Narrow"/>
                <a:cs typeface="Arial Narrow"/>
              </a:rPr>
              <a:t>Programme implementation</a:t>
            </a:r>
          </a:p>
          <a:p>
            <a:r>
              <a:rPr kumimoji="1" lang="en-GB" altLang="ja-JP" sz="1000" dirty="0">
                <a:latin typeface="Arial Narrow"/>
                <a:cs typeface="Arial Narrow"/>
              </a:rPr>
              <a:t>/ Feasibility Study</a:t>
            </a:r>
          </a:p>
        </p:txBody>
      </p:sp>
      <p:grpSp>
        <p:nvGrpSpPr>
          <p:cNvPr id="14" name="図形グループ 24">
            <a:extLst>
              <a:ext uri="{FF2B5EF4-FFF2-40B4-BE49-F238E27FC236}">
                <a16:creationId xmlns:a16="http://schemas.microsoft.com/office/drawing/2014/main" xmlns="" id="{3ED96317-3127-42FA-ABE4-9B6198F2C60E}"/>
              </a:ext>
            </a:extLst>
          </p:cNvPr>
          <p:cNvGrpSpPr/>
          <p:nvPr/>
        </p:nvGrpSpPr>
        <p:grpSpPr>
          <a:xfrm>
            <a:off x="6492158" y="2151935"/>
            <a:ext cx="1527188" cy="2473172"/>
            <a:chOff x="5756733" y="3770606"/>
            <a:chExt cx="3071791" cy="2473172"/>
          </a:xfrm>
        </p:grpSpPr>
        <p:cxnSp>
          <p:nvCxnSpPr>
            <p:cNvPr id="15" name="直線コネクタ 28">
              <a:extLst>
                <a:ext uri="{FF2B5EF4-FFF2-40B4-BE49-F238E27FC236}">
                  <a16:creationId xmlns:a16="http://schemas.microsoft.com/office/drawing/2014/main" xmlns="" id="{74900808-5A63-42D4-B192-37BD1506690B}"/>
                </a:ext>
              </a:extLst>
            </p:cNvPr>
            <p:cNvCxnSpPr>
              <a:cxnSpLocks/>
            </p:cNvCxnSpPr>
            <p:nvPr/>
          </p:nvCxnSpPr>
          <p:spPr>
            <a:xfrm>
              <a:off x="7292628" y="3770606"/>
              <a:ext cx="0" cy="2183510"/>
            </a:xfrm>
            <a:prstGeom prst="line">
              <a:avLst/>
            </a:prstGeom>
            <a:ln w="9525" cmpd="sng"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33">
              <a:extLst>
                <a:ext uri="{FF2B5EF4-FFF2-40B4-BE49-F238E27FC236}">
                  <a16:creationId xmlns:a16="http://schemas.microsoft.com/office/drawing/2014/main" xmlns="" id="{6A49D3E7-C1FA-40BE-AA87-E97B6102A3FD}"/>
                </a:ext>
              </a:extLst>
            </p:cNvPr>
            <p:cNvSpPr txBox="1"/>
            <p:nvPr/>
          </p:nvSpPr>
          <p:spPr>
            <a:xfrm>
              <a:off x="5756733" y="5960991"/>
              <a:ext cx="3071791" cy="282787"/>
            </a:xfrm>
            <a:prstGeom prst="rect">
              <a:avLst/>
            </a:prstGeom>
            <a:noFill/>
          </p:spPr>
          <p:txBody>
            <a:bodyPr wrap="none" lIns="11430" tIns="0" rIns="11430" bIns="0" rtlCol="0">
              <a:noAutofit/>
            </a:bodyPr>
            <a:lstStyle/>
            <a:p>
              <a:pPr algn="ctr"/>
              <a:r>
                <a:rPr lang="en-GB" sz="1000" b="1" dirty="0">
                  <a:solidFill>
                    <a:srgbClr val="FF0000"/>
                  </a:solidFill>
                  <a:latin typeface="Arial Narrow"/>
                  <a:cs typeface="Arial Narrow"/>
                </a:rPr>
                <a:t>Open new</a:t>
              </a:r>
            </a:p>
            <a:p>
              <a:pPr algn="ctr"/>
              <a:r>
                <a:rPr lang="en-GB" sz="1000" b="1" dirty="0">
                  <a:solidFill>
                    <a:srgbClr val="FF0000"/>
                  </a:solidFill>
                  <a:latin typeface="Arial Narrow"/>
                  <a:cs typeface="Arial Narrow"/>
                </a:rPr>
                <a:t>Container</a:t>
              </a:r>
            </a:p>
            <a:p>
              <a:pPr algn="ctr"/>
              <a:r>
                <a:rPr lang="en-GB" sz="1000" b="1" dirty="0">
                  <a:solidFill>
                    <a:srgbClr val="FF0000"/>
                  </a:solidFill>
                  <a:latin typeface="Arial Narrow"/>
                  <a:cs typeface="Arial Narrow"/>
                </a:rPr>
                <a:t>terminal</a:t>
              </a:r>
            </a:p>
          </p:txBody>
        </p:sp>
      </p:grpSp>
      <p:sp>
        <p:nvSpPr>
          <p:cNvPr id="20" name="テキスト ボックス 18">
            <a:extLst>
              <a:ext uri="{FF2B5EF4-FFF2-40B4-BE49-F238E27FC236}">
                <a16:creationId xmlns:a16="http://schemas.microsoft.com/office/drawing/2014/main" xmlns="" id="{B8252A98-3C43-41A7-B7DD-D18E9966C67D}"/>
              </a:ext>
            </a:extLst>
          </p:cNvPr>
          <p:cNvSpPr txBox="1"/>
          <p:nvPr/>
        </p:nvSpPr>
        <p:spPr>
          <a:xfrm>
            <a:off x="4648310" y="2889739"/>
            <a:ext cx="445554" cy="1384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36000" tIns="0" rIns="36000" bIns="0" rtlCol="0" anchor="ctr" anchorCtr="0">
            <a:spAutoFit/>
          </a:bodyPr>
          <a:lstStyle/>
          <a:p>
            <a:pPr algn="ctr"/>
            <a:r>
              <a:rPr kumimoji="1" lang="en-US" altLang="ja-JP" sz="9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Output4</a:t>
            </a:r>
            <a:endParaRPr kumimoji="1" lang="ja-JP" altLang="en-US" sz="9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1" name="テキスト ボックス 43">
            <a:extLst>
              <a:ext uri="{FF2B5EF4-FFF2-40B4-BE49-F238E27FC236}">
                <a16:creationId xmlns:a16="http://schemas.microsoft.com/office/drawing/2014/main" xmlns="" id="{10AEB8A9-DC4F-46BD-BE07-0E1008BBE405}"/>
              </a:ext>
            </a:extLst>
          </p:cNvPr>
          <p:cNvSpPr txBox="1"/>
          <p:nvPr/>
        </p:nvSpPr>
        <p:spPr>
          <a:xfrm>
            <a:off x="4648310" y="2530990"/>
            <a:ext cx="459953" cy="1384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36000" tIns="0" rIns="36000" bIns="0" rtlCol="0" anchor="ctr" anchorCtr="0">
            <a:spAutoFit/>
          </a:bodyPr>
          <a:lstStyle/>
          <a:p>
            <a:pPr algn="ctr"/>
            <a:r>
              <a:rPr kumimoji="1" lang="en-US" altLang="ja-JP" sz="9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Output3</a:t>
            </a:r>
            <a:endParaRPr kumimoji="1" lang="ja-JP" altLang="en-US" sz="9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3" name="テキスト ボックス 45">
            <a:extLst>
              <a:ext uri="{FF2B5EF4-FFF2-40B4-BE49-F238E27FC236}">
                <a16:creationId xmlns:a16="http://schemas.microsoft.com/office/drawing/2014/main" xmlns="" id="{B00110EE-FF55-4E54-9140-ACD03458022C}"/>
              </a:ext>
            </a:extLst>
          </p:cNvPr>
          <p:cNvSpPr txBox="1"/>
          <p:nvPr/>
        </p:nvSpPr>
        <p:spPr>
          <a:xfrm>
            <a:off x="4648311" y="3373081"/>
            <a:ext cx="459953" cy="1384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36000" tIns="0" rIns="36000" bIns="0" rtlCol="0" anchor="ctr" anchorCtr="0">
            <a:spAutoFit/>
          </a:bodyPr>
          <a:lstStyle/>
          <a:p>
            <a:pPr algn="ctr"/>
            <a:r>
              <a:rPr kumimoji="1" lang="en-US" altLang="ja-JP" sz="9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Output4</a:t>
            </a:r>
            <a:endParaRPr kumimoji="1" lang="ja-JP" altLang="en-US" sz="9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4" name="テキスト ボックス 46">
            <a:extLst>
              <a:ext uri="{FF2B5EF4-FFF2-40B4-BE49-F238E27FC236}">
                <a16:creationId xmlns:a16="http://schemas.microsoft.com/office/drawing/2014/main" xmlns="" id="{C0695899-7318-4D7D-991C-EFE1FB13153C}"/>
              </a:ext>
            </a:extLst>
          </p:cNvPr>
          <p:cNvSpPr txBox="1"/>
          <p:nvPr/>
        </p:nvSpPr>
        <p:spPr>
          <a:xfrm>
            <a:off x="4662710" y="4109106"/>
            <a:ext cx="445554" cy="1384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36000" tIns="0" rIns="36000" bIns="0" rtlCol="0" anchor="ctr" anchorCtr="0">
            <a:spAutoFit/>
          </a:bodyPr>
          <a:lstStyle/>
          <a:p>
            <a:pPr algn="ctr"/>
            <a:r>
              <a:rPr kumimoji="1" lang="en-US" altLang="ja-JP" sz="9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Output5</a:t>
            </a:r>
            <a:endParaRPr kumimoji="1" lang="ja-JP" altLang="en-US" sz="9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5" name="正方形/長方形 14">
            <a:extLst>
              <a:ext uri="{FF2B5EF4-FFF2-40B4-BE49-F238E27FC236}">
                <a16:creationId xmlns:a16="http://schemas.microsoft.com/office/drawing/2014/main" xmlns="" id="{D58379A8-B8BC-48DB-9213-4CC4512EF20A}"/>
              </a:ext>
            </a:extLst>
          </p:cNvPr>
          <p:cNvSpPr/>
          <p:nvPr/>
        </p:nvSpPr>
        <p:spPr>
          <a:xfrm>
            <a:off x="5174323" y="2108988"/>
            <a:ext cx="771012" cy="229612"/>
          </a:xfrm>
          <a:prstGeom prst="rect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</p:spPr>
        <p:txBody>
          <a:bodyPr wrap="square" lIns="0" tIns="0" rIns="0" bIns="0" anchor="b" anchorCtr="0">
            <a:noAutofit/>
          </a:bodyPr>
          <a:lstStyle/>
          <a:p>
            <a:r>
              <a:rPr lang="en-US" altLang="ja-JP" sz="800" b="1" i="1" dirty="0">
                <a:solidFill>
                  <a:srgbClr val="C00000"/>
                </a:solidFill>
                <a:effectLst>
                  <a:outerShdw blurRad="50800" dist="38100" dir="5400000" algn="t" rotWithShape="0">
                    <a:schemeClr val="tx1">
                      <a:alpha val="85000"/>
                    </a:schemeClr>
                  </a:outerShdw>
                </a:effectLst>
                <a:latin typeface="Arial Narrow" panose="020B0604020202020204" pitchFamily="34" charset="0"/>
                <a:ea typeface="Arial Narrow" charset="0"/>
                <a:cs typeface="Arial Narrow" panose="020B0604020202020204" pitchFamily="34" charset="0"/>
              </a:rPr>
              <a:t>Strategic </a:t>
            </a:r>
          </a:p>
          <a:p>
            <a:r>
              <a:rPr lang="en-US" altLang="ja-JP" sz="800" b="1" i="1" dirty="0">
                <a:solidFill>
                  <a:srgbClr val="C00000"/>
                </a:solidFill>
                <a:effectLst>
                  <a:outerShdw blurRad="50800" dist="38100" dir="5400000" algn="t" rotWithShape="0">
                    <a:schemeClr val="tx1">
                      <a:alpha val="85000"/>
                    </a:schemeClr>
                  </a:outerShdw>
                </a:effectLst>
                <a:latin typeface="Arial Narrow" panose="020B0604020202020204" pitchFamily="34" charset="0"/>
                <a:ea typeface="Arial Narrow" charset="0"/>
                <a:cs typeface="Arial Narrow" panose="020B0604020202020204" pitchFamily="34" charset="0"/>
              </a:rPr>
              <a:t>Marketing WG</a:t>
            </a:r>
            <a:endParaRPr lang="ja-JP" altLang="en-US" sz="800" b="1" i="1" dirty="0">
              <a:solidFill>
                <a:srgbClr val="C00000"/>
              </a:solidFill>
              <a:effectLst>
                <a:outerShdw blurRad="50800" dist="38100" dir="5400000" algn="t" rotWithShape="0">
                  <a:schemeClr val="tx1">
                    <a:alpha val="85000"/>
                  </a:schemeClr>
                </a:outerShdw>
              </a:effectLst>
              <a:latin typeface="Arial Narrow" panose="020B0604020202020204" pitchFamily="34" charset="0"/>
              <a:ea typeface="Arial Narrow" charset="0"/>
              <a:cs typeface="Arial Narrow" panose="020B0604020202020204" pitchFamily="34" charset="0"/>
            </a:endParaRPr>
          </a:p>
        </p:txBody>
      </p:sp>
      <p:sp>
        <p:nvSpPr>
          <p:cNvPr id="26" name="テキスト ボックス 43">
            <a:extLst>
              <a:ext uri="{FF2B5EF4-FFF2-40B4-BE49-F238E27FC236}">
                <a16:creationId xmlns:a16="http://schemas.microsoft.com/office/drawing/2014/main" xmlns="" id="{D0B1D7C6-6B07-410F-A8FC-27BECB4951F3}"/>
              </a:ext>
            </a:extLst>
          </p:cNvPr>
          <p:cNvSpPr txBox="1"/>
          <p:nvPr/>
        </p:nvSpPr>
        <p:spPr>
          <a:xfrm>
            <a:off x="4648310" y="2186147"/>
            <a:ext cx="459953" cy="1384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36000" tIns="0" rIns="36000" bIns="0" rtlCol="0" anchor="ctr" anchorCtr="0">
            <a:spAutoFit/>
          </a:bodyPr>
          <a:lstStyle/>
          <a:p>
            <a:pPr algn="ctr"/>
            <a:r>
              <a:rPr kumimoji="1" lang="en-US" altLang="ja-JP" sz="9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Output2</a:t>
            </a:r>
            <a:endParaRPr kumimoji="1" lang="ja-JP" altLang="en-US" sz="9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7" name="正方形/長方形 36">
            <a:extLst>
              <a:ext uri="{FF2B5EF4-FFF2-40B4-BE49-F238E27FC236}">
                <a16:creationId xmlns:a16="http://schemas.microsoft.com/office/drawing/2014/main" xmlns="" id="{4B64FF6A-4370-423D-BE7B-8542AC0020E7}"/>
              </a:ext>
            </a:extLst>
          </p:cNvPr>
          <p:cNvSpPr/>
          <p:nvPr/>
        </p:nvSpPr>
        <p:spPr>
          <a:xfrm>
            <a:off x="5169800" y="2523295"/>
            <a:ext cx="486961" cy="153888"/>
          </a:xfrm>
          <a:prstGeom prst="rect">
            <a:avLst/>
          </a:prstGeom>
          <a:solidFill>
            <a:schemeClr val="accent6">
              <a:lumMod val="20000"/>
              <a:lumOff val="80000"/>
              <a:alpha val="70000"/>
            </a:schemeClr>
          </a:solidFill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altLang="ja-JP" sz="1000" b="1" i="1" dirty="0">
                <a:solidFill>
                  <a:srgbClr val="C00000"/>
                </a:solidFill>
                <a:effectLst>
                  <a:outerShdw blurRad="50800" dist="38100" dir="5400000" algn="t" rotWithShape="0">
                    <a:schemeClr val="tx1">
                      <a:alpha val="85000"/>
                    </a:schemeClr>
                  </a:outerShdw>
                </a:effectLst>
                <a:latin typeface="Arial Narrow" panose="020B0604020202020204" pitchFamily="34" charset="0"/>
                <a:ea typeface="Arial Narrow" charset="0"/>
                <a:cs typeface="Arial Narrow" panose="020B0604020202020204" pitchFamily="34" charset="0"/>
              </a:rPr>
              <a:t>LHC WG</a:t>
            </a:r>
            <a:endParaRPr lang="ja-JP" altLang="en-US" sz="1000" b="1" i="1" dirty="0">
              <a:solidFill>
                <a:srgbClr val="C00000"/>
              </a:solidFill>
              <a:effectLst>
                <a:outerShdw blurRad="50800" dist="38100" dir="5400000" algn="t" rotWithShape="0">
                  <a:schemeClr val="tx1">
                    <a:alpha val="85000"/>
                  </a:schemeClr>
                </a:outerShdw>
              </a:effectLst>
              <a:latin typeface="Arial Narrow" panose="020B0604020202020204" pitchFamily="34" charset="0"/>
              <a:ea typeface="Arial Narrow" charset="0"/>
              <a:cs typeface="Arial Narrow" panose="020B0604020202020204" pitchFamily="34" charset="0"/>
            </a:endParaRPr>
          </a:p>
        </p:txBody>
      </p:sp>
      <p:sp>
        <p:nvSpPr>
          <p:cNvPr id="28" name="正方形/長方形 37">
            <a:extLst>
              <a:ext uri="{FF2B5EF4-FFF2-40B4-BE49-F238E27FC236}">
                <a16:creationId xmlns:a16="http://schemas.microsoft.com/office/drawing/2014/main" xmlns="" id="{F265E533-DECD-4E64-BB5C-975265FE796C}"/>
              </a:ext>
            </a:extLst>
          </p:cNvPr>
          <p:cNvSpPr/>
          <p:nvPr/>
        </p:nvSpPr>
        <p:spPr>
          <a:xfrm>
            <a:off x="5174325" y="2897922"/>
            <a:ext cx="771014" cy="130316"/>
          </a:xfrm>
          <a:prstGeom prst="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</p:spPr>
        <p:txBody>
          <a:bodyPr wrap="square" lIns="0" tIns="0" rIns="0" bIns="0" anchor="b" anchorCtr="0">
            <a:noAutofit/>
          </a:bodyPr>
          <a:lstStyle/>
          <a:p>
            <a:pPr algn="ctr"/>
            <a:r>
              <a:rPr lang="en-US" altLang="ja-JP" sz="900" b="1" i="1" dirty="0">
                <a:solidFill>
                  <a:srgbClr val="C00000"/>
                </a:solidFill>
                <a:effectLst>
                  <a:outerShdw blurRad="50800" dist="38100" dir="5400000" algn="t" rotWithShape="0">
                    <a:schemeClr val="tx1">
                      <a:alpha val="85000"/>
                    </a:schemeClr>
                  </a:outerShdw>
                </a:effectLst>
                <a:latin typeface="Arial Narrow" panose="020B0604020202020204" pitchFamily="34" charset="0"/>
                <a:ea typeface="Arial Narrow" charset="0"/>
                <a:cs typeface="Arial Narrow" panose="020B0604020202020204" pitchFamily="34" charset="0"/>
              </a:rPr>
              <a:t>Roads Authority</a:t>
            </a:r>
            <a:endParaRPr lang="ja-JP" altLang="en-US" sz="900" b="1" i="1" dirty="0">
              <a:solidFill>
                <a:srgbClr val="C00000"/>
              </a:solidFill>
              <a:effectLst>
                <a:outerShdw blurRad="50800" dist="38100" dir="5400000" algn="t" rotWithShape="0">
                  <a:schemeClr val="tx1">
                    <a:alpha val="85000"/>
                  </a:schemeClr>
                </a:outerShdw>
              </a:effectLst>
              <a:latin typeface="Arial Narrow" panose="020B0604020202020204" pitchFamily="34" charset="0"/>
              <a:ea typeface="Arial Narrow" charset="0"/>
              <a:cs typeface="Arial Narrow" panose="020B0604020202020204" pitchFamily="34" charset="0"/>
            </a:endParaRPr>
          </a:p>
        </p:txBody>
      </p:sp>
      <p:sp>
        <p:nvSpPr>
          <p:cNvPr id="29" name="正方形/長方形 38">
            <a:extLst>
              <a:ext uri="{FF2B5EF4-FFF2-40B4-BE49-F238E27FC236}">
                <a16:creationId xmlns:a16="http://schemas.microsoft.com/office/drawing/2014/main" xmlns="" id="{B92FD7F0-077C-4E46-B814-7D695D176347}"/>
              </a:ext>
            </a:extLst>
          </p:cNvPr>
          <p:cNvSpPr/>
          <p:nvPr/>
        </p:nvSpPr>
        <p:spPr>
          <a:xfrm>
            <a:off x="5169801" y="3380775"/>
            <a:ext cx="893746" cy="138499"/>
          </a:xfrm>
          <a:prstGeom prst="rect">
            <a:avLst/>
          </a:prstGeom>
          <a:solidFill>
            <a:schemeClr val="accent6">
              <a:lumMod val="20000"/>
              <a:lumOff val="80000"/>
              <a:alpha val="70000"/>
            </a:schemeClr>
          </a:solidFill>
        </p:spPr>
        <p:txBody>
          <a:bodyPr wrap="square" lIns="0" tIns="0" rIns="0" bIns="0" anchor="b" anchorCtr="0">
            <a:spAutoFit/>
          </a:bodyPr>
          <a:lstStyle/>
          <a:p>
            <a:pPr algn="ctr"/>
            <a:r>
              <a:rPr lang="en-US" altLang="ja-JP" sz="900" b="1" i="1" dirty="0">
                <a:solidFill>
                  <a:srgbClr val="C00000"/>
                </a:solidFill>
                <a:effectLst>
                  <a:outerShdw blurRad="50800" dist="38100" dir="5400000" algn="t" rotWithShape="0">
                    <a:schemeClr val="tx1">
                      <a:alpha val="85000"/>
                    </a:schemeClr>
                  </a:outerShdw>
                </a:effectLst>
                <a:latin typeface="Arial Narrow" panose="020B0604020202020204" pitchFamily="34" charset="0"/>
                <a:ea typeface="Arial Narrow" charset="0"/>
                <a:cs typeface="Arial Narrow" panose="020B0604020202020204" pitchFamily="34" charset="0"/>
              </a:rPr>
              <a:t>MWT/ </a:t>
            </a:r>
            <a:r>
              <a:rPr lang="en-US" altLang="ja-JP" sz="900" b="1" i="1" dirty="0" err="1">
                <a:solidFill>
                  <a:srgbClr val="C00000"/>
                </a:solidFill>
                <a:effectLst>
                  <a:outerShdw blurRad="50800" dist="38100" dir="5400000" algn="t" rotWithShape="0">
                    <a:schemeClr val="tx1">
                      <a:alpha val="85000"/>
                    </a:schemeClr>
                  </a:outerShdw>
                </a:effectLst>
                <a:latin typeface="Arial Narrow" panose="020B0604020202020204" pitchFamily="34" charset="0"/>
                <a:ea typeface="Arial Narrow" charset="0"/>
                <a:cs typeface="Arial Narrow" panose="020B0604020202020204" pitchFamily="34" charset="0"/>
              </a:rPr>
              <a:t>TransNamib</a:t>
            </a:r>
            <a:endParaRPr lang="ja-JP" altLang="en-US" sz="900" b="1" i="1" dirty="0">
              <a:solidFill>
                <a:srgbClr val="C00000"/>
              </a:solidFill>
              <a:effectLst>
                <a:outerShdw blurRad="50800" dist="38100" dir="5400000" algn="t" rotWithShape="0">
                  <a:schemeClr val="tx1">
                    <a:alpha val="85000"/>
                  </a:schemeClr>
                </a:outerShdw>
              </a:effectLst>
              <a:latin typeface="Arial Narrow" panose="020B0604020202020204" pitchFamily="34" charset="0"/>
              <a:ea typeface="Arial Narrow" charset="0"/>
              <a:cs typeface="Arial Narrow" panose="020B0604020202020204" pitchFamily="34" charset="0"/>
            </a:endParaRPr>
          </a:p>
        </p:txBody>
      </p:sp>
      <p:sp>
        <p:nvSpPr>
          <p:cNvPr id="30" name="正方形/長方形 42">
            <a:extLst>
              <a:ext uri="{FF2B5EF4-FFF2-40B4-BE49-F238E27FC236}">
                <a16:creationId xmlns:a16="http://schemas.microsoft.com/office/drawing/2014/main" xmlns="" id="{F0FC72FD-E681-4727-AD27-E72AF27580B4}"/>
              </a:ext>
            </a:extLst>
          </p:cNvPr>
          <p:cNvSpPr/>
          <p:nvPr/>
        </p:nvSpPr>
        <p:spPr>
          <a:xfrm>
            <a:off x="5169801" y="4102907"/>
            <a:ext cx="424786" cy="138499"/>
          </a:xfrm>
          <a:prstGeom prst="rect">
            <a:avLst/>
          </a:prstGeom>
          <a:solidFill>
            <a:schemeClr val="accent6">
              <a:lumMod val="20000"/>
              <a:lumOff val="80000"/>
              <a:alpha val="70000"/>
            </a:schemeClr>
          </a:solidFill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en-US" altLang="ja-JP" sz="900" b="1" i="1" dirty="0">
                <a:solidFill>
                  <a:srgbClr val="C00000"/>
                </a:solidFill>
                <a:effectLst>
                  <a:outerShdw blurRad="50800" dist="38100" dir="5400000" algn="t" rotWithShape="0">
                    <a:schemeClr val="tx1">
                      <a:alpha val="85000"/>
                    </a:schemeClr>
                  </a:outerShdw>
                </a:effectLst>
                <a:latin typeface="Arial Narrow" panose="020B0604020202020204" pitchFamily="34" charset="0"/>
                <a:ea typeface="Arial Narrow" charset="0"/>
                <a:cs typeface="Arial Narrow" panose="020B0604020202020204" pitchFamily="34" charset="0"/>
              </a:rPr>
              <a:t>IBM WG</a:t>
            </a:r>
            <a:endParaRPr lang="ja-JP" altLang="en-US" sz="900" b="1" i="1" dirty="0">
              <a:solidFill>
                <a:srgbClr val="C00000"/>
              </a:solidFill>
              <a:effectLst>
                <a:outerShdw blurRad="50800" dist="38100" dir="5400000" algn="t" rotWithShape="0">
                  <a:schemeClr val="tx1">
                    <a:alpha val="85000"/>
                  </a:schemeClr>
                </a:outerShdw>
              </a:effectLst>
              <a:latin typeface="Arial Narrow" panose="020B0604020202020204" pitchFamily="34" charset="0"/>
              <a:ea typeface="Arial Narrow" charset="0"/>
              <a:cs typeface="Arial Narrow" panose="020B0604020202020204" pitchFamily="34" charset="0"/>
            </a:endParaRPr>
          </a:p>
        </p:txBody>
      </p:sp>
      <p:sp>
        <p:nvSpPr>
          <p:cNvPr id="31" name="正方形/長方形 23">
            <a:extLst>
              <a:ext uri="{FF2B5EF4-FFF2-40B4-BE49-F238E27FC236}">
                <a16:creationId xmlns:a16="http://schemas.microsoft.com/office/drawing/2014/main" xmlns="" id="{2B9E84BD-6E2C-45FE-85D1-E0C925C19B0F}"/>
              </a:ext>
            </a:extLst>
          </p:cNvPr>
          <p:cNvSpPr/>
          <p:nvPr/>
        </p:nvSpPr>
        <p:spPr>
          <a:xfrm>
            <a:off x="5656124" y="4121204"/>
            <a:ext cx="2140475" cy="110696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>
                    <a:lumMod val="50000"/>
                  </a:schemeClr>
                </a:solidFill>
              </a:rPr>
              <a:t>MP3</a:t>
            </a:r>
            <a:endParaRPr kumimoji="1" lang="ja-JP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正方形/長方形 23">
            <a:extLst>
              <a:ext uri="{FF2B5EF4-FFF2-40B4-BE49-F238E27FC236}">
                <a16:creationId xmlns:a16="http://schemas.microsoft.com/office/drawing/2014/main" xmlns="" id="{A1790B86-508C-4E53-BB89-1AA68226944F}"/>
              </a:ext>
            </a:extLst>
          </p:cNvPr>
          <p:cNvSpPr/>
          <p:nvPr/>
        </p:nvSpPr>
        <p:spPr>
          <a:xfrm>
            <a:off x="5656124" y="3822697"/>
            <a:ext cx="2140475" cy="110696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テキスト ボックス 19">
            <a:extLst>
              <a:ext uri="{FF2B5EF4-FFF2-40B4-BE49-F238E27FC236}">
                <a16:creationId xmlns:a16="http://schemas.microsoft.com/office/drawing/2014/main" xmlns="" id="{74FF7B56-6DC2-48FE-A037-64CBD52B8D37}"/>
              </a:ext>
            </a:extLst>
          </p:cNvPr>
          <p:cNvSpPr txBox="1"/>
          <p:nvPr/>
        </p:nvSpPr>
        <p:spPr>
          <a:xfrm>
            <a:off x="5641948" y="3888216"/>
            <a:ext cx="21187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b="1" dirty="0">
                <a:latin typeface="Arial Narrow"/>
                <a:cs typeface="Arial Narrow"/>
              </a:rPr>
              <a:t>“Needs are surfacing”.</a:t>
            </a:r>
            <a:endParaRPr kumimoji="1" lang="ja-JP" altLang="en-US" sz="1000" b="1" dirty="0">
              <a:latin typeface="Arial Narrow"/>
              <a:cs typeface="Arial Narrow"/>
            </a:endParaRPr>
          </a:p>
        </p:txBody>
      </p:sp>
      <p:sp>
        <p:nvSpPr>
          <p:cNvPr id="34" name="正方形/長方形 23">
            <a:extLst>
              <a:ext uri="{FF2B5EF4-FFF2-40B4-BE49-F238E27FC236}">
                <a16:creationId xmlns:a16="http://schemas.microsoft.com/office/drawing/2014/main" xmlns="" id="{9C856447-8C0D-4B70-A351-ED7F2F32C79F}"/>
              </a:ext>
            </a:extLst>
          </p:cNvPr>
          <p:cNvSpPr/>
          <p:nvPr/>
        </p:nvSpPr>
        <p:spPr>
          <a:xfrm>
            <a:off x="6151372" y="3143900"/>
            <a:ext cx="1104373" cy="110696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>
                    <a:lumMod val="50000"/>
                  </a:schemeClr>
                </a:solidFill>
              </a:rPr>
              <a:t>Seeking for Finance</a:t>
            </a:r>
            <a:endParaRPr kumimoji="1" lang="ja-JP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正方形/長方形 23">
            <a:extLst>
              <a:ext uri="{FF2B5EF4-FFF2-40B4-BE49-F238E27FC236}">
                <a16:creationId xmlns:a16="http://schemas.microsoft.com/office/drawing/2014/main" xmlns="" id="{64A542BF-B395-4041-BCD8-01CBE5A681E3}"/>
              </a:ext>
            </a:extLst>
          </p:cNvPr>
          <p:cNvSpPr/>
          <p:nvPr/>
        </p:nvSpPr>
        <p:spPr>
          <a:xfrm>
            <a:off x="6199696" y="3593373"/>
            <a:ext cx="459954" cy="130316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>
                    <a:lumMod val="50000"/>
                  </a:schemeClr>
                </a:solidFill>
              </a:rPr>
              <a:t>MP3</a:t>
            </a:r>
            <a:endParaRPr kumimoji="1" lang="ja-JP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正方形/長方形 23">
            <a:extLst>
              <a:ext uri="{FF2B5EF4-FFF2-40B4-BE49-F238E27FC236}">
                <a16:creationId xmlns:a16="http://schemas.microsoft.com/office/drawing/2014/main" xmlns="" id="{E625847D-7C40-4382-AD6C-D8436648F2AA}"/>
              </a:ext>
            </a:extLst>
          </p:cNvPr>
          <p:cNvSpPr/>
          <p:nvPr/>
        </p:nvSpPr>
        <p:spPr>
          <a:xfrm>
            <a:off x="6149115" y="2915175"/>
            <a:ext cx="1104373" cy="110696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>
                    <a:lumMod val="50000"/>
                  </a:schemeClr>
                </a:solidFill>
              </a:rPr>
              <a:t>Seeking for Finance</a:t>
            </a:r>
            <a:endParaRPr kumimoji="1" lang="ja-JP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正方形/長方形 23">
            <a:extLst>
              <a:ext uri="{FF2B5EF4-FFF2-40B4-BE49-F238E27FC236}">
                <a16:creationId xmlns:a16="http://schemas.microsoft.com/office/drawing/2014/main" xmlns="" id="{E9A2A43E-CE19-4312-92D8-B0F26CB9B2A2}"/>
              </a:ext>
            </a:extLst>
          </p:cNvPr>
          <p:cNvSpPr/>
          <p:nvPr/>
        </p:nvSpPr>
        <p:spPr>
          <a:xfrm>
            <a:off x="5734140" y="2669489"/>
            <a:ext cx="2391939" cy="110696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>
                    <a:lumMod val="50000"/>
                  </a:schemeClr>
                </a:solidFill>
              </a:rPr>
              <a:t>Concept – F/S        Sales promotion (Phase1, 2)</a:t>
            </a:r>
          </a:p>
        </p:txBody>
      </p:sp>
      <p:sp>
        <p:nvSpPr>
          <p:cNvPr id="38" name="正方形/長方形 23">
            <a:extLst>
              <a:ext uri="{FF2B5EF4-FFF2-40B4-BE49-F238E27FC236}">
                <a16:creationId xmlns:a16="http://schemas.microsoft.com/office/drawing/2014/main" xmlns="" id="{D75E1C89-7805-4E69-B5F9-355B17E895E3}"/>
              </a:ext>
            </a:extLst>
          </p:cNvPr>
          <p:cNvSpPr/>
          <p:nvPr/>
        </p:nvSpPr>
        <p:spPr>
          <a:xfrm>
            <a:off x="6202758" y="2423420"/>
            <a:ext cx="566663" cy="110696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>
                    <a:lumMod val="50000"/>
                  </a:schemeClr>
                </a:solidFill>
              </a:rPr>
              <a:t>MP3</a:t>
            </a:r>
            <a:endParaRPr kumimoji="1" lang="ja-JP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正方形/長方形 48">
            <a:extLst>
              <a:ext uri="{FF2B5EF4-FFF2-40B4-BE49-F238E27FC236}">
                <a16:creationId xmlns:a16="http://schemas.microsoft.com/office/drawing/2014/main" xmlns="" id="{C8D89E56-DAE9-46DE-A61E-32948007525D}"/>
              </a:ext>
            </a:extLst>
          </p:cNvPr>
          <p:cNvSpPr/>
          <p:nvPr/>
        </p:nvSpPr>
        <p:spPr>
          <a:xfrm>
            <a:off x="5539436" y="1783855"/>
            <a:ext cx="1327522" cy="2595032"/>
          </a:xfrm>
          <a:prstGeom prst="rect">
            <a:avLst/>
          </a:prstGeom>
          <a:noFill/>
          <a:ln w="9525">
            <a:solidFill>
              <a:srgbClr val="FFC000"/>
            </a:solidFill>
            <a:prstDash val="sysDot"/>
          </a:ln>
          <a:effectLst>
            <a:outerShdw blurRad="50800" dist="38100" dir="2700000" algn="tl" rotWithShape="0">
              <a:prstClr val="black">
                <a:alpha val="57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23">
            <a:extLst>
              <a:ext uri="{FF2B5EF4-FFF2-40B4-BE49-F238E27FC236}">
                <a16:creationId xmlns:a16="http://schemas.microsoft.com/office/drawing/2014/main" xmlns="" id="{D0EAE1D1-8767-465D-8593-193E4FDFD1A8}"/>
              </a:ext>
            </a:extLst>
          </p:cNvPr>
          <p:cNvSpPr/>
          <p:nvPr/>
        </p:nvSpPr>
        <p:spPr>
          <a:xfrm>
            <a:off x="5785449" y="2186146"/>
            <a:ext cx="996959" cy="114239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>
                <a:solidFill>
                  <a:schemeClr val="bg1">
                    <a:lumMod val="50000"/>
                  </a:schemeClr>
                </a:solidFill>
              </a:rPr>
              <a:t>MKT Study</a:t>
            </a:r>
          </a:p>
        </p:txBody>
      </p:sp>
      <p:sp>
        <p:nvSpPr>
          <p:cNvPr id="41" name="正方形/長方形 23">
            <a:extLst>
              <a:ext uri="{FF2B5EF4-FFF2-40B4-BE49-F238E27FC236}">
                <a16:creationId xmlns:a16="http://schemas.microsoft.com/office/drawing/2014/main" xmlns="" id="{2F9EAA2F-9C53-4893-8D0E-FD7DC0513FF1}"/>
              </a:ext>
            </a:extLst>
          </p:cNvPr>
          <p:cNvSpPr/>
          <p:nvPr/>
        </p:nvSpPr>
        <p:spPr>
          <a:xfrm>
            <a:off x="6922100" y="2186045"/>
            <a:ext cx="996959" cy="114239"/>
          </a:xfrm>
          <a:prstGeom prst="rect">
            <a:avLst/>
          </a:prstGeom>
          <a:solidFill>
            <a:schemeClr val="bg1"/>
          </a:solidFill>
          <a:ln w="635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bg1">
                    <a:lumMod val="50000"/>
                  </a:schemeClr>
                </a:solidFill>
              </a:rPr>
              <a:t>Action</a:t>
            </a:r>
          </a:p>
        </p:txBody>
      </p:sp>
      <p:sp>
        <p:nvSpPr>
          <p:cNvPr id="42" name="正方形/長方形 30">
            <a:extLst>
              <a:ext uri="{FF2B5EF4-FFF2-40B4-BE49-F238E27FC236}">
                <a16:creationId xmlns:a16="http://schemas.microsoft.com/office/drawing/2014/main" xmlns="" id="{8AA84968-9381-4D5A-84F0-0E9CDE9A8A28}"/>
              </a:ext>
            </a:extLst>
          </p:cNvPr>
          <p:cNvSpPr/>
          <p:nvPr/>
        </p:nvSpPr>
        <p:spPr>
          <a:xfrm>
            <a:off x="7259238" y="4246528"/>
            <a:ext cx="914235" cy="45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正方形/長方形 30">
            <a:extLst>
              <a:ext uri="{FF2B5EF4-FFF2-40B4-BE49-F238E27FC236}">
                <a16:creationId xmlns:a16="http://schemas.microsoft.com/office/drawing/2014/main" xmlns="" id="{EACE18D3-6E53-4031-9AD6-9CE90B2DBF96}"/>
              </a:ext>
            </a:extLst>
          </p:cNvPr>
          <p:cNvSpPr/>
          <p:nvPr/>
        </p:nvSpPr>
        <p:spPr>
          <a:xfrm>
            <a:off x="7644547" y="3984409"/>
            <a:ext cx="523176" cy="45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30">
            <a:extLst>
              <a:ext uri="{FF2B5EF4-FFF2-40B4-BE49-F238E27FC236}">
                <a16:creationId xmlns:a16="http://schemas.microsoft.com/office/drawing/2014/main" xmlns="" id="{25493F6C-1E8B-495F-8670-8131CC77658A}"/>
              </a:ext>
            </a:extLst>
          </p:cNvPr>
          <p:cNvSpPr/>
          <p:nvPr/>
        </p:nvSpPr>
        <p:spPr>
          <a:xfrm flipV="1">
            <a:off x="6659650" y="3476929"/>
            <a:ext cx="1498937" cy="45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30">
            <a:extLst>
              <a:ext uri="{FF2B5EF4-FFF2-40B4-BE49-F238E27FC236}">
                <a16:creationId xmlns:a16="http://schemas.microsoft.com/office/drawing/2014/main" xmlns="" id="{A7EF16FB-12B8-4060-B139-FED22B17F2C7}"/>
              </a:ext>
            </a:extLst>
          </p:cNvPr>
          <p:cNvSpPr/>
          <p:nvPr/>
        </p:nvSpPr>
        <p:spPr>
          <a:xfrm flipV="1">
            <a:off x="7253488" y="3254973"/>
            <a:ext cx="905098" cy="45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30">
            <a:extLst>
              <a:ext uri="{FF2B5EF4-FFF2-40B4-BE49-F238E27FC236}">
                <a16:creationId xmlns:a16="http://schemas.microsoft.com/office/drawing/2014/main" xmlns="" id="{5315C04A-80A0-49FD-AE2F-437E9F92814C}"/>
              </a:ext>
            </a:extLst>
          </p:cNvPr>
          <p:cNvSpPr/>
          <p:nvPr/>
        </p:nvSpPr>
        <p:spPr>
          <a:xfrm flipV="1">
            <a:off x="7258017" y="3028135"/>
            <a:ext cx="905098" cy="4571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">
            <a:extLst>
              <a:ext uri="{FF2B5EF4-FFF2-40B4-BE49-F238E27FC236}">
                <a16:creationId xmlns:a16="http://schemas.microsoft.com/office/drawing/2014/main" xmlns="" id="{F8C7F2F8-C154-4D17-8258-09C1EEB860E6}"/>
              </a:ext>
            </a:extLst>
          </p:cNvPr>
          <p:cNvSpPr/>
          <p:nvPr/>
        </p:nvSpPr>
        <p:spPr>
          <a:xfrm flipV="1">
            <a:off x="7159924" y="2846206"/>
            <a:ext cx="478871" cy="45719"/>
          </a:xfrm>
          <a:prstGeom prst="rect">
            <a:avLst/>
          </a:prstGeom>
          <a:solidFill>
            <a:srgbClr val="FFC000"/>
          </a:solidFill>
          <a:ln w="1270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 dirty="0">
              <a:highlight>
                <a:srgbClr val="FFFF00"/>
              </a:highlight>
            </a:endParaRPr>
          </a:p>
        </p:txBody>
      </p:sp>
      <p:sp>
        <p:nvSpPr>
          <p:cNvPr id="49" name="正方形/長方形 4">
            <a:extLst>
              <a:ext uri="{FF2B5EF4-FFF2-40B4-BE49-F238E27FC236}">
                <a16:creationId xmlns:a16="http://schemas.microsoft.com/office/drawing/2014/main" xmlns="" id="{4A0AA98D-E389-4CB0-9A97-D82AA217EB43}"/>
              </a:ext>
            </a:extLst>
          </p:cNvPr>
          <p:cNvSpPr/>
          <p:nvPr/>
        </p:nvSpPr>
        <p:spPr>
          <a:xfrm>
            <a:off x="5302136" y="2843974"/>
            <a:ext cx="771012" cy="45719"/>
          </a:xfrm>
          <a:prstGeom prst="rect">
            <a:avLst/>
          </a:prstGeom>
          <a:solidFill>
            <a:srgbClr val="FFC000"/>
          </a:solidFill>
          <a:ln w="1270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 dirty="0">
              <a:highlight>
                <a:srgbClr val="FFFF00"/>
              </a:highlight>
            </a:endParaRPr>
          </a:p>
        </p:txBody>
      </p:sp>
      <p:sp>
        <p:nvSpPr>
          <p:cNvPr id="50" name="正方形/長方形 4">
            <a:extLst>
              <a:ext uri="{FF2B5EF4-FFF2-40B4-BE49-F238E27FC236}">
                <a16:creationId xmlns:a16="http://schemas.microsoft.com/office/drawing/2014/main" xmlns="" id="{6B071DB4-0956-4E7C-BFEA-10B51FF40435}"/>
              </a:ext>
            </a:extLst>
          </p:cNvPr>
          <p:cNvSpPr/>
          <p:nvPr/>
        </p:nvSpPr>
        <p:spPr>
          <a:xfrm>
            <a:off x="5302136" y="3087278"/>
            <a:ext cx="771012" cy="45719"/>
          </a:xfrm>
          <a:prstGeom prst="rect">
            <a:avLst/>
          </a:prstGeom>
          <a:solidFill>
            <a:srgbClr val="FFC000"/>
          </a:solidFill>
          <a:ln w="1270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 dirty="0">
              <a:highlight>
                <a:srgbClr val="FFFF00"/>
              </a:highlight>
            </a:endParaRPr>
          </a:p>
        </p:txBody>
      </p:sp>
      <p:sp>
        <p:nvSpPr>
          <p:cNvPr id="52" name="正方形/長方形 4">
            <a:extLst>
              <a:ext uri="{FF2B5EF4-FFF2-40B4-BE49-F238E27FC236}">
                <a16:creationId xmlns:a16="http://schemas.microsoft.com/office/drawing/2014/main" xmlns="" id="{CDCDDC0D-C4FD-4354-B574-5D72AC74EF69}"/>
              </a:ext>
            </a:extLst>
          </p:cNvPr>
          <p:cNvSpPr/>
          <p:nvPr/>
        </p:nvSpPr>
        <p:spPr>
          <a:xfrm>
            <a:off x="5277590" y="3317803"/>
            <a:ext cx="1382060" cy="45719"/>
          </a:xfrm>
          <a:prstGeom prst="rect">
            <a:avLst/>
          </a:prstGeom>
          <a:solidFill>
            <a:srgbClr val="FFC000"/>
          </a:solidFill>
          <a:ln w="12700" cmpd="sng">
            <a:solidFill>
              <a:srgbClr val="1737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 dirty="0">
              <a:highlight>
                <a:srgbClr val="FFFF00"/>
              </a:highlight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xmlns="" id="{C346A0BD-3E25-47CE-9059-95A1B4880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151" y="650780"/>
            <a:ext cx="415792" cy="41528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435022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928778" y="2264409"/>
            <a:ext cx="5776822" cy="39528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>
                <a:solidFill>
                  <a:srgbClr val="154A95"/>
                </a:solidFill>
              </a:rPr>
              <a:t>Project Matrix </a:t>
            </a:r>
            <a:r>
              <a:rPr lang="en-US" dirty="0">
                <a:solidFill>
                  <a:srgbClr val="169F67"/>
                </a:solidFill>
              </a:rPr>
              <a:t>- Six Elements of the Logistics Hub Master Plan Implementation</a:t>
            </a:r>
            <a:br>
              <a:rPr lang="en-US" dirty="0">
                <a:solidFill>
                  <a:srgbClr val="169F67"/>
                </a:solidFill>
              </a:rPr>
            </a:br>
            <a:r>
              <a:rPr lang="en-US" dirty="0">
                <a:solidFill>
                  <a:srgbClr val="154A95"/>
                </a:solidFill>
              </a:rPr>
              <a:t/>
            </a:r>
            <a:br>
              <a:rPr lang="en-US" dirty="0">
                <a:solidFill>
                  <a:srgbClr val="154A95"/>
                </a:solidFill>
              </a:rPr>
            </a:br>
            <a:endParaRPr lang="en-US" dirty="0">
              <a:solidFill>
                <a:srgbClr val="154A95"/>
              </a:solidFill>
            </a:endParaRPr>
          </a:p>
        </p:txBody>
      </p:sp>
      <p:sp>
        <p:nvSpPr>
          <p:cNvPr id="25" name="Google Shape;526;p43">
            <a:extLst>
              <a:ext uri="{FF2B5EF4-FFF2-40B4-BE49-F238E27FC236}">
                <a16:creationId xmlns:a16="http://schemas.microsoft.com/office/drawing/2014/main" xmlns="" id="{80986BBB-DDAA-497C-A8E6-6BC18230FF8C}"/>
              </a:ext>
            </a:extLst>
          </p:cNvPr>
          <p:cNvSpPr txBox="1"/>
          <p:nvPr/>
        </p:nvSpPr>
        <p:spPr>
          <a:xfrm>
            <a:off x="1024428" y="3024036"/>
            <a:ext cx="3052991" cy="3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cs typeface="Cambria" charset="0"/>
              </a:rPr>
              <a:t>Strategic Marketing</a:t>
            </a:r>
          </a:p>
          <a:p>
            <a:pPr>
              <a:lnSpc>
                <a:spcPct val="150000"/>
              </a:lnSpc>
            </a:pPr>
            <a:endParaRPr lang="en-GB" b="1" dirty="0"/>
          </a:p>
          <a:p>
            <a:pPr>
              <a:lnSpc>
                <a:spcPct val="150000"/>
              </a:lnSpc>
            </a:pPr>
            <a:r>
              <a:rPr lang="en-GB" b="1" dirty="0"/>
              <a:t>Strong and Attractive Operation Base for International Logistics</a:t>
            </a:r>
            <a:endParaRPr lang="en-US" b="1" dirty="0"/>
          </a:p>
          <a:p>
            <a:pPr>
              <a:lnSpc>
                <a:spcPct val="150000"/>
              </a:lnSpc>
            </a:pPr>
            <a:endParaRPr lang="en-GB" b="1" dirty="0"/>
          </a:p>
          <a:p>
            <a:pPr>
              <a:lnSpc>
                <a:spcPct val="150000"/>
              </a:lnSpc>
            </a:pPr>
            <a:r>
              <a:rPr lang="en-GB" b="1" dirty="0"/>
              <a:t>Efficient Transport Network </a:t>
            </a:r>
          </a:p>
          <a:p>
            <a:pPr>
              <a:lnSpc>
                <a:spcPct val="150000"/>
              </a:lnSpc>
            </a:pPr>
            <a:r>
              <a:rPr lang="en-GB" b="1" dirty="0"/>
              <a:t>(by Modes and Towns)</a:t>
            </a:r>
            <a:endParaRPr lang="en-US" b="1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xmlns="" id="{D3870AB0-4D92-4B2C-91C6-167DC800A3BB}"/>
              </a:ext>
            </a:extLst>
          </p:cNvPr>
          <p:cNvSpPr/>
          <p:nvPr/>
        </p:nvSpPr>
        <p:spPr>
          <a:xfrm>
            <a:off x="4572000" y="2017112"/>
            <a:ext cx="2133600" cy="231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/>
              <a:t>Cross Cutting Issues </a:t>
            </a:r>
          </a:p>
          <a:p>
            <a:pPr>
              <a:lnSpc>
                <a:spcPct val="150000"/>
              </a:lnSpc>
            </a:pPr>
            <a:endParaRPr lang="en-GB" b="1" dirty="0"/>
          </a:p>
          <a:p>
            <a:pPr>
              <a:lnSpc>
                <a:spcPct val="150000"/>
              </a:lnSpc>
            </a:pPr>
            <a:r>
              <a:rPr lang="en-GB" b="1" dirty="0"/>
              <a:t>Integrated Border Infrastructure</a:t>
            </a:r>
            <a:endParaRPr lang="en-US" b="1" dirty="0"/>
          </a:p>
          <a:p>
            <a:pPr>
              <a:lnSpc>
                <a:spcPct val="150000"/>
              </a:lnSpc>
            </a:pPr>
            <a:endParaRPr lang="en-GB" b="1" dirty="0"/>
          </a:p>
          <a:p>
            <a:pPr>
              <a:lnSpc>
                <a:spcPct val="150000"/>
              </a:lnSpc>
            </a:pPr>
            <a:r>
              <a:rPr lang="en-GB" b="1" dirty="0"/>
              <a:t>Environment  and Social Considerations</a:t>
            </a:r>
            <a:r>
              <a:rPr lang="en-US" b="1" dirty="0"/>
              <a:t> </a:t>
            </a:r>
            <a:endParaRPr lang="en-US" b="1" dirty="0">
              <a:cs typeface="Cambria" charset="0"/>
            </a:endParaRP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xmlns="" id="{FDCDE871-3482-4741-AA97-B59428D3E231}"/>
              </a:ext>
            </a:extLst>
          </p:cNvPr>
          <p:cNvCxnSpPr/>
          <p:nvPr/>
        </p:nvCxnSpPr>
        <p:spPr>
          <a:xfrm>
            <a:off x="4497238" y="2571750"/>
            <a:ext cx="29789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xmlns="" id="{76E1F831-0233-422A-ADA0-A33FA8BC6736}"/>
              </a:ext>
            </a:extLst>
          </p:cNvPr>
          <p:cNvCxnSpPr/>
          <p:nvPr/>
        </p:nvCxnSpPr>
        <p:spPr>
          <a:xfrm>
            <a:off x="4497238" y="3552286"/>
            <a:ext cx="29789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xmlns="" id="{A001D897-B2AE-46F9-8113-03C5F9D4446B}"/>
              </a:ext>
            </a:extLst>
          </p:cNvPr>
          <p:cNvCxnSpPr>
            <a:cxnSpLocks/>
          </p:cNvCxnSpPr>
          <p:nvPr/>
        </p:nvCxnSpPr>
        <p:spPr>
          <a:xfrm>
            <a:off x="928778" y="2571750"/>
            <a:ext cx="338443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xmlns="" id="{50F392D1-B185-4B81-B107-D5FBDDF5DA8B}"/>
              </a:ext>
            </a:extLst>
          </p:cNvPr>
          <p:cNvCxnSpPr>
            <a:cxnSpLocks/>
          </p:cNvCxnSpPr>
          <p:nvPr/>
        </p:nvCxnSpPr>
        <p:spPr>
          <a:xfrm>
            <a:off x="928778" y="3552286"/>
            <a:ext cx="33901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Picture 80">
            <a:extLst>
              <a:ext uri="{FF2B5EF4-FFF2-40B4-BE49-F238E27FC236}">
                <a16:creationId xmlns:a16="http://schemas.microsoft.com/office/drawing/2014/main" xmlns="" id="{CB19E66E-5A1B-4E91-B4FE-350384626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087" y="1687058"/>
            <a:ext cx="1337519" cy="887043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xmlns="" id="{D10F1B05-C2A2-42A5-BDF3-1F3394F9C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2847" y="2845937"/>
            <a:ext cx="819153" cy="679897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xmlns="" id="{B0311307-8FB8-45F0-8E53-B078815E0A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592" y="3552286"/>
            <a:ext cx="3226792" cy="1597422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xmlns="" id="{EE412B48-FBF7-488D-80D5-1308DB67015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6640"/>
          <a:stretch/>
        </p:blipFill>
        <p:spPr>
          <a:xfrm>
            <a:off x="5641155" y="3189623"/>
            <a:ext cx="3901448" cy="1953878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xmlns="" id="{653EC04D-CBD0-4F2A-9A5F-9E2CA25EA5E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3151" y="650780"/>
            <a:ext cx="415792" cy="41528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36820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665BA10-07FA-4B76-AB9A-F7B94867BF04}"/>
              </a:ext>
            </a:extLst>
          </p:cNvPr>
          <p:cNvSpPr/>
          <p:nvPr/>
        </p:nvSpPr>
        <p:spPr>
          <a:xfrm>
            <a:off x="801806" y="3322623"/>
            <a:ext cx="6794047" cy="710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311489" y="119825"/>
            <a:ext cx="5620781" cy="871234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Efficient Transport Network (By Modes and Towns)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ACFC3E2-4C92-4C22-A8A1-F8BACF7157BF}"/>
              </a:ext>
            </a:extLst>
          </p:cNvPr>
          <p:cNvSpPr/>
          <p:nvPr/>
        </p:nvSpPr>
        <p:spPr>
          <a:xfrm>
            <a:off x="399149" y="1085647"/>
            <a:ext cx="372273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169F67"/>
                </a:solidFill>
              </a:rPr>
              <a:t>1. </a:t>
            </a:r>
            <a:r>
              <a:rPr lang="en-US" sz="2000" b="1" dirty="0" smtClean="0">
                <a:solidFill>
                  <a:srgbClr val="169F67"/>
                </a:solidFill>
              </a:rPr>
              <a:t>ROADS: WHK </a:t>
            </a:r>
            <a:r>
              <a:rPr lang="mr-IN" sz="2000" b="1" dirty="0" smtClean="0">
                <a:solidFill>
                  <a:srgbClr val="169F67"/>
                </a:solidFill>
              </a:rPr>
              <a:t>–</a:t>
            </a:r>
            <a:r>
              <a:rPr lang="en-US" sz="2000" b="1" dirty="0" smtClean="0">
                <a:solidFill>
                  <a:srgbClr val="169F67"/>
                </a:solidFill>
              </a:rPr>
              <a:t> HKIA </a:t>
            </a:r>
            <a:endParaRPr lang="en-GB" sz="2000" b="1" dirty="0">
              <a:solidFill>
                <a:srgbClr val="169F67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50FA272-1D76-4006-89C8-0B68AD422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39184" y="329422"/>
            <a:ext cx="2852812" cy="1603378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59" y="1718107"/>
            <a:ext cx="6446242" cy="3425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7387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665BA10-07FA-4B76-AB9A-F7B94867BF04}"/>
              </a:ext>
            </a:extLst>
          </p:cNvPr>
          <p:cNvSpPr/>
          <p:nvPr/>
        </p:nvSpPr>
        <p:spPr>
          <a:xfrm>
            <a:off x="801806" y="3322623"/>
            <a:ext cx="6794047" cy="710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311489" y="119825"/>
            <a:ext cx="5620781" cy="871234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Efficient Transport Network (By Modes and Towns)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ACFC3E2-4C92-4C22-A8A1-F8BACF7157BF}"/>
              </a:ext>
            </a:extLst>
          </p:cNvPr>
          <p:cNvSpPr/>
          <p:nvPr/>
        </p:nvSpPr>
        <p:spPr>
          <a:xfrm>
            <a:off x="399149" y="1085647"/>
            <a:ext cx="372273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169F67"/>
                </a:solidFill>
              </a:rPr>
              <a:t>1. </a:t>
            </a:r>
            <a:r>
              <a:rPr lang="en-US" sz="2000" b="1" dirty="0" smtClean="0">
                <a:solidFill>
                  <a:srgbClr val="169F67"/>
                </a:solidFill>
              </a:rPr>
              <a:t>ROADS: WHK </a:t>
            </a:r>
            <a:r>
              <a:rPr lang="mr-IN" sz="2000" b="1" dirty="0" smtClean="0">
                <a:solidFill>
                  <a:srgbClr val="169F67"/>
                </a:solidFill>
              </a:rPr>
              <a:t>–</a:t>
            </a:r>
            <a:r>
              <a:rPr lang="en-US" sz="2000" b="1" dirty="0" smtClean="0">
                <a:solidFill>
                  <a:srgbClr val="169F67"/>
                </a:solidFill>
              </a:rPr>
              <a:t> Okahandja</a:t>
            </a:r>
            <a:endParaRPr lang="en-GB" sz="2000" b="1" dirty="0">
              <a:solidFill>
                <a:srgbClr val="169F67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50FA272-1D76-4006-89C8-0B68AD422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39184" y="329422"/>
            <a:ext cx="2852812" cy="1603378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42" y="1634799"/>
            <a:ext cx="6169878" cy="3376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702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665BA10-07FA-4B76-AB9A-F7B94867BF04}"/>
              </a:ext>
            </a:extLst>
          </p:cNvPr>
          <p:cNvSpPr/>
          <p:nvPr/>
        </p:nvSpPr>
        <p:spPr>
          <a:xfrm>
            <a:off x="801806" y="3322623"/>
            <a:ext cx="6794047" cy="710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311489" y="119825"/>
            <a:ext cx="5620781" cy="871234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Efficient Transport Network (By Modes and Towns)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ACFC3E2-4C92-4C22-A8A1-F8BACF7157BF}"/>
              </a:ext>
            </a:extLst>
          </p:cNvPr>
          <p:cNvSpPr/>
          <p:nvPr/>
        </p:nvSpPr>
        <p:spPr>
          <a:xfrm>
            <a:off x="375187" y="989787"/>
            <a:ext cx="4416951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169F67"/>
                </a:solidFill>
              </a:rPr>
              <a:t>1. </a:t>
            </a:r>
            <a:r>
              <a:rPr lang="en-US" sz="2000" b="1" dirty="0" smtClean="0">
                <a:solidFill>
                  <a:srgbClr val="169F67"/>
                </a:solidFill>
              </a:rPr>
              <a:t>ROADS: </a:t>
            </a:r>
            <a:r>
              <a:rPr lang="en-US" sz="2000" b="1" dirty="0" err="1" smtClean="0">
                <a:solidFill>
                  <a:srgbClr val="169F67"/>
                </a:solidFill>
              </a:rPr>
              <a:t>Gobabis</a:t>
            </a:r>
            <a:r>
              <a:rPr lang="en-US" sz="2000" b="1" dirty="0" smtClean="0">
                <a:solidFill>
                  <a:srgbClr val="169F67"/>
                </a:solidFill>
              </a:rPr>
              <a:t> - </a:t>
            </a:r>
            <a:r>
              <a:rPr lang="en-US" sz="2000" b="1" dirty="0" err="1" smtClean="0">
                <a:solidFill>
                  <a:srgbClr val="169F67"/>
                </a:solidFill>
              </a:rPr>
              <a:t>Grootfontein</a:t>
            </a:r>
            <a:endParaRPr lang="en-GB" sz="2000" b="1" dirty="0">
              <a:solidFill>
                <a:srgbClr val="169F67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50FA272-1D76-4006-89C8-0B68AD422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839184" y="329422"/>
            <a:ext cx="2852812" cy="1603378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71" y="1605658"/>
            <a:ext cx="6172129" cy="375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9256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665BA10-07FA-4B76-AB9A-F7B94867BF04}"/>
              </a:ext>
            </a:extLst>
          </p:cNvPr>
          <p:cNvSpPr/>
          <p:nvPr/>
        </p:nvSpPr>
        <p:spPr>
          <a:xfrm>
            <a:off x="810859" y="3639493"/>
            <a:ext cx="5960035" cy="710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395352" y="167755"/>
            <a:ext cx="5656722" cy="859251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Efficient Transport Network (By Modes and Towns)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ACFC3E2-4C92-4C22-A8A1-F8BACF7157BF}"/>
              </a:ext>
            </a:extLst>
          </p:cNvPr>
          <p:cNvSpPr/>
          <p:nvPr/>
        </p:nvSpPr>
        <p:spPr>
          <a:xfrm>
            <a:off x="471030" y="1022956"/>
            <a:ext cx="372273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169F67"/>
                </a:solidFill>
              </a:rPr>
              <a:t>2. </a:t>
            </a:r>
            <a:r>
              <a:rPr lang="en-US" sz="2000" b="1" dirty="0" smtClean="0">
                <a:solidFill>
                  <a:srgbClr val="169F67"/>
                </a:solidFill>
              </a:rPr>
              <a:t>RAIL: </a:t>
            </a:r>
            <a:r>
              <a:rPr lang="en-US" sz="2000" b="1" dirty="0" err="1" smtClean="0">
                <a:solidFill>
                  <a:srgbClr val="169F67"/>
                </a:solidFill>
              </a:rPr>
              <a:t>WvB</a:t>
            </a:r>
            <a:r>
              <a:rPr lang="en-US" sz="2000" b="1" dirty="0" smtClean="0">
                <a:solidFill>
                  <a:srgbClr val="169F67"/>
                </a:solidFill>
              </a:rPr>
              <a:t> - </a:t>
            </a:r>
            <a:r>
              <a:rPr lang="en-US" sz="2000" b="1" dirty="0" err="1" smtClean="0">
                <a:solidFill>
                  <a:srgbClr val="169F67"/>
                </a:solidFill>
              </a:rPr>
              <a:t>Kranzberg</a:t>
            </a:r>
            <a:endParaRPr lang="en-GB" sz="2000" b="1" dirty="0">
              <a:solidFill>
                <a:srgbClr val="169F67"/>
              </a:solidFill>
            </a:endParaRPr>
          </a:p>
        </p:txBody>
      </p:sp>
      <p:pic>
        <p:nvPicPr>
          <p:cNvPr id="7" name="Picture 2" descr="Train PNG">
            <a:extLst>
              <a:ext uri="{FF2B5EF4-FFF2-40B4-BE49-F238E27FC236}">
                <a16:creationId xmlns:a16="http://schemas.microsoft.com/office/drawing/2014/main" xmlns="" id="{4BC13F75-9E35-4CEE-83EC-5DFFE51EC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802" y="285525"/>
            <a:ext cx="3316262" cy="112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78" y="1598955"/>
            <a:ext cx="5247391" cy="4540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674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665BA10-07FA-4B76-AB9A-F7B94867BF04}"/>
              </a:ext>
            </a:extLst>
          </p:cNvPr>
          <p:cNvSpPr/>
          <p:nvPr/>
        </p:nvSpPr>
        <p:spPr>
          <a:xfrm>
            <a:off x="1095471" y="3639493"/>
            <a:ext cx="6663350" cy="710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395352" y="107843"/>
            <a:ext cx="5716623" cy="895199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Efficient Transport Network (By Modes and Towns)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ACFC3E2-4C92-4C22-A8A1-F8BACF7157BF}"/>
              </a:ext>
            </a:extLst>
          </p:cNvPr>
          <p:cNvSpPr/>
          <p:nvPr/>
        </p:nvSpPr>
        <p:spPr>
          <a:xfrm>
            <a:off x="483009" y="998991"/>
            <a:ext cx="4644579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169F67"/>
                </a:solidFill>
              </a:rPr>
              <a:t>2. </a:t>
            </a:r>
            <a:r>
              <a:rPr lang="en-US" sz="2000" b="1" dirty="0" smtClean="0">
                <a:solidFill>
                  <a:srgbClr val="169F67"/>
                </a:solidFill>
              </a:rPr>
              <a:t>MARITIME: </a:t>
            </a:r>
            <a:r>
              <a:rPr lang="en-US" sz="2000" b="1" dirty="0" err="1" smtClean="0">
                <a:solidFill>
                  <a:srgbClr val="169F67"/>
                </a:solidFill>
              </a:rPr>
              <a:t>WvB</a:t>
            </a:r>
            <a:r>
              <a:rPr lang="en-US" sz="2000" b="1" dirty="0" smtClean="0">
                <a:solidFill>
                  <a:srgbClr val="169F67"/>
                </a:solidFill>
              </a:rPr>
              <a:t> New CT Terminal</a:t>
            </a:r>
            <a:endParaRPr lang="en-GB" sz="2000" b="1" dirty="0">
              <a:solidFill>
                <a:srgbClr val="169F67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92CD078-CE1D-4183-A153-32B50119E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7738" y="579899"/>
            <a:ext cx="1906063" cy="11756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0E7BD39-FF4B-4548-9F4B-B1F3E85CDC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0581" y="195444"/>
            <a:ext cx="415792" cy="4152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42" y="1516388"/>
            <a:ext cx="4947882" cy="3016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413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>
            <a:spLocks noGrp="1"/>
          </p:cNvSpPr>
          <p:nvPr>
            <p:ph type="title"/>
          </p:nvPr>
        </p:nvSpPr>
        <p:spPr>
          <a:xfrm>
            <a:off x="443273" y="647056"/>
            <a:ext cx="7171608" cy="70800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A Snapshot of</a:t>
            </a:r>
            <a:endParaRPr sz="4800" dirty="0"/>
          </a:p>
        </p:txBody>
      </p:sp>
      <p:sp>
        <p:nvSpPr>
          <p:cNvPr id="93" name="Google Shape;93;p1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A55ADB5-13D9-4845-84F1-0F8331AF62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9100" y="1492425"/>
            <a:ext cx="2958768" cy="2921700"/>
          </a:xfrm>
        </p:spPr>
        <p:txBody>
          <a:bodyPr/>
          <a:lstStyle/>
          <a:p>
            <a:pPr marL="742950" indent="-742950">
              <a:spcBef>
                <a:spcPts val="4200"/>
              </a:spcBef>
              <a:buFont typeface="+mj-lt"/>
              <a:buAutoNum type="arabicPeriod"/>
            </a:pPr>
            <a:r>
              <a:rPr lang="en-US" sz="2400" dirty="0" smtClean="0">
                <a:cs typeface="Gunplay"/>
              </a:rPr>
              <a:t>WBCG Service profile / Core Business</a:t>
            </a:r>
            <a:endParaRPr lang="en-US" sz="2400" dirty="0">
              <a:cs typeface="Gunplay"/>
            </a:endParaRPr>
          </a:p>
          <a:p>
            <a:pPr marL="742950" indent="-742950">
              <a:spcBef>
                <a:spcPts val="4200"/>
              </a:spcBef>
              <a:buFont typeface="+mj-lt"/>
              <a:buAutoNum type="arabicPeriod"/>
            </a:pPr>
            <a:r>
              <a:rPr lang="en-US" sz="2400" dirty="0" smtClean="0">
                <a:cs typeface="Gunplay"/>
              </a:rPr>
              <a:t>Walvis Bay Corridors</a:t>
            </a:r>
            <a:endParaRPr lang="en-US" sz="2400" dirty="0">
              <a:cs typeface="Gunplay"/>
            </a:endParaRPr>
          </a:p>
          <a:p>
            <a:endParaRPr lang="en-US" sz="2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5FDBEA6-3F40-49A2-A3FE-B7DEC1E307D4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488202" y="1492425"/>
            <a:ext cx="3072657" cy="2921700"/>
          </a:xfrm>
        </p:spPr>
        <p:txBody>
          <a:bodyPr/>
          <a:lstStyle/>
          <a:p>
            <a:pPr marL="742950" indent="-742950">
              <a:spcBef>
                <a:spcPts val="4200"/>
              </a:spcBef>
              <a:buFont typeface="+mj-lt"/>
              <a:buAutoNum type="arabicPeriod" startAt="3"/>
            </a:pPr>
            <a:r>
              <a:rPr lang="en-US" sz="2400" dirty="0" smtClean="0">
                <a:cs typeface="Gunplay"/>
              </a:rPr>
              <a:t>Logistics hub Initiative</a:t>
            </a:r>
            <a:endParaRPr lang="en-US" sz="2400" dirty="0">
              <a:cs typeface="Gunplay"/>
            </a:endParaRPr>
          </a:p>
          <a:p>
            <a:pPr marL="101600" indent="0">
              <a:buNone/>
            </a:pPr>
            <a:endParaRPr lang="en-US" sz="2400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F8E77346-FF15-4799-83D6-C2EAAABE05A5}"/>
              </a:ext>
            </a:extLst>
          </p:cNvPr>
          <p:cNvCxnSpPr>
            <a:cxnSpLocks/>
          </p:cNvCxnSpPr>
          <p:nvPr/>
        </p:nvCxnSpPr>
        <p:spPr>
          <a:xfrm>
            <a:off x="779100" y="3043451"/>
            <a:ext cx="3171927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083418F0-F8E3-41BD-A555-456B97650E30}"/>
              </a:ext>
            </a:extLst>
          </p:cNvPr>
          <p:cNvCxnSpPr>
            <a:cxnSpLocks/>
          </p:cNvCxnSpPr>
          <p:nvPr/>
        </p:nvCxnSpPr>
        <p:spPr>
          <a:xfrm>
            <a:off x="4402580" y="3043451"/>
            <a:ext cx="3171927" cy="0"/>
          </a:xfrm>
          <a:prstGeom prst="line">
            <a:avLst/>
          </a:prstGeom>
          <a:ln w="57150">
            <a:solidFill>
              <a:srgbClr val="ED1A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112CF48E-8763-4089-8770-71F4A05DE610}"/>
              </a:ext>
            </a:extLst>
          </p:cNvPr>
          <p:cNvCxnSpPr>
            <a:cxnSpLocks/>
          </p:cNvCxnSpPr>
          <p:nvPr/>
        </p:nvCxnSpPr>
        <p:spPr>
          <a:xfrm>
            <a:off x="779100" y="4082956"/>
            <a:ext cx="3171927" cy="0"/>
          </a:xfrm>
          <a:prstGeom prst="line">
            <a:avLst/>
          </a:prstGeom>
          <a:ln w="57150">
            <a:solidFill>
              <a:srgbClr val="169F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374D0C9E-4701-4A98-BF51-2353A6E4C585}"/>
              </a:ext>
            </a:extLst>
          </p:cNvPr>
          <p:cNvCxnSpPr>
            <a:cxnSpLocks/>
          </p:cNvCxnSpPr>
          <p:nvPr/>
        </p:nvCxnSpPr>
        <p:spPr>
          <a:xfrm>
            <a:off x="4402580" y="4082956"/>
            <a:ext cx="3171927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0237D8E-2A0B-4DF7-99F1-2BC1E65D6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9078" y="875467"/>
            <a:ext cx="663561" cy="662752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395352" y="107843"/>
            <a:ext cx="5716623" cy="895199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Efficient Transport Network (By Modes and Towns)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ACFC3E2-4C92-4C22-A8A1-F8BACF7157BF}"/>
              </a:ext>
            </a:extLst>
          </p:cNvPr>
          <p:cNvSpPr/>
          <p:nvPr/>
        </p:nvSpPr>
        <p:spPr>
          <a:xfrm>
            <a:off x="494991" y="1094851"/>
            <a:ext cx="372273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169F67"/>
                </a:solidFill>
              </a:rPr>
              <a:t>2. </a:t>
            </a:r>
            <a:r>
              <a:rPr lang="en-US" sz="2000" b="1" dirty="0" smtClean="0">
                <a:solidFill>
                  <a:srgbClr val="169F67"/>
                </a:solidFill>
              </a:rPr>
              <a:t>MARITIME: L</a:t>
            </a:r>
            <a:r>
              <a:rPr lang="en-US" sz="2000" b="1" dirty="0" smtClean="0">
                <a:solidFill>
                  <a:srgbClr val="169F67"/>
                </a:solidFill>
              </a:rPr>
              <a:t>üderitz Port</a:t>
            </a:r>
            <a:endParaRPr lang="en-GB" sz="2000" b="1" dirty="0">
              <a:solidFill>
                <a:srgbClr val="169F67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92CD078-CE1D-4183-A153-32B50119E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777" y="196459"/>
            <a:ext cx="1906063" cy="11756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0E7BD39-FF4B-4548-9F4B-B1F3E85CDC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6325" y="207426"/>
            <a:ext cx="415792" cy="4152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1" descr="namport 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57" y="1440486"/>
            <a:ext cx="2736753" cy="143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YDA Namport_004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233" y="3009215"/>
            <a:ext cx="2617978" cy="1508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718821" y="1653589"/>
            <a:ext cx="3857673" cy="2851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/>
          <a:p>
            <a:pPr>
              <a:defRPr/>
            </a:pPr>
            <a:r>
              <a:rPr lang="en-US" sz="1600" b="1" i="1" dirty="0">
                <a:latin typeface="Rockwell"/>
                <a:cs typeface="Rockwell"/>
              </a:rPr>
              <a:t>Ports</a:t>
            </a:r>
          </a:p>
          <a:p>
            <a:pPr marL="401822" indent="-401822">
              <a:buFont typeface="Wingdings" charset="2"/>
              <a:buChar char="Ø"/>
              <a:defRPr/>
            </a:pPr>
            <a:r>
              <a:rPr lang="en-US" sz="1600" dirty="0">
                <a:latin typeface="Rockwell"/>
                <a:cs typeface="Rockwell"/>
              </a:rPr>
              <a:t>Logistics </a:t>
            </a:r>
            <a:r>
              <a:rPr lang="en-US" sz="1600" dirty="0" err="1">
                <a:latin typeface="Rockwell"/>
                <a:cs typeface="Rockwell"/>
              </a:rPr>
              <a:t>Centres</a:t>
            </a:r>
            <a:endParaRPr lang="en-US" sz="1600" dirty="0">
              <a:latin typeface="Rockwell"/>
              <a:cs typeface="Rockwell"/>
            </a:endParaRPr>
          </a:p>
          <a:p>
            <a:pPr marL="401822" indent="-401822">
              <a:buFont typeface="Wingdings" charset="2"/>
              <a:buChar char="Ø"/>
              <a:defRPr/>
            </a:pPr>
            <a:r>
              <a:rPr lang="en-US" sz="1600" dirty="0">
                <a:latin typeface="Rockwell"/>
                <a:cs typeface="Rockwell"/>
              </a:rPr>
              <a:t>Gas and Oil industry support</a:t>
            </a:r>
          </a:p>
          <a:p>
            <a:pPr marL="401822" indent="-401822">
              <a:buFont typeface="Wingdings" charset="2"/>
              <a:buChar char="Ø"/>
              <a:defRPr/>
            </a:pPr>
            <a:r>
              <a:rPr lang="en-US" sz="1600" dirty="0">
                <a:latin typeface="Rockwell"/>
                <a:cs typeface="Rockwell"/>
              </a:rPr>
              <a:t>Single buoy mooring for fuel imports (</a:t>
            </a:r>
            <a:r>
              <a:rPr lang="en-US" sz="1600" dirty="0" err="1">
                <a:latin typeface="Rockwell"/>
                <a:cs typeface="Rockwell"/>
              </a:rPr>
              <a:t>Luderitz</a:t>
            </a:r>
            <a:r>
              <a:rPr lang="en-US" sz="1600" dirty="0">
                <a:latin typeface="Rockwell"/>
                <a:cs typeface="Rockwell"/>
              </a:rPr>
              <a:t>)</a:t>
            </a:r>
          </a:p>
          <a:p>
            <a:pPr marL="401822" indent="-401822">
              <a:buFont typeface="Wingdings" charset="2"/>
              <a:buChar char="Ø"/>
              <a:defRPr/>
            </a:pPr>
            <a:endParaRPr lang="en-US" sz="1600" dirty="0">
              <a:latin typeface="Rockwell"/>
              <a:cs typeface="Rockwell"/>
            </a:endParaRPr>
          </a:p>
          <a:p>
            <a:pPr>
              <a:defRPr/>
            </a:pPr>
            <a:r>
              <a:rPr lang="en-US" sz="1600" b="1" i="1" dirty="0">
                <a:latin typeface="Rockwell"/>
                <a:cs typeface="Rockwell"/>
              </a:rPr>
              <a:t>PPP opportunities:</a:t>
            </a:r>
          </a:p>
          <a:p>
            <a:pPr marL="722163" lvl="1" indent="-401822">
              <a:buFont typeface="Wingdings" charset="2"/>
              <a:buChar char="Ø"/>
              <a:defRPr/>
            </a:pPr>
            <a:r>
              <a:rPr lang="en-US" sz="1600" dirty="0">
                <a:latin typeface="Rockwell"/>
                <a:cs typeface="Rockwell"/>
              </a:rPr>
              <a:t>Terminal operator</a:t>
            </a:r>
          </a:p>
          <a:p>
            <a:pPr marL="722163" lvl="1" indent="-401822">
              <a:buFont typeface="Wingdings" charset="2"/>
              <a:buChar char="Ø"/>
              <a:defRPr/>
            </a:pPr>
            <a:r>
              <a:rPr lang="en-US" sz="1600" dirty="0">
                <a:latin typeface="Rockwell"/>
                <a:cs typeface="Rockwell"/>
              </a:rPr>
              <a:t>Deep water port at </a:t>
            </a:r>
            <a:r>
              <a:rPr lang="en-US" sz="1600" dirty="0" err="1">
                <a:latin typeface="Rockwell"/>
                <a:cs typeface="Rockwell"/>
              </a:rPr>
              <a:t>Luderitz</a:t>
            </a:r>
            <a:endParaRPr lang="en-US" sz="1600" dirty="0">
              <a:latin typeface="Rockwell"/>
              <a:cs typeface="Rockwell"/>
            </a:endParaRPr>
          </a:p>
          <a:p>
            <a:pPr marL="401822" indent="-401822">
              <a:buFont typeface="Wingdings" charset="2"/>
              <a:buChar char="Ø"/>
              <a:defRPr/>
            </a:pPr>
            <a:r>
              <a:rPr lang="en-US" sz="1600" dirty="0">
                <a:latin typeface="Rockwell"/>
                <a:cs typeface="Rockwell"/>
              </a:rPr>
              <a:t>LNG / LPG terminals</a:t>
            </a:r>
          </a:p>
          <a:p>
            <a:pPr marL="401822" indent="-401822">
              <a:buFont typeface="Wingdings" charset="2"/>
              <a:buChar char="Ø"/>
              <a:defRPr/>
            </a:pPr>
            <a:r>
              <a:rPr lang="en-US" sz="1600" dirty="0">
                <a:latin typeface="Rockwell"/>
                <a:cs typeface="Rockwell"/>
              </a:rPr>
              <a:t>Dry ports</a:t>
            </a:r>
          </a:p>
        </p:txBody>
      </p:sp>
    </p:spTree>
    <p:extLst>
      <p:ext uri="{BB962C8B-B14F-4D97-AF65-F5344CB8AC3E}">
        <p14:creationId xmlns:p14="http://schemas.microsoft.com/office/powerpoint/2010/main" val="549447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665BA10-07FA-4B76-AB9A-F7B94867BF04}"/>
              </a:ext>
            </a:extLst>
          </p:cNvPr>
          <p:cNvSpPr/>
          <p:nvPr/>
        </p:nvSpPr>
        <p:spPr>
          <a:xfrm>
            <a:off x="663416" y="3123448"/>
            <a:ext cx="7357954" cy="352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263568" y="119826"/>
            <a:ext cx="5767267" cy="854823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Efficient Transport Network (By Modes and Towns)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ACFC3E2-4C92-4C22-A8A1-F8BACF7157BF}"/>
              </a:ext>
            </a:extLst>
          </p:cNvPr>
          <p:cNvSpPr/>
          <p:nvPr/>
        </p:nvSpPr>
        <p:spPr>
          <a:xfrm>
            <a:off x="414773" y="1117684"/>
            <a:ext cx="372273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169F67"/>
                </a:solidFill>
              </a:rPr>
              <a:t>2. </a:t>
            </a:r>
            <a:r>
              <a:rPr lang="en-US" sz="2000" b="1" dirty="0" smtClean="0">
                <a:solidFill>
                  <a:srgbClr val="169F67"/>
                </a:solidFill>
              </a:rPr>
              <a:t>AVIATION: HKIA Airport</a:t>
            </a:r>
            <a:endParaRPr lang="en-GB" sz="2000" b="1" dirty="0">
              <a:solidFill>
                <a:srgbClr val="169F67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41983FD-2D02-42C1-AB9F-4CD1BAE9A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515" y="238416"/>
            <a:ext cx="3177769" cy="1489738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113" y="1627883"/>
            <a:ext cx="5690666" cy="3409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886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665BA10-07FA-4B76-AB9A-F7B94867BF04}"/>
              </a:ext>
            </a:extLst>
          </p:cNvPr>
          <p:cNvSpPr/>
          <p:nvPr/>
        </p:nvSpPr>
        <p:spPr>
          <a:xfrm>
            <a:off x="663416" y="3123448"/>
            <a:ext cx="7357954" cy="352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263568" y="119826"/>
            <a:ext cx="5767267" cy="854823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Efficient Transport Network (By Modes and Towns)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ACFC3E2-4C92-4C22-A8A1-F8BACF7157BF}"/>
              </a:ext>
            </a:extLst>
          </p:cNvPr>
          <p:cNvSpPr/>
          <p:nvPr/>
        </p:nvSpPr>
        <p:spPr>
          <a:xfrm>
            <a:off x="414773" y="1117684"/>
            <a:ext cx="372273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169F67"/>
                </a:solidFill>
              </a:rPr>
              <a:t>2. </a:t>
            </a:r>
            <a:r>
              <a:rPr lang="en-US" sz="2000" b="1" dirty="0" smtClean="0">
                <a:solidFill>
                  <a:srgbClr val="169F67"/>
                </a:solidFill>
              </a:rPr>
              <a:t>AVIATION: HKIA Airport</a:t>
            </a:r>
            <a:endParaRPr lang="en-GB" sz="2000" b="1" dirty="0">
              <a:solidFill>
                <a:srgbClr val="169F67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41983FD-2D02-42C1-AB9F-4CD1BAE9A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515" y="238416"/>
            <a:ext cx="3177769" cy="1489738"/>
          </a:xfrm>
          <a:prstGeom prst="rect">
            <a:avLst/>
          </a:prstGeom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857" y="1676672"/>
            <a:ext cx="6277703" cy="3358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62598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665BA10-07FA-4B76-AB9A-F7B94867BF04}"/>
              </a:ext>
            </a:extLst>
          </p:cNvPr>
          <p:cNvSpPr/>
          <p:nvPr/>
        </p:nvSpPr>
        <p:spPr>
          <a:xfrm>
            <a:off x="663416" y="3123448"/>
            <a:ext cx="7357954" cy="352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263568" y="119826"/>
            <a:ext cx="5767267" cy="854823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Efficient Transport Network (By Modes and Towns)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ACFC3E2-4C92-4C22-A8A1-F8BACF7157BF}"/>
              </a:ext>
            </a:extLst>
          </p:cNvPr>
          <p:cNvSpPr/>
          <p:nvPr/>
        </p:nvSpPr>
        <p:spPr>
          <a:xfrm>
            <a:off x="414773" y="1117684"/>
            <a:ext cx="372273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169F67"/>
                </a:solidFill>
              </a:rPr>
              <a:t>2. </a:t>
            </a:r>
            <a:r>
              <a:rPr lang="en-US" sz="2000" b="1" dirty="0" smtClean="0">
                <a:solidFill>
                  <a:srgbClr val="169F67"/>
                </a:solidFill>
              </a:rPr>
              <a:t>AVIATION: Ondangwa</a:t>
            </a:r>
            <a:endParaRPr lang="en-GB" sz="2000" b="1" dirty="0">
              <a:solidFill>
                <a:srgbClr val="169F67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41983FD-2D02-42C1-AB9F-4CD1BAE9A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515" y="238416"/>
            <a:ext cx="3177769" cy="1489738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759" y="1678637"/>
            <a:ext cx="6217798" cy="336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7541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665BA10-07FA-4B76-AB9A-F7B94867BF04}"/>
              </a:ext>
            </a:extLst>
          </p:cNvPr>
          <p:cNvSpPr/>
          <p:nvPr/>
        </p:nvSpPr>
        <p:spPr>
          <a:xfrm>
            <a:off x="663416" y="3123448"/>
            <a:ext cx="7357954" cy="352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263568" y="119826"/>
            <a:ext cx="5767267" cy="854823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Efficient Transport Network (By Modes and Towns)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ACFC3E2-4C92-4C22-A8A1-F8BACF7157BF}"/>
              </a:ext>
            </a:extLst>
          </p:cNvPr>
          <p:cNvSpPr/>
          <p:nvPr/>
        </p:nvSpPr>
        <p:spPr>
          <a:xfrm>
            <a:off x="414773" y="1117684"/>
            <a:ext cx="372273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169F67"/>
                </a:solidFill>
              </a:rPr>
              <a:t>2. </a:t>
            </a:r>
            <a:r>
              <a:rPr lang="en-US" sz="2000" b="1" dirty="0" smtClean="0">
                <a:solidFill>
                  <a:srgbClr val="169F67"/>
                </a:solidFill>
              </a:rPr>
              <a:t>AVIATION: </a:t>
            </a:r>
            <a:r>
              <a:rPr lang="en-US" sz="2000" b="1" dirty="0" err="1" smtClean="0">
                <a:solidFill>
                  <a:srgbClr val="169F67"/>
                </a:solidFill>
              </a:rPr>
              <a:t>WvB</a:t>
            </a:r>
            <a:r>
              <a:rPr lang="en-US" sz="2000" b="1" dirty="0" smtClean="0">
                <a:solidFill>
                  <a:srgbClr val="169F67"/>
                </a:solidFill>
              </a:rPr>
              <a:t> Airport</a:t>
            </a:r>
            <a:endParaRPr lang="en-GB" sz="2000" b="1" dirty="0">
              <a:solidFill>
                <a:srgbClr val="169F67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41983FD-2D02-42C1-AB9F-4CD1BAE9A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515" y="238416"/>
            <a:ext cx="3177769" cy="1489738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740" y="1639580"/>
            <a:ext cx="6421466" cy="3393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588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CF7FC46-F7DB-49D6-A448-415327244878}"/>
              </a:ext>
            </a:extLst>
          </p:cNvPr>
          <p:cNvSpPr/>
          <p:nvPr/>
        </p:nvSpPr>
        <p:spPr>
          <a:xfrm>
            <a:off x="743310" y="2376507"/>
            <a:ext cx="6436087" cy="690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Google Shape;122;p17"/>
          <p:cNvSpPr txBox="1">
            <a:spLocks noGrp="1"/>
          </p:cNvSpPr>
          <p:nvPr>
            <p:ph type="body" idx="1"/>
          </p:nvPr>
        </p:nvSpPr>
        <p:spPr>
          <a:xfrm>
            <a:off x="945167" y="1385754"/>
            <a:ext cx="4812837" cy="5196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533400" lvl="0" indent="-457200">
              <a:buFont typeface="+mj-lt"/>
              <a:buAutoNum type="arabicPeriod"/>
            </a:pPr>
            <a:r>
              <a:rPr lang="en-US" b="1" dirty="0"/>
              <a:t>Growing competition from regional ports (</a:t>
            </a:r>
            <a:r>
              <a:rPr lang="en-US" b="1" dirty="0" err="1"/>
              <a:t>eg.</a:t>
            </a:r>
            <a:r>
              <a:rPr lang="en-US" b="1" dirty="0"/>
              <a:t> </a:t>
            </a:r>
            <a:r>
              <a:rPr lang="en-US" b="1" dirty="0" err="1"/>
              <a:t>Namibe</a:t>
            </a:r>
            <a:r>
              <a:rPr lang="en-US" b="1" dirty="0"/>
              <a:t>, Lobito, Beira, Dar es Salaam, Durban, </a:t>
            </a:r>
            <a:r>
              <a:rPr lang="en-US" b="1" dirty="0" err="1"/>
              <a:t>Nacala</a:t>
            </a:r>
            <a:r>
              <a:rPr lang="en-US" b="1" dirty="0"/>
              <a:t>)</a:t>
            </a:r>
          </a:p>
          <a:p>
            <a:pPr marL="533400" lvl="0" indent="-457200">
              <a:buFont typeface="+mj-lt"/>
              <a:buAutoNum type="arabicPeriod"/>
            </a:pPr>
            <a:r>
              <a:rPr lang="en-US" b="1" dirty="0"/>
              <a:t>Local economic depression, coupled with COVID-19 impact</a:t>
            </a:r>
          </a:p>
          <a:p>
            <a:pPr marL="533400" lvl="0" indent="-457200">
              <a:buFont typeface="+mj-lt"/>
              <a:buAutoNum type="arabicPeriod"/>
            </a:pPr>
            <a:r>
              <a:rPr lang="en-US" b="1" dirty="0"/>
              <a:t>Delayed decision making and policy implementation (red tape &amp; bureaucracy)</a:t>
            </a:r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765191" y="277890"/>
            <a:ext cx="4550285" cy="39528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Challenges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1DE8370-2F93-4253-868C-DD461F4A41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151" y="650780"/>
            <a:ext cx="415792" cy="41528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9174737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7FE8CB1-C6F2-4308-B2CD-1D92B3042CE2}"/>
              </a:ext>
            </a:extLst>
          </p:cNvPr>
          <p:cNvSpPr/>
          <p:nvPr/>
        </p:nvSpPr>
        <p:spPr>
          <a:xfrm>
            <a:off x="580346" y="3209760"/>
            <a:ext cx="6436087" cy="4387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CF7FC46-F7DB-49D6-A448-415327244878}"/>
              </a:ext>
            </a:extLst>
          </p:cNvPr>
          <p:cNvSpPr/>
          <p:nvPr/>
        </p:nvSpPr>
        <p:spPr>
          <a:xfrm>
            <a:off x="580347" y="1769925"/>
            <a:ext cx="6436087" cy="690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Google Shape;122;p17"/>
          <p:cNvSpPr txBox="1">
            <a:spLocks noGrp="1"/>
          </p:cNvSpPr>
          <p:nvPr>
            <p:ph type="body" idx="1"/>
          </p:nvPr>
        </p:nvSpPr>
        <p:spPr>
          <a:xfrm>
            <a:off x="945167" y="1385754"/>
            <a:ext cx="4812837" cy="5196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533400" lvl="0" indent="-457200">
              <a:buFont typeface="+mj-lt"/>
              <a:buAutoNum type="arabicPeriod" startAt="4"/>
            </a:pPr>
            <a:r>
              <a:rPr lang="en-US" b="1" dirty="0"/>
              <a:t>Bottlenecks at borders </a:t>
            </a:r>
          </a:p>
          <a:p>
            <a:pPr marL="533400" lvl="0" indent="-457200">
              <a:buFont typeface="+mj-lt"/>
              <a:buAutoNum type="arabicPeriod" startAt="4"/>
            </a:pPr>
            <a:r>
              <a:rPr lang="en-US" b="1" dirty="0"/>
              <a:t>Connecting regional infrastructure (missing links)</a:t>
            </a:r>
          </a:p>
          <a:p>
            <a:pPr marL="533400" lvl="0" indent="-457200">
              <a:buFont typeface="+mj-lt"/>
              <a:buAutoNum type="arabicPeriod" startAt="4"/>
            </a:pPr>
            <a:r>
              <a:rPr lang="en-US" b="1" dirty="0"/>
              <a:t>High ocean freight rates (shipping lines &amp; lack of equipment)</a:t>
            </a:r>
          </a:p>
          <a:p>
            <a:pPr marL="533400" lvl="0" indent="-457200">
              <a:buFont typeface="+mj-lt"/>
              <a:buAutoNum type="arabicPeriod" startAt="4"/>
            </a:pPr>
            <a:r>
              <a:rPr lang="en-US" b="1" dirty="0"/>
              <a:t>Inadequate funding</a:t>
            </a:r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777171" y="194011"/>
            <a:ext cx="4550285" cy="39528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Challenges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818263D-9602-4482-A4AE-28DDECE6D6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151" y="650780"/>
            <a:ext cx="415792" cy="41528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9037818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6128EAD-DF62-41ED-9C8F-E749EB82B9AD}"/>
              </a:ext>
            </a:extLst>
          </p:cNvPr>
          <p:cNvSpPr/>
          <p:nvPr/>
        </p:nvSpPr>
        <p:spPr>
          <a:xfrm>
            <a:off x="743309" y="3518432"/>
            <a:ext cx="6436087" cy="5284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CF7FC46-F7DB-49D6-A448-415327244878}"/>
              </a:ext>
            </a:extLst>
          </p:cNvPr>
          <p:cNvSpPr/>
          <p:nvPr/>
        </p:nvSpPr>
        <p:spPr>
          <a:xfrm>
            <a:off x="743310" y="2439878"/>
            <a:ext cx="6436087" cy="690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825093" y="219840"/>
            <a:ext cx="4550285" cy="39528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Logistics Hub Projects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8DE98EA-E175-40C7-8D01-8D8775641C78}"/>
              </a:ext>
            </a:extLst>
          </p:cNvPr>
          <p:cNvSpPr/>
          <p:nvPr/>
        </p:nvSpPr>
        <p:spPr>
          <a:xfrm>
            <a:off x="765402" y="716301"/>
            <a:ext cx="575976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>
                <a:solidFill>
                  <a:srgbClr val="169F67"/>
                </a:solidFill>
              </a:rPr>
              <a:t>Projects under development:</a:t>
            </a:r>
            <a:endParaRPr lang="en-US" sz="2000" b="1" dirty="0">
              <a:solidFill>
                <a:srgbClr val="169F67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C959048-D768-42E6-B0AE-1DDEFD9D5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151" y="650780"/>
            <a:ext cx="415792" cy="41528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658919" y="1342044"/>
            <a:ext cx="7464814" cy="3368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1600" dirty="0"/>
              <a:t>National Cold Storage Facility </a:t>
            </a:r>
            <a:r>
              <a:rPr lang="mr-IN" sz="1600" dirty="0"/>
              <a:t>–</a:t>
            </a:r>
            <a:r>
              <a:rPr lang="en-US" sz="1600" dirty="0"/>
              <a:t> </a:t>
            </a:r>
            <a:r>
              <a:rPr lang="en-US" sz="1600" dirty="0" smtClean="0"/>
              <a:t>Walvis Bay</a:t>
            </a:r>
            <a:endParaRPr lang="en-US" sz="16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1600" dirty="0"/>
              <a:t>Border upgrades to One Stop Border </a:t>
            </a:r>
            <a:r>
              <a:rPr lang="en-US" sz="1600" dirty="0" smtClean="0"/>
              <a:t>Posts (OSBPs</a:t>
            </a:r>
            <a:r>
              <a:rPr lang="en-US" sz="1600" dirty="0" smtClean="0"/>
              <a:t>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1600" dirty="0" smtClean="0"/>
              <a:t>National Single Window Initiative / SEZ</a:t>
            </a:r>
            <a:endParaRPr lang="en-US" sz="16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1600" dirty="0"/>
              <a:t>Truck stops </a:t>
            </a:r>
            <a:r>
              <a:rPr lang="en-US" sz="1600" dirty="0" smtClean="0"/>
              <a:t>/ Inland hubs</a:t>
            </a:r>
            <a:endParaRPr lang="en-US" sz="16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1600" dirty="0" smtClean="0"/>
              <a:t>Green Logistics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1600" dirty="0" smtClean="0"/>
              <a:t>Fourth Industrial Revolution (4IR)</a:t>
            </a:r>
            <a:endParaRPr lang="en-US" sz="16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1600" dirty="0"/>
              <a:t>Walvis Bay to Kranzberg rail </a:t>
            </a:r>
            <a:r>
              <a:rPr lang="en-US" sz="1600" dirty="0" smtClean="0"/>
              <a:t>upgrade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1600" dirty="0" smtClean="0"/>
              <a:t>WHK </a:t>
            </a:r>
            <a:r>
              <a:rPr lang="mr-IN" sz="1600" dirty="0" smtClean="0"/>
              <a:t>–</a:t>
            </a:r>
            <a:r>
              <a:rPr lang="en-US" sz="1600" dirty="0" smtClean="0"/>
              <a:t> Okahandja Dual Carriage Way &amp; Bypass</a:t>
            </a:r>
            <a:endParaRPr lang="en-US" sz="16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1600" dirty="0" smtClean="0"/>
              <a:t>WHK </a:t>
            </a:r>
            <a:r>
              <a:rPr lang="mr-IN" sz="1600" dirty="0" smtClean="0"/>
              <a:t>–</a:t>
            </a:r>
            <a:r>
              <a:rPr lang="en-US" sz="1600" dirty="0" smtClean="0"/>
              <a:t> HKIA Airport Dual Carriageway &amp; </a:t>
            </a:r>
            <a:r>
              <a:rPr lang="en-US" sz="1600" dirty="0" smtClean="0"/>
              <a:t>Bypass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484798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825093" y="219840"/>
            <a:ext cx="4550285" cy="39528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Logistics Hub Projects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8DE98EA-E175-40C7-8D01-8D8775641C78}"/>
              </a:ext>
            </a:extLst>
          </p:cNvPr>
          <p:cNvSpPr/>
          <p:nvPr/>
        </p:nvSpPr>
        <p:spPr>
          <a:xfrm>
            <a:off x="765402" y="716301"/>
            <a:ext cx="575976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>
                <a:solidFill>
                  <a:srgbClr val="169F67"/>
                </a:solidFill>
              </a:rPr>
              <a:t>WBCG Wellness Facilities &amp; Assets</a:t>
            </a:r>
            <a:endParaRPr lang="en-US" sz="2000" b="1" dirty="0">
              <a:solidFill>
                <a:srgbClr val="169F67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C959048-D768-42E6-B0AE-1DDEFD9D5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151" y="650780"/>
            <a:ext cx="415792" cy="4152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2" descr="DSC0893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39" y="1242064"/>
            <a:ext cx="2506663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IMG_055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8" y="3016584"/>
            <a:ext cx="2465388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2977895" y="2345456"/>
            <a:ext cx="2314575" cy="2014537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64291" tIns="32146" rIns="64291" bIns="32146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b="1" baseline="30000" dirty="0">
                <a:solidFill>
                  <a:srgbClr val="000000"/>
                </a:solidFill>
                <a:latin typeface="Rockwell" charset="0"/>
                <a:ea typeface="ヒラギノ角ゴ ProN W3" charset="0"/>
                <a:cs typeface="ヒラギノ角ゴ ProN W3" charset="0"/>
                <a:sym typeface="Tahoma" charset="0"/>
              </a:rPr>
              <a:t>Container Clinics located at</a:t>
            </a:r>
            <a:r>
              <a:rPr lang="en-US" sz="2000" b="1" dirty="0">
                <a:solidFill>
                  <a:srgbClr val="000000"/>
                </a:solidFill>
                <a:latin typeface="Rockwell" charset="0"/>
                <a:ea typeface="ヒラギノ角ゴ ProN W3" charset="0"/>
                <a:cs typeface="ヒラギノ角ゴ ProN W3" charset="0"/>
                <a:sym typeface="Tahoma" charset="0"/>
              </a:rPr>
              <a:t> </a:t>
            </a:r>
            <a:r>
              <a:rPr lang="en-US" sz="2000" b="1" baseline="30000" dirty="0">
                <a:solidFill>
                  <a:srgbClr val="000000"/>
                </a:solidFill>
                <a:latin typeface="Rockwell" charset="0"/>
                <a:ea typeface="ヒラギノ角ゴ ProN W3" charset="0"/>
                <a:cs typeface="ヒラギノ角ゴ ProN W3" charset="0"/>
                <a:sym typeface="Tahoma" charset="0"/>
              </a:rPr>
              <a:t>the Border Crossing Sites</a:t>
            </a:r>
          </a:p>
          <a:p>
            <a:pPr algn="ctr" eaLnBrk="1" hangingPunct="1"/>
            <a:r>
              <a:rPr lang="en-US" sz="2000" b="1" baseline="30000" dirty="0">
                <a:solidFill>
                  <a:srgbClr val="000000"/>
                </a:solidFill>
                <a:latin typeface="Rockwell" charset="0"/>
                <a:ea typeface="ヒラギノ角ゴ ProN W3" charset="0"/>
                <a:cs typeface="ヒラギノ角ゴ ProN W3" charset="0"/>
                <a:sym typeface="Tahoma" charset="0"/>
              </a:rPr>
              <a:t>provides health and</a:t>
            </a:r>
          </a:p>
          <a:p>
            <a:pPr algn="ctr" eaLnBrk="1" hangingPunct="1"/>
            <a:r>
              <a:rPr lang="en-US" sz="2000" b="1" baseline="30000" dirty="0">
                <a:solidFill>
                  <a:srgbClr val="000000"/>
                </a:solidFill>
                <a:latin typeface="Rockwell" charset="0"/>
                <a:ea typeface="ヒラギノ角ゴ ProN W3" charset="0"/>
                <a:cs typeface="ヒラギノ角ゴ ProN W3" charset="0"/>
                <a:sym typeface="Tahoma" charset="0"/>
              </a:rPr>
              <a:t>wellness services to mobile</a:t>
            </a:r>
          </a:p>
          <a:p>
            <a:pPr algn="ctr" eaLnBrk="1" hangingPunct="1"/>
            <a:r>
              <a:rPr lang="en-US" sz="2000" b="1" baseline="30000" dirty="0">
                <a:solidFill>
                  <a:srgbClr val="000000"/>
                </a:solidFill>
                <a:latin typeface="Rockwell" charset="0"/>
                <a:ea typeface="ヒラギノ角ゴ ProN W3" charset="0"/>
                <a:cs typeface="ヒラギノ角ゴ ProN W3" charset="0"/>
                <a:sym typeface="Tahoma" charset="0"/>
              </a:rPr>
              <a:t>populations using corridor routes.</a:t>
            </a:r>
            <a:r>
              <a:rPr lang="en-US" sz="4000" b="1" baseline="30000" dirty="0">
                <a:solidFill>
                  <a:srgbClr val="000000"/>
                </a:solidFill>
                <a:latin typeface="Tahoma" charset="0"/>
                <a:ea typeface="ヒラギノ角ゴ ProN W3" charset="0"/>
                <a:cs typeface="ヒラギノ角ゴ ProN W3" charset="0"/>
                <a:sym typeface="Tahoma" charset="0"/>
              </a:rPr>
              <a:t> </a:t>
            </a:r>
          </a:p>
        </p:txBody>
      </p:sp>
      <p:pic>
        <p:nvPicPr>
          <p:cNvPr id="13" name="Picture 2" descr="DSC0893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72" y="1194134"/>
            <a:ext cx="2733675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509" y="2836847"/>
            <a:ext cx="2801938" cy="187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0025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CF7FC46-F7DB-49D6-A448-415327244878}"/>
              </a:ext>
            </a:extLst>
          </p:cNvPr>
          <p:cNvSpPr/>
          <p:nvPr/>
        </p:nvSpPr>
        <p:spPr>
          <a:xfrm>
            <a:off x="743310" y="2439878"/>
            <a:ext cx="6436087" cy="690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825093" y="219840"/>
            <a:ext cx="4550285" cy="39528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Logistics Hub Projects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8DE98EA-E175-40C7-8D01-8D8775641C78}"/>
              </a:ext>
            </a:extLst>
          </p:cNvPr>
          <p:cNvSpPr/>
          <p:nvPr/>
        </p:nvSpPr>
        <p:spPr>
          <a:xfrm>
            <a:off x="765402" y="716301"/>
            <a:ext cx="575976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>
                <a:solidFill>
                  <a:srgbClr val="169F67"/>
                </a:solidFill>
              </a:rPr>
              <a:t>WBCG Wellness Service Offering</a:t>
            </a:r>
            <a:endParaRPr lang="en-US" sz="2000" b="1" dirty="0">
              <a:solidFill>
                <a:srgbClr val="169F67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C959048-D768-42E6-B0AE-1DDEFD9D5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151" y="650780"/>
            <a:ext cx="415792" cy="4152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330" y="1304016"/>
            <a:ext cx="3606708" cy="378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661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CF7FC46-F7DB-49D6-A448-415327244878}"/>
              </a:ext>
            </a:extLst>
          </p:cNvPr>
          <p:cNvSpPr/>
          <p:nvPr/>
        </p:nvSpPr>
        <p:spPr>
          <a:xfrm>
            <a:off x="743310" y="2376507"/>
            <a:ext cx="6436087" cy="690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765191" y="277890"/>
            <a:ext cx="4550285" cy="39528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 smtClean="0"/>
              <a:t>WBCG Service Profile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1DE8370-2F93-4253-868C-DD461F4A41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070" y="195443"/>
            <a:ext cx="415792" cy="41528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20738" y="911225"/>
            <a:ext cx="8143875" cy="4086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/>
          <a:p>
            <a:pPr marL="720725" lvl="1" indent="-401638">
              <a:lnSpc>
                <a:spcPct val="120000"/>
              </a:lnSpc>
              <a:spcBef>
                <a:spcPct val="50000"/>
              </a:spcBef>
              <a:buFont typeface="Wingdings" charset="0"/>
              <a:buChar char="Ø"/>
            </a:pPr>
            <a:r>
              <a:rPr lang="en-US" dirty="0">
                <a:latin typeface="Rockwell" charset="0"/>
                <a:cs typeface="Rockwell" charset="0"/>
              </a:rPr>
              <a:t> </a:t>
            </a:r>
            <a:r>
              <a:rPr lang="en-US" sz="2000" dirty="0">
                <a:latin typeface="Rockwell" charset="0"/>
                <a:cs typeface="Rockwell" charset="0"/>
              </a:rPr>
              <a:t>Business Development</a:t>
            </a:r>
          </a:p>
          <a:p>
            <a:pPr marL="720725" lvl="1" indent="-401638">
              <a:lnSpc>
                <a:spcPct val="120000"/>
              </a:lnSpc>
              <a:spcBef>
                <a:spcPct val="50000"/>
              </a:spcBef>
              <a:buFont typeface="Wingdings" charset="0"/>
              <a:buChar char="Ø"/>
            </a:pPr>
            <a:r>
              <a:rPr lang="en-US" sz="2000" dirty="0">
                <a:latin typeface="Rockwell" charset="0"/>
                <a:cs typeface="Rockwell" charset="0"/>
              </a:rPr>
              <a:t> Trade / Cross border Facilitation</a:t>
            </a:r>
          </a:p>
          <a:p>
            <a:pPr marL="720725" lvl="1" indent="-401638">
              <a:lnSpc>
                <a:spcPct val="120000"/>
              </a:lnSpc>
              <a:spcBef>
                <a:spcPct val="50000"/>
              </a:spcBef>
              <a:buFont typeface="Wingdings" charset="0"/>
              <a:buChar char="Ø"/>
            </a:pPr>
            <a:r>
              <a:rPr lang="en-US" sz="2000" dirty="0">
                <a:latin typeface="Rockwell" charset="0"/>
                <a:cs typeface="Rockwell" charset="0"/>
              </a:rPr>
              <a:t> Facilitate Infrastructure Development</a:t>
            </a:r>
          </a:p>
          <a:p>
            <a:pPr marL="720725" lvl="1" indent="-401638">
              <a:lnSpc>
                <a:spcPct val="120000"/>
              </a:lnSpc>
              <a:spcBef>
                <a:spcPct val="50000"/>
              </a:spcBef>
              <a:buFont typeface="Wingdings" charset="0"/>
              <a:buChar char="Ø"/>
            </a:pPr>
            <a:r>
              <a:rPr lang="en-US" sz="2000" dirty="0">
                <a:latin typeface="Rockwell" charset="0"/>
                <a:cs typeface="Rockwell" charset="0"/>
              </a:rPr>
              <a:t>Create Network between Stakeholders</a:t>
            </a:r>
          </a:p>
          <a:p>
            <a:pPr marL="720725" lvl="1" indent="-401638">
              <a:lnSpc>
                <a:spcPct val="120000"/>
              </a:lnSpc>
              <a:spcBef>
                <a:spcPct val="50000"/>
              </a:spcBef>
              <a:buFont typeface="Wingdings" charset="0"/>
              <a:buChar char="Ø"/>
            </a:pPr>
            <a:r>
              <a:rPr lang="en-US" sz="2000" dirty="0">
                <a:latin typeface="Rockwell" charset="0"/>
                <a:cs typeface="Rockwell" charset="0"/>
              </a:rPr>
              <a:t>Serve as Facilitation Center</a:t>
            </a:r>
          </a:p>
          <a:p>
            <a:pPr marL="720725" lvl="1" indent="-401638">
              <a:lnSpc>
                <a:spcPct val="120000"/>
              </a:lnSpc>
              <a:spcBef>
                <a:spcPct val="50000"/>
              </a:spcBef>
              <a:buFont typeface="Wingdings" charset="0"/>
              <a:buChar char="Ø"/>
            </a:pPr>
            <a:r>
              <a:rPr lang="en-US" sz="2000" dirty="0">
                <a:latin typeface="Rockwell" charset="0"/>
                <a:cs typeface="Rockwell" charset="0"/>
              </a:rPr>
              <a:t> Wellness Service</a:t>
            </a:r>
          </a:p>
          <a:p>
            <a:pPr marL="720725" lvl="1" indent="-401638">
              <a:lnSpc>
                <a:spcPct val="120000"/>
              </a:lnSpc>
              <a:spcBef>
                <a:spcPct val="50000"/>
              </a:spcBef>
              <a:buFont typeface="Wingdings" charset="0"/>
              <a:buChar char="Ø"/>
            </a:pPr>
            <a:r>
              <a:rPr lang="en-US" sz="2000" dirty="0">
                <a:latin typeface="Rockwell" charset="0"/>
                <a:cs typeface="Rockwell" charset="0"/>
              </a:rPr>
              <a:t> Spatial Development Initiatives</a:t>
            </a:r>
          </a:p>
          <a:p>
            <a:pPr marL="720725" lvl="1" indent="-401638">
              <a:lnSpc>
                <a:spcPct val="120000"/>
              </a:lnSpc>
              <a:spcBef>
                <a:spcPct val="50000"/>
              </a:spcBef>
              <a:buFont typeface="Wingdings" charset="0"/>
              <a:buChar char="Ø"/>
            </a:pPr>
            <a:r>
              <a:rPr lang="en-US" sz="2000" b="1" dirty="0">
                <a:solidFill>
                  <a:srgbClr val="FF0000"/>
                </a:solidFill>
                <a:latin typeface="Rockwell" charset="0"/>
                <a:cs typeface="Rockwell" charset="0"/>
              </a:rPr>
              <a:t> Namibia Logistics Hub</a:t>
            </a:r>
            <a:endParaRPr lang="de-DE" sz="2000" b="1" dirty="0">
              <a:solidFill>
                <a:srgbClr val="FF0000"/>
              </a:solidFill>
              <a:latin typeface="Rockwell" charset="0"/>
              <a:cs typeface="Rockwel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259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460;p41">
            <a:extLst>
              <a:ext uri="{FF2B5EF4-FFF2-40B4-BE49-F238E27FC236}">
                <a16:creationId xmlns:a16="http://schemas.microsoft.com/office/drawing/2014/main" xmlns="" id="{3AB0F8BB-CE65-4245-AE87-EAC15D2C9420}"/>
              </a:ext>
            </a:extLst>
          </p:cNvPr>
          <p:cNvSpPr/>
          <p:nvPr/>
        </p:nvSpPr>
        <p:spPr>
          <a:xfrm>
            <a:off x="4381283" y="1943700"/>
            <a:ext cx="3334200" cy="1256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1800" b="1" dirty="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Stakeholder Commitment &amp; Involvement </a:t>
            </a:r>
          </a:p>
        </p:txBody>
      </p:sp>
      <p:sp>
        <p:nvSpPr>
          <p:cNvPr id="35" name="Google Shape;462;p41">
            <a:extLst>
              <a:ext uri="{FF2B5EF4-FFF2-40B4-BE49-F238E27FC236}">
                <a16:creationId xmlns:a16="http://schemas.microsoft.com/office/drawing/2014/main" xmlns="" id="{1928A4DC-7A7A-4DD6-A51B-9B95E5428A24}"/>
              </a:ext>
            </a:extLst>
          </p:cNvPr>
          <p:cNvSpPr/>
          <p:nvPr/>
        </p:nvSpPr>
        <p:spPr>
          <a:xfrm>
            <a:off x="4381283" y="3337506"/>
            <a:ext cx="3334200" cy="1256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71600" tIns="91425" rIns="91425" bIns="91425" anchor="b" anchorCtr="0">
            <a:no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US" sz="1800" b="1" dirty="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Sufficient Funding </a:t>
            </a:r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30</a:t>
            </a:fld>
            <a:endParaRPr/>
          </a:p>
        </p:txBody>
      </p:sp>
      <p:sp>
        <p:nvSpPr>
          <p:cNvPr id="9" name="Google Shape;121;p17">
            <a:extLst>
              <a:ext uri="{FF2B5EF4-FFF2-40B4-BE49-F238E27FC236}">
                <a16:creationId xmlns:a16="http://schemas.microsoft.com/office/drawing/2014/main" xmlns="" id="{2148F1CC-2875-46B9-AFBE-0CC176584909}"/>
              </a:ext>
            </a:extLst>
          </p:cNvPr>
          <p:cNvSpPr txBox="1">
            <a:spLocks/>
          </p:cNvSpPr>
          <p:nvPr/>
        </p:nvSpPr>
        <p:spPr>
          <a:xfrm>
            <a:off x="908955" y="496146"/>
            <a:ext cx="4550285" cy="395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r>
              <a:rPr lang="en-US" dirty="0"/>
              <a:t>Enablers</a:t>
            </a:r>
          </a:p>
        </p:txBody>
      </p:sp>
      <p:sp>
        <p:nvSpPr>
          <p:cNvPr id="28" name="Google Shape;122;p17">
            <a:extLst>
              <a:ext uri="{FF2B5EF4-FFF2-40B4-BE49-F238E27FC236}">
                <a16:creationId xmlns:a16="http://schemas.microsoft.com/office/drawing/2014/main" xmlns="" id="{D8C7E73B-5174-4589-9248-A00905E79C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8953" y="1157767"/>
            <a:ext cx="5519007" cy="5196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76200" lvl="0" indent="0"/>
            <a:r>
              <a:rPr lang="en-US" b="1" dirty="0"/>
              <a:t>Four key enablers were identified in the Logistics Hub Master Plan, in order to </a:t>
            </a:r>
            <a:r>
              <a:rPr lang="en-US" b="1" dirty="0" err="1"/>
              <a:t>realise</a:t>
            </a:r>
            <a:r>
              <a:rPr lang="en-US" b="1" dirty="0"/>
              <a:t> the plans:</a:t>
            </a:r>
          </a:p>
        </p:txBody>
      </p:sp>
      <p:sp>
        <p:nvSpPr>
          <p:cNvPr id="21" name="Google Shape;459;p41">
            <a:extLst>
              <a:ext uri="{FF2B5EF4-FFF2-40B4-BE49-F238E27FC236}">
                <a16:creationId xmlns:a16="http://schemas.microsoft.com/office/drawing/2014/main" xmlns="" id="{7028C521-B82A-4652-9EE1-4046B2FEE108}"/>
              </a:ext>
            </a:extLst>
          </p:cNvPr>
          <p:cNvSpPr/>
          <p:nvPr/>
        </p:nvSpPr>
        <p:spPr>
          <a:xfrm>
            <a:off x="908953" y="1936683"/>
            <a:ext cx="3334200" cy="1256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lvl="0"/>
            <a:endParaRPr lang="en-US" sz="1800" b="1" dirty="0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lvl="0"/>
            <a:r>
              <a:rPr lang="en-US" sz="1800" b="1" dirty="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Structure of Resources (teams for actions)</a:t>
            </a:r>
            <a:endParaRPr sz="1800" dirty="0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2" name="Google Shape;461;p41">
            <a:extLst>
              <a:ext uri="{FF2B5EF4-FFF2-40B4-BE49-F238E27FC236}">
                <a16:creationId xmlns:a16="http://schemas.microsoft.com/office/drawing/2014/main" xmlns="" id="{4EAA5AC1-D9E0-4543-9846-CF2D3560CBE8}"/>
              </a:ext>
            </a:extLst>
          </p:cNvPr>
          <p:cNvSpPr/>
          <p:nvPr/>
        </p:nvSpPr>
        <p:spPr>
          <a:xfrm>
            <a:off x="908953" y="3330489"/>
            <a:ext cx="3334200" cy="1256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1371600" bIns="91425" anchor="b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endParaRPr lang="en-US" sz="1800" b="1" dirty="0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lvl="0">
              <a:buClr>
                <a:schemeClr val="dk1"/>
              </a:buClr>
              <a:buSzPts val="1100"/>
            </a:pPr>
            <a:endParaRPr lang="en-US" sz="1800" b="1" dirty="0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lvl="0">
              <a:buClr>
                <a:schemeClr val="dk1"/>
              </a:buClr>
              <a:buSzPts val="1100"/>
            </a:pPr>
            <a:endParaRPr lang="en-US" sz="1800" b="1" dirty="0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lvl="0">
              <a:buClr>
                <a:schemeClr val="dk1"/>
              </a:buClr>
              <a:buSzPts val="1100"/>
            </a:pPr>
            <a:endParaRPr lang="en-US" sz="1800" b="1" dirty="0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lvl="0">
              <a:buClr>
                <a:schemeClr val="dk1"/>
              </a:buClr>
              <a:buSzPts val="1100"/>
            </a:pPr>
            <a:endParaRPr lang="en-US" sz="1800" b="1" dirty="0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lvl="0">
              <a:buClr>
                <a:schemeClr val="dk1"/>
              </a:buClr>
              <a:buSzPts val="1100"/>
            </a:pPr>
            <a:endParaRPr lang="en-US" sz="1800" b="1" dirty="0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  <a:p>
            <a:pPr lvl="0">
              <a:buClr>
                <a:schemeClr val="dk1"/>
              </a:buClr>
              <a:buSzPts val="1100"/>
            </a:pPr>
            <a:r>
              <a:rPr lang="en-US" sz="1800" b="1" dirty="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Partnership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en-US" sz="1800" b="1" dirty="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with Carriers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en-US" sz="1800" b="1" dirty="0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rPr>
              <a:t>and Freight Forwarders</a:t>
            </a:r>
            <a:endParaRPr sz="1800" dirty="0">
              <a:solidFill>
                <a:schemeClr val="dk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3" name="Google Shape;463;p41">
            <a:extLst>
              <a:ext uri="{FF2B5EF4-FFF2-40B4-BE49-F238E27FC236}">
                <a16:creationId xmlns:a16="http://schemas.microsoft.com/office/drawing/2014/main" xmlns="" id="{B53D4F71-4E8C-4D4A-9331-614B850E0E47}"/>
              </a:ext>
            </a:extLst>
          </p:cNvPr>
          <p:cNvSpPr/>
          <p:nvPr/>
        </p:nvSpPr>
        <p:spPr>
          <a:xfrm>
            <a:off x="3285869" y="2233903"/>
            <a:ext cx="1915800" cy="1915800"/>
          </a:xfrm>
          <a:prstGeom prst="pie">
            <a:avLst>
              <a:gd name="adj1" fmla="val 10788866"/>
              <a:gd name="adj2" fmla="val 16200000"/>
            </a:avLst>
          </a:prstGeom>
          <a:gradFill>
            <a:gsLst>
              <a:gs pos="0">
                <a:schemeClr val="accent1"/>
              </a:gs>
              <a:gs pos="100000">
                <a:schemeClr val="dk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464;p41">
            <a:extLst>
              <a:ext uri="{FF2B5EF4-FFF2-40B4-BE49-F238E27FC236}">
                <a16:creationId xmlns:a16="http://schemas.microsoft.com/office/drawing/2014/main" xmlns="" id="{00BBAC6F-4BAB-48B5-AD4D-8190E97BD39F}"/>
              </a:ext>
            </a:extLst>
          </p:cNvPr>
          <p:cNvSpPr/>
          <p:nvPr/>
        </p:nvSpPr>
        <p:spPr>
          <a:xfrm rot="5400000">
            <a:off x="3424000" y="2233903"/>
            <a:ext cx="1915800" cy="1915800"/>
          </a:xfrm>
          <a:prstGeom prst="pie">
            <a:avLst>
              <a:gd name="adj1" fmla="val 10788866"/>
              <a:gd name="adj2" fmla="val 16200000"/>
            </a:avLst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Google Shape;465;p41">
            <a:extLst>
              <a:ext uri="{FF2B5EF4-FFF2-40B4-BE49-F238E27FC236}">
                <a16:creationId xmlns:a16="http://schemas.microsoft.com/office/drawing/2014/main" xmlns="" id="{708D3732-0BB8-4733-B5D5-738C511EB86D}"/>
              </a:ext>
            </a:extLst>
          </p:cNvPr>
          <p:cNvSpPr/>
          <p:nvPr/>
        </p:nvSpPr>
        <p:spPr>
          <a:xfrm rot="10800000">
            <a:off x="3424000" y="2373118"/>
            <a:ext cx="1915800" cy="1915800"/>
          </a:xfrm>
          <a:prstGeom prst="pie">
            <a:avLst>
              <a:gd name="adj1" fmla="val 10788866"/>
              <a:gd name="adj2" fmla="val 16200000"/>
            </a:avLst>
          </a:prstGeom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466;p41">
            <a:extLst>
              <a:ext uri="{FF2B5EF4-FFF2-40B4-BE49-F238E27FC236}">
                <a16:creationId xmlns:a16="http://schemas.microsoft.com/office/drawing/2014/main" xmlns="" id="{C5B9AAB6-73A7-4D2E-AA83-970C4E15525F}"/>
              </a:ext>
            </a:extLst>
          </p:cNvPr>
          <p:cNvSpPr/>
          <p:nvPr/>
        </p:nvSpPr>
        <p:spPr>
          <a:xfrm rot="-5400000">
            <a:off x="3285869" y="2373118"/>
            <a:ext cx="1915800" cy="1915800"/>
          </a:xfrm>
          <a:prstGeom prst="pie">
            <a:avLst>
              <a:gd name="adj1" fmla="val 10788866"/>
              <a:gd name="adj2" fmla="val 16200000"/>
            </a:avLst>
          </a:prstGeom>
          <a:gradFill>
            <a:gsLst>
              <a:gs pos="0">
                <a:schemeClr val="accent2"/>
              </a:gs>
              <a:gs pos="72000">
                <a:schemeClr val="accent3"/>
              </a:gs>
              <a:gs pos="100000">
                <a:schemeClr val="accent3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" name="Google Shape;467;p41">
            <a:extLst>
              <a:ext uri="{FF2B5EF4-FFF2-40B4-BE49-F238E27FC236}">
                <a16:creationId xmlns:a16="http://schemas.microsoft.com/office/drawing/2014/main" xmlns="" id="{4D566BFE-81C9-49FE-AB89-C0174B2BB684}"/>
              </a:ext>
            </a:extLst>
          </p:cNvPr>
          <p:cNvSpPr/>
          <p:nvPr/>
        </p:nvSpPr>
        <p:spPr>
          <a:xfrm>
            <a:off x="3726936" y="2633528"/>
            <a:ext cx="263364" cy="35587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1" i="0" dirty="0">
                <a:ln>
                  <a:noFill/>
                </a:ln>
                <a:solidFill>
                  <a:schemeClr val="lt1"/>
                </a:solidFill>
                <a:latin typeface="Fira Sans"/>
              </a:rPr>
              <a:t>1</a:t>
            </a:r>
            <a:endParaRPr b="1" i="0" dirty="0">
              <a:ln>
                <a:noFill/>
              </a:ln>
              <a:solidFill>
                <a:schemeClr val="lt1"/>
              </a:solidFill>
              <a:latin typeface="Fira Sans"/>
            </a:endParaRPr>
          </a:p>
        </p:txBody>
      </p:sp>
      <p:sp>
        <p:nvSpPr>
          <p:cNvPr id="30" name="Google Shape;468;p41">
            <a:extLst>
              <a:ext uri="{FF2B5EF4-FFF2-40B4-BE49-F238E27FC236}">
                <a16:creationId xmlns:a16="http://schemas.microsoft.com/office/drawing/2014/main" xmlns="" id="{D463C7F2-4428-4C38-ADE9-59BAB0EF44D5}"/>
              </a:ext>
            </a:extLst>
          </p:cNvPr>
          <p:cNvSpPr/>
          <p:nvPr/>
        </p:nvSpPr>
        <p:spPr>
          <a:xfrm>
            <a:off x="4531928" y="2639647"/>
            <a:ext cx="350010" cy="33923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1" i="0" dirty="0">
                <a:ln>
                  <a:noFill/>
                </a:ln>
                <a:solidFill>
                  <a:schemeClr val="lt1"/>
                </a:solidFill>
                <a:latin typeface="Fira Sans"/>
              </a:rPr>
              <a:t>2</a:t>
            </a:r>
            <a:endParaRPr b="1" i="0" dirty="0">
              <a:ln>
                <a:noFill/>
              </a:ln>
              <a:solidFill>
                <a:schemeClr val="lt1"/>
              </a:solidFill>
              <a:latin typeface="Fira Sans"/>
            </a:endParaRPr>
          </a:p>
        </p:txBody>
      </p:sp>
      <p:sp>
        <p:nvSpPr>
          <p:cNvPr id="31" name="Google Shape;469;p41">
            <a:extLst>
              <a:ext uri="{FF2B5EF4-FFF2-40B4-BE49-F238E27FC236}">
                <a16:creationId xmlns:a16="http://schemas.microsoft.com/office/drawing/2014/main" xmlns="" id="{7B412822-B6E0-4EAA-96F3-C515E81B44B9}"/>
              </a:ext>
            </a:extLst>
          </p:cNvPr>
          <p:cNvSpPr/>
          <p:nvPr/>
        </p:nvSpPr>
        <p:spPr>
          <a:xfrm>
            <a:off x="3699523" y="3510453"/>
            <a:ext cx="305953" cy="35587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1" i="0" dirty="0">
                <a:ln>
                  <a:noFill/>
                </a:ln>
                <a:solidFill>
                  <a:schemeClr val="lt1"/>
                </a:solidFill>
                <a:latin typeface="Fira Sans"/>
              </a:rPr>
              <a:t>3</a:t>
            </a:r>
            <a:endParaRPr b="1" i="0" dirty="0">
              <a:ln>
                <a:noFill/>
              </a:ln>
              <a:solidFill>
                <a:schemeClr val="lt1"/>
              </a:solidFill>
              <a:latin typeface="Fira Sans"/>
            </a:endParaRPr>
          </a:p>
        </p:txBody>
      </p:sp>
      <p:sp>
        <p:nvSpPr>
          <p:cNvPr id="32" name="Google Shape;470;p41">
            <a:extLst>
              <a:ext uri="{FF2B5EF4-FFF2-40B4-BE49-F238E27FC236}">
                <a16:creationId xmlns:a16="http://schemas.microsoft.com/office/drawing/2014/main" xmlns="" id="{9E426979-D527-45CD-AB3A-64109BFA9170}"/>
              </a:ext>
            </a:extLst>
          </p:cNvPr>
          <p:cNvSpPr/>
          <p:nvPr/>
        </p:nvSpPr>
        <p:spPr>
          <a:xfrm>
            <a:off x="4622489" y="3516571"/>
            <a:ext cx="259448" cy="33923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1" i="0" dirty="0">
                <a:ln>
                  <a:noFill/>
                </a:ln>
                <a:solidFill>
                  <a:schemeClr val="lt1"/>
                </a:solidFill>
                <a:latin typeface="Fira Sans"/>
              </a:rPr>
              <a:t>4</a:t>
            </a:r>
            <a:endParaRPr b="1" i="0" dirty="0">
              <a:ln>
                <a:noFill/>
              </a:ln>
              <a:solidFill>
                <a:schemeClr val="lt1"/>
              </a:solidFill>
              <a:latin typeface="Fira Sans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161366BF-93B6-4553-B62D-31F1F9E40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151" y="650780"/>
            <a:ext cx="415792" cy="41528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162923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p34"/>
          <p:cNvPicPr preferRelativeResize="0"/>
          <p:nvPr/>
        </p:nvPicPr>
        <p:blipFill rotWithShape="1">
          <a:blip r:embed="rId3">
            <a:alphaModFix/>
          </a:blip>
          <a:srcRect l="7454" r="20871"/>
          <a:stretch/>
        </p:blipFill>
        <p:spPr>
          <a:xfrm>
            <a:off x="3614014" y="1"/>
            <a:ext cx="5529978" cy="51435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8131" y="0"/>
                </a:moveTo>
                <a:cubicBezTo>
                  <a:pt x="8421" y="1440"/>
                  <a:pt x="8569" y="2909"/>
                  <a:pt x="8568" y="4382"/>
                </a:cubicBezTo>
                <a:cubicBezTo>
                  <a:pt x="8568" y="11553"/>
                  <a:pt x="5165" y="17869"/>
                  <a:pt x="0" y="21566"/>
                </a:cubicBez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8131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44" name="Google Shape;344;p34"/>
          <p:cNvSpPr/>
          <p:nvPr/>
        </p:nvSpPr>
        <p:spPr>
          <a:xfrm>
            <a:off x="7366595" y="0"/>
            <a:ext cx="1777412" cy="5143500"/>
          </a:xfrm>
          <a:custGeom>
            <a:avLst/>
            <a:gdLst/>
            <a:ahLst/>
            <a:cxnLst/>
            <a:rect l="l" t="t" r="r" b="b"/>
            <a:pathLst>
              <a:path w="2369883" h="6858000" extrusionOk="0">
                <a:moveTo>
                  <a:pt x="0" y="0"/>
                </a:moveTo>
                <a:cubicBezTo>
                  <a:pt x="1144905" y="1173671"/>
                  <a:pt x="1850327" y="2777998"/>
                  <a:pt x="1850327" y="4547172"/>
                </a:cubicBezTo>
                <a:cubicBezTo>
                  <a:pt x="1851215" y="5336680"/>
                  <a:pt x="1708277" y="6119749"/>
                  <a:pt x="1428432" y="6858000"/>
                </a:cubicBezTo>
                <a:lnTo>
                  <a:pt x="2369883" y="6858000"/>
                </a:lnTo>
                <a:lnTo>
                  <a:pt x="2369883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34"/>
          <p:cNvSpPr/>
          <p:nvPr/>
        </p:nvSpPr>
        <p:spPr>
          <a:xfrm>
            <a:off x="7765453" y="0"/>
            <a:ext cx="1378552" cy="1394079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3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31</a:t>
            </a:fld>
            <a:endParaRPr/>
          </a:p>
        </p:txBody>
      </p:sp>
      <p:sp>
        <p:nvSpPr>
          <p:cNvPr id="346" name="Google Shape;346;p34"/>
          <p:cNvSpPr txBox="1">
            <a:spLocks noGrp="1"/>
          </p:cNvSpPr>
          <p:nvPr>
            <p:ph type="ctrTitle" idx="4294967295"/>
          </p:nvPr>
        </p:nvSpPr>
        <p:spPr>
          <a:xfrm>
            <a:off x="0" y="299563"/>
            <a:ext cx="4995805" cy="191976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chemeClr val="accent5"/>
                </a:solidFill>
              </a:rPr>
              <a:t>Thanks!</a:t>
            </a:r>
            <a:endParaRPr sz="8000" dirty="0">
              <a:solidFill>
                <a:schemeClr val="accent5"/>
              </a:solidFill>
            </a:endParaRPr>
          </a:p>
        </p:txBody>
      </p:sp>
      <p:sp>
        <p:nvSpPr>
          <p:cNvPr id="348" name="Google Shape;348;p34"/>
          <p:cNvSpPr txBox="1">
            <a:spLocks noGrp="1"/>
          </p:cNvSpPr>
          <p:nvPr>
            <p:ph type="body" idx="4294967295"/>
          </p:nvPr>
        </p:nvSpPr>
        <p:spPr>
          <a:xfrm>
            <a:off x="950614" y="2571750"/>
            <a:ext cx="4694238" cy="47926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en" b="1" dirty="0"/>
              <a:t>Any questions?</a:t>
            </a:r>
            <a:r>
              <a:rPr lang="en" dirty="0"/>
              <a:t/>
            </a:r>
            <a:br>
              <a:rPr lang="en" dirty="0"/>
            </a:br>
            <a:endParaRPr lang="en" dirty="0"/>
          </a:p>
          <a:p>
            <a:pPr marL="0" lvl="0" indent="0">
              <a:buNone/>
            </a:pPr>
            <a:r>
              <a:rPr lang="en-US" dirty="0">
                <a:solidFill>
                  <a:srgbClr val="169F67"/>
                </a:solidFill>
              </a:rPr>
              <a:t>The Logistics Hub </a:t>
            </a:r>
          </a:p>
          <a:p>
            <a:pPr marL="0" lvl="0" indent="0">
              <a:buNone/>
            </a:pPr>
            <a:r>
              <a:rPr lang="en-US" dirty="0">
                <a:solidFill>
                  <a:srgbClr val="169F67"/>
                </a:solidFill>
              </a:rPr>
              <a:t>Is the way forward </a:t>
            </a:r>
          </a:p>
          <a:p>
            <a:pPr marL="0" lvl="0" indent="0">
              <a:buNone/>
            </a:pPr>
            <a:r>
              <a:rPr lang="en-US" dirty="0">
                <a:solidFill>
                  <a:srgbClr val="169F67"/>
                </a:solidFill>
              </a:rPr>
              <a:t>for Namibia.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5B7E76B-090F-44AB-9045-934B5C5CF0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4014" y="0"/>
            <a:ext cx="5531074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179705" y="-299563"/>
            <a:ext cx="5135771" cy="972741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 smtClean="0"/>
              <a:t>African Trade Challenges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1DE8370-2F93-4253-868C-DD461F4A41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070" y="195443"/>
            <a:ext cx="415792" cy="41528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Rectangle 9"/>
          <p:cNvSpPr/>
          <p:nvPr/>
        </p:nvSpPr>
        <p:spPr>
          <a:xfrm>
            <a:off x="227308" y="862741"/>
            <a:ext cx="3905911" cy="3539426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marL="342882" indent="-342882">
              <a:buFont typeface="Arial" charset="0"/>
              <a:buChar char="•"/>
              <a:defRPr/>
            </a:pPr>
            <a:r>
              <a:rPr lang="en-US" sz="1600" dirty="0">
                <a:latin typeface="Rockwell"/>
                <a:cs typeface="Rockwell"/>
              </a:rPr>
              <a:t>1/3 landlocked</a:t>
            </a:r>
          </a:p>
          <a:p>
            <a:pPr>
              <a:defRPr/>
            </a:pPr>
            <a:r>
              <a:rPr lang="en-US" sz="1600" dirty="0">
                <a:latin typeface="Rockwell"/>
                <a:cs typeface="Rockwell"/>
              </a:rPr>
              <a:t> </a:t>
            </a:r>
          </a:p>
          <a:p>
            <a:pPr marL="342882" lvl="1" indent="-342882">
              <a:buFont typeface="Arial" charset="0"/>
              <a:buChar char="•"/>
              <a:defRPr/>
            </a:pPr>
            <a:r>
              <a:rPr lang="en-US" sz="1600" dirty="0">
                <a:latin typeface="Rockwell"/>
                <a:cs typeface="Rockwell"/>
              </a:rPr>
              <a:t>Long distances to int’l markets</a:t>
            </a:r>
          </a:p>
          <a:p>
            <a:pPr marL="342882" lvl="1" indent="-342882">
              <a:buFont typeface="Arial" charset="0"/>
              <a:buChar char="•"/>
              <a:defRPr/>
            </a:pPr>
            <a:endParaRPr lang="en-US" sz="1600" dirty="0">
              <a:latin typeface="Rockwell"/>
              <a:cs typeface="Rockwell"/>
            </a:endParaRPr>
          </a:p>
          <a:p>
            <a:pPr marL="344469" indent="-342882">
              <a:buFont typeface="Arial" charset="0"/>
              <a:buChar char="•"/>
              <a:defRPr/>
            </a:pPr>
            <a:r>
              <a:rPr lang="en-US" sz="1600" dirty="0">
                <a:latin typeface="Rockwell"/>
                <a:cs typeface="Rockwell"/>
              </a:rPr>
              <a:t>Cumbersome border crossing</a:t>
            </a:r>
          </a:p>
          <a:p>
            <a:pPr marL="800059" lvl="1" indent="-342882">
              <a:buFont typeface="Arial" charset="0"/>
              <a:buChar char="•"/>
              <a:defRPr/>
            </a:pPr>
            <a:endParaRPr lang="en-US" sz="1600" dirty="0">
              <a:latin typeface="Rockwell"/>
              <a:cs typeface="Rockwell"/>
            </a:endParaRPr>
          </a:p>
          <a:p>
            <a:pPr marL="344469" indent="-342882">
              <a:buFont typeface="Arial" charset="0"/>
              <a:buChar char="•"/>
              <a:defRPr/>
            </a:pPr>
            <a:r>
              <a:rPr lang="en-US" sz="1600" dirty="0">
                <a:latin typeface="Rockwell"/>
                <a:cs typeface="Rockwell"/>
              </a:rPr>
              <a:t>Depended on maritime countries for trade</a:t>
            </a:r>
          </a:p>
          <a:p>
            <a:pPr marL="800059" lvl="1" indent="-342882">
              <a:buFont typeface="Arial" charset="0"/>
              <a:buChar char="•"/>
              <a:defRPr/>
            </a:pPr>
            <a:endParaRPr lang="en-US" sz="1600" dirty="0">
              <a:latin typeface="Rockwell"/>
              <a:cs typeface="Rockwell"/>
            </a:endParaRPr>
          </a:p>
          <a:p>
            <a:pPr marL="344469" indent="-342882">
              <a:buFont typeface="Arial" charset="0"/>
              <a:buChar char="•"/>
              <a:defRPr/>
            </a:pPr>
            <a:r>
              <a:rPr lang="en-US" sz="1600" dirty="0">
                <a:latin typeface="Rockwell"/>
                <a:cs typeface="Rockwell"/>
              </a:rPr>
              <a:t>Higher cost of transport</a:t>
            </a:r>
          </a:p>
          <a:p>
            <a:pPr marL="800059" lvl="1" indent="-342882">
              <a:buFont typeface="Arial" charset="0"/>
              <a:buChar char="•"/>
              <a:defRPr/>
            </a:pPr>
            <a:endParaRPr lang="en-US" sz="1600" dirty="0">
              <a:latin typeface="Rockwell"/>
              <a:cs typeface="Rockwell"/>
            </a:endParaRPr>
          </a:p>
          <a:p>
            <a:pPr marL="344469" indent="-342882">
              <a:buFont typeface="Arial" charset="0"/>
              <a:buChar char="•"/>
              <a:defRPr/>
            </a:pPr>
            <a:r>
              <a:rPr lang="en-US" sz="1600" dirty="0">
                <a:latin typeface="Rockwell"/>
                <a:cs typeface="Rockwell"/>
              </a:rPr>
              <a:t>Lower volumes of trade</a:t>
            </a:r>
          </a:p>
          <a:p>
            <a:pPr marL="344469" indent="-342882">
              <a:buFont typeface="Arial" charset="0"/>
              <a:buChar char="•"/>
              <a:defRPr/>
            </a:pPr>
            <a:endParaRPr lang="en-US" sz="1600" dirty="0">
              <a:latin typeface="Rockwell"/>
              <a:cs typeface="Rockwell"/>
            </a:endParaRPr>
          </a:p>
          <a:p>
            <a:pPr marL="344469" indent="-342882">
              <a:buFont typeface="Arial" charset="0"/>
              <a:buChar char="•"/>
              <a:defRPr/>
            </a:pPr>
            <a:r>
              <a:rPr lang="en-US" sz="1600" dirty="0">
                <a:latin typeface="Rockwell"/>
                <a:cs typeface="Rockwell"/>
              </a:rPr>
              <a:t>Higher average cost of trade</a:t>
            </a:r>
          </a:p>
        </p:txBody>
      </p:sp>
      <p:pic>
        <p:nvPicPr>
          <p:cNvPr id="11" name="Content Placeholder 3" descr="africa-landlocked-countri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5553" y="750940"/>
            <a:ext cx="3609398" cy="3781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6393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CF7FC46-F7DB-49D6-A448-415327244878}"/>
              </a:ext>
            </a:extLst>
          </p:cNvPr>
          <p:cNvSpPr/>
          <p:nvPr/>
        </p:nvSpPr>
        <p:spPr>
          <a:xfrm>
            <a:off x="743310" y="2376507"/>
            <a:ext cx="6436087" cy="690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765191" y="277890"/>
            <a:ext cx="4550285" cy="39528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 smtClean="0"/>
              <a:t>Walvis Bay Corridors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1DE8370-2F93-4253-868C-DD461F4A41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070" y="195443"/>
            <a:ext cx="415792" cy="4152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19" descr="&#10;CORRIDORS.jpg                                                  00352240Nicholas                       7C269578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08" y="724051"/>
            <a:ext cx="8098714" cy="607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>
            <a:spLocks/>
          </p:cNvSpPr>
          <p:nvPr/>
        </p:nvSpPr>
        <p:spPr bwMode="auto">
          <a:xfrm>
            <a:off x="468714" y="884407"/>
            <a:ext cx="2947988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200000"/>
              </a:lnSpc>
            </a:pPr>
            <a:r>
              <a:rPr lang="en-US" sz="1400" b="1" dirty="0">
                <a:latin typeface="Rockwell" charset="0"/>
              </a:rPr>
              <a:t>• </a:t>
            </a:r>
            <a:r>
              <a:rPr lang="en-US" sz="1300" b="1" dirty="0">
                <a:latin typeface="Rockwell" charset="0"/>
              </a:rPr>
              <a:t>TRANS KALAHARI</a:t>
            </a:r>
          </a:p>
          <a:p>
            <a:pPr>
              <a:lnSpc>
                <a:spcPct val="200000"/>
              </a:lnSpc>
            </a:pPr>
            <a:r>
              <a:rPr lang="en-US" sz="1300" b="1" dirty="0">
                <a:solidFill>
                  <a:srgbClr val="A6A6A6"/>
                </a:solidFill>
                <a:latin typeface="Rockwell" charset="0"/>
              </a:rPr>
              <a:t>Botswana, SA, Zimbabwe</a:t>
            </a:r>
            <a:endParaRPr lang="en-US" sz="1300" b="1" dirty="0">
              <a:latin typeface="Rockwell" charset="0"/>
            </a:endParaRPr>
          </a:p>
          <a:p>
            <a:pPr>
              <a:lnSpc>
                <a:spcPct val="200000"/>
              </a:lnSpc>
            </a:pPr>
            <a:r>
              <a:rPr lang="en-US" sz="1300" b="1" dirty="0">
                <a:latin typeface="Rockwell" charset="0"/>
              </a:rPr>
              <a:t>• WALVIS BAY-NDOLA-LUBUMBASHI (AKA  TRANS CAPRIVI)</a:t>
            </a:r>
          </a:p>
          <a:p>
            <a:pPr>
              <a:lnSpc>
                <a:spcPct val="200000"/>
              </a:lnSpc>
            </a:pPr>
            <a:r>
              <a:rPr lang="en-US" sz="1300" b="1" dirty="0">
                <a:solidFill>
                  <a:srgbClr val="A6A6A6"/>
                </a:solidFill>
                <a:latin typeface="Rockwell" charset="0"/>
              </a:rPr>
              <a:t>Zambia, Zimbabwe, Malawi, DRC</a:t>
            </a:r>
          </a:p>
          <a:p>
            <a:pPr>
              <a:lnSpc>
                <a:spcPct val="200000"/>
              </a:lnSpc>
            </a:pPr>
            <a:r>
              <a:rPr lang="en-US" sz="1300" b="1" dirty="0">
                <a:latin typeface="Rockwell" charset="0"/>
              </a:rPr>
              <a:t>• TRANS CUNENE</a:t>
            </a:r>
          </a:p>
          <a:p>
            <a:pPr>
              <a:lnSpc>
                <a:spcPct val="200000"/>
              </a:lnSpc>
            </a:pPr>
            <a:r>
              <a:rPr lang="en-US" sz="1300" b="1" dirty="0">
                <a:solidFill>
                  <a:srgbClr val="A6A6A6"/>
                </a:solidFill>
                <a:latin typeface="Rockwell" charset="0"/>
              </a:rPr>
              <a:t>Angola</a:t>
            </a:r>
            <a:endParaRPr lang="en-US" sz="1300" b="1" dirty="0">
              <a:latin typeface="Rockwell" charset="0"/>
            </a:endParaRPr>
          </a:p>
          <a:p>
            <a:pPr>
              <a:lnSpc>
                <a:spcPct val="200000"/>
              </a:lnSpc>
            </a:pPr>
            <a:r>
              <a:rPr lang="en-US" sz="1300" b="1" dirty="0">
                <a:latin typeface="Rockwell" charset="0"/>
              </a:rPr>
              <a:t>• TRANS ORANJE</a:t>
            </a:r>
          </a:p>
          <a:p>
            <a:pPr>
              <a:lnSpc>
                <a:spcPct val="200000"/>
              </a:lnSpc>
            </a:pPr>
            <a:r>
              <a:rPr lang="en-US" sz="1300" b="1" dirty="0">
                <a:solidFill>
                  <a:srgbClr val="A6A6A6"/>
                </a:solidFill>
                <a:latin typeface="Rockwell" charset="0"/>
              </a:rPr>
              <a:t>Northern Cape Province</a:t>
            </a:r>
            <a:endParaRPr lang="en-US" sz="1300" b="1" dirty="0">
              <a:latin typeface="Rockwell" charset="0"/>
            </a:endParaRPr>
          </a:p>
          <a:p>
            <a:pPr>
              <a:lnSpc>
                <a:spcPct val="200000"/>
              </a:lnSpc>
            </a:pPr>
            <a:endParaRPr lang="en-US" sz="1400" b="1" dirty="0">
              <a:latin typeface="Rockwell" charset="0"/>
            </a:endParaRPr>
          </a:p>
          <a:p>
            <a:pPr>
              <a:lnSpc>
                <a:spcPct val="200000"/>
              </a:lnSpc>
            </a:pPr>
            <a:endParaRPr lang="en-US" sz="1400" b="1" dirty="0">
              <a:latin typeface="Rockwel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171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CF7FC46-F7DB-49D6-A448-415327244878}"/>
              </a:ext>
            </a:extLst>
          </p:cNvPr>
          <p:cNvSpPr/>
          <p:nvPr/>
        </p:nvSpPr>
        <p:spPr>
          <a:xfrm>
            <a:off x="743310" y="2376507"/>
            <a:ext cx="6436087" cy="6908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765191" y="277890"/>
            <a:ext cx="4550285" cy="395288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 smtClean="0"/>
              <a:t>Time to Market?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1DE8370-2F93-4253-868C-DD461F4A41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070" y="195443"/>
            <a:ext cx="415792" cy="4152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40" y="711983"/>
            <a:ext cx="7427815" cy="397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3570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9A95633-64E1-4D28-9717-89619CBE8F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088" y="-192965"/>
            <a:ext cx="9005211" cy="5350376"/>
          </a:xfrm>
          <a:prstGeom prst="rect">
            <a:avLst/>
          </a:prstGeom>
        </p:spPr>
      </p:pic>
      <p:sp>
        <p:nvSpPr>
          <p:cNvPr id="167" name="Google Shape;167;p21"/>
          <p:cNvSpPr/>
          <p:nvPr/>
        </p:nvSpPr>
        <p:spPr>
          <a:xfrm>
            <a:off x="7765453" y="0"/>
            <a:ext cx="1378552" cy="1394079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gradFill>
            <a:gsLst>
              <a:gs pos="0">
                <a:srgbClr val="169F67"/>
              </a:gs>
              <a:gs pos="100000">
                <a:schemeClr val="accent2">
                  <a:lumMod val="50000"/>
                </a:schemeClr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1"/>
          <p:cNvSpPr txBox="1">
            <a:spLocks noGrp="1"/>
          </p:cNvSpPr>
          <p:nvPr>
            <p:ph type="title"/>
          </p:nvPr>
        </p:nvSpPr>
        <p:spPr>
          <a:xfrm>
            <a:off x="904741" y="4032464"/>
            <a:ext cx="2703997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The Namibia Logistics Hub Project</a:t>
            </a:r>
          </a:p>
        </p:txBody>
      </p:sp>
      <p:sp>
        <p:nvSpPr>
          <p:cNvPr id="170" name="Google Shape;170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6777C91-DF1F-4F93-9C21-0E1783106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510" y="592525"/>
            <a:ext cx="915727" cy="91461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787512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121" name="Google Shape;121;p17"/>
          <p:cNvSpPr txBox="1">
            <a:spLocks noGrp="1"/>
          </p:cNvSpPr>
          <p:nvPr>
            <p:ph type="title" idx="4294967295"/>
          </p:nvPr>
        </p:nvSpPr>
        <p:spPr>
          <a:xfrm>
            <a:off x="1081524" y="2633576"/>
            <a:ext cx="5832475" cy="395287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>
              <a:lnSpc>
                <a:spcPct val="100000"/>
              </a:lnSpc>
            </a:pPr>
            <a:r>
              <a:rPr lang="en-US" sz="2400" dirty="0"/>
              <a:t>Through the National Planning Commission, WBCG was requested to create the Logistics Hub Project to coordinate the initiatives and activities.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EF428F3-F0D7-4CEF-B741-E8C5AAB084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120" y="320773"/>
            <a:ext cx="1428570" cy="1071428"/>
          </a:xfrm>
          <a:prstGeom prst="rect">
            <a:avLst/>
          </a:prstGeom>
        </p:spPr>
      </p:pic>
      <p:sp>
        <p:nvSpPr>
          <p:cNvPr id="7" name="Google Shape;385;p38">
            <a:extLst>
              <a:ext uri="{FF2B5EF4-FFF2-40B4-BE49-F238E27FC236}">
                <a16:creationId xmlns:a16="http://schemas.microsoft.com/office/drawing/2014/main" xmlns="" id="{09C62E29-998F-4B7E-A9B2-26542D3A06A7}"/>
              </a:ext>
            </a:extLst>
          </p:cNvPr>
          <p:cNvSpPr/>
          <p:nvPr/>
        </p:nvSpPr>
        <p:spPr>
          <a:xfrm>
            <a:off x="3288702" y="3313286"/>
            <a:ext cx="3772587" cy="1558306"/>
          </a:xfrm>
          <a:prstGeom prst="homePlate">
            <a:avLst>
              <a:gd name="adj" fmla="val 0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APR</a:t>
            </a:r>
            <a:endParaRPr sz="1000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8" name="Google Shape;386;p38">
            <a:extLst>
              <a:ext uri="{FF2B5EF4-FFF2-40B4-BE49-F238E27FC236}">
                <a16:creationId xmlns:a16="http://schemas.microsoft.com/office/drawing/2014/main" xmlns="" id="{9A2A8B07-205B-4372-A11E-09867940A204}"/>
              </a:ext>
            </a:extLst>
          </p:cNvPr>
          <p:cNvSpPr/>
          <p:nvPr/>
        </p:nvSpPr>
        <p:spPr>
          <a:xfrm>
            <a:off x="1081524" y="3313841"/>
            <a:ext cx="2940462" cy="1558306"/>
          </a:xfrm>
          <a:prstGeom prst="homePlate">
            <a:avLst>
              <a:gd name="adj" fmla="val 32030"/>
            </a:avLst>
          </a:prstGeom>
          <a:solidFill>
            <a:schemeClr val="bg1"/>
          </a:solidFill>
          <a:ln w="28575">
            <a:solidFill>
              <a:srgbClr val="154A95"/>
            </a:solidFill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lvl="0"/>
            <a:r>
              <a:rPr lang="en-US" sz="2000" dirty="0">
                <a:solidFill>
                  <a:srgbClr val="154A95"/>
                </a:solidFill>
                <a:latin typeface="Fira Sans"/>
                <a:ea typeface="Fira Sans"/>
                <a:cs typeface="Fira Sans"/>
                <a:sym typeface="Fira Sans"/>
              </a:rPr>
              <a:t>1. Develop Logistics Hub Master Plan for Namibia – completed in 2015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1" name="Google Shape;121;p17">
            <a:extLst>
              <a:ext uri="{FF2B5EF4-FFF2-40B4-BE49-F238E27FC236}">
                <a16:creationId xmlns:a16="http://schemas.microsoft.com/office/drawing/2014/main" xmlns="" id="{3D9CA6D6-1FF1-413B-B8B3-3C10069B486D}"/>
              </a:ext>
            </a:extLst>
          </p:cNvPr>
          <p:cNvSpPr txBox="1">
            <a:spLocks/>
          </p:cNvSpPr>
          <p:nvPr/>
        </p:nvSpPr>
        <p:spPr>
          <a:xfrm>
            <a:off x="4316043" y="4277420"/>
            <a:ext cx="2352889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Fira Sans SemiBold"/>
              <a:buNone/>
              <a:defRPr sz="3200" b="0" i="0" u="none" strike="noStrike" cap="none">
                <a:solidFill>
                  <a:schemeClr val="accent1"/>
                </a:solidFill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169F67"/>
                </a:solidFill>
              </a:rPr>
              <a:t>2. Coordinate identified activities under the Master Plan - ongoing</a:t>
            </a:r>
          </a:p>
        </p:txBody>
      </p:sp>
    </p:spTree>
    <p:extLst>
      <p:ext uri="{BB962C8B-B14F-4D97-AF65-F5344CB8AC3E}">
        <p14:creationId xmlns:p14="http://schemas.microsoft.com/office/powerpoint/2010/main" val="1748875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xmlns="" id="{E37F611D-84EF-47C8-AE70-9C7EAECBA7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658594" y="-237901"/>
            <a:ext cx="9720270" cy="5431135"/>
          </a:xfrm>
          <a:prstGeom prst="rect">
            <a:avLst/>
          </a:prstGeom>
        </p:spPr>
      </p:pic>
      <p:sp>
        <p:nvSpPr>
          <p:cNvPr id="167" name="Google Shape;167;p21"/>
          <p:cNvSpPr/>
          <p:nvPr/>
        </p:nvSpPr>
        <p:spPr>
          <a:xfrm>
            <a:off x="7765453" y="0"/>
            <a:ext cx="1378552" cy="1394079"/>
          </a:xfrm>
          <a:custGeom>
            <a:avLst/>
            <a:gdLst/>
            <a:ahLst/>
            <a:cxnLst/>
            <a:rect l="l" t="t" r="r" b="b"/>
            <a:pathLst>
              <a:path w="1838070" h="1858772" extrusionOk="0">
                <a:moveTo>
                  <a:pt x="1838071" y="1858772"/>
                </a:moveTo>
                <a:lnTo>
                  <a:pt x="1838071" y="0"/>
                </a:lnTo>
                <a:lnTo>
                  <a:pt x="0" y="0"/>
                </a:lnTo>
                <a:cubicBezTo>
                  <a:pt x="731393" y="489734"/>
                  <a:pt x="1356551" y="1121924"/>
                  <a:pt x="1838071" y="1858772"/>
                </a:cubicBezTo>
                <a:close/>
              </a:path>
            </a:pathLst>
          </a:custGeom>
          <a:gradFill>
            <a:gsLst>
              <a:gs pos="0">
                <a:srgbClr val="169F67"/>
              </a:gs>
              <a:gs pos="100000">
                <a:schemeClr val="accent2">
                  <a:lumMod val="50000"/>
                </a:schemeClr>
              </a:gs>
            </a:gsLst>
            <a:lin ang="5400012" scaled="0"/>
          </a:gradFill>
          <a:ln>
            <a:noFill/>
          </a:ln>
          <a:effectLst>
            <a:outerShdw blurRad="214313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1"/>
          <p:cNvSpPr txBox="1">
            <a:spLocks noGrp="1"/>
          </p:cNvSpPr>
          <p:nvPr>
            <p:ph type="title"/>
          </p:nvPr>
        </p:nvSpPr>
        <p:spPr>
          <a:xfrm>
            <a:off x="904739" y="2571750"/>
            <a:ext cx="3080928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n-US" dirty="0"/>
              <a:t>Logistics Hub Master Plan Vision</a:t>
            </a:r>
          </a:p>
        </p:txBody>
      </p:sp>
      <p:sp>
        <p:nvSpPr>
          <p:cNvPr id="170" name="Google Shape;170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6777C91-DF1F-4F93-9C21-0E17831069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511" y="380968"/>
            <a:ext cx="608600" cy="60785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Google Shape;91;p13">
            <a:extLst>
              <a:ext uri="{FF2B5EF4-FFF2-40B4-BE49-F238E27FC236}">
                <a16:creationId xmlns:a16="http://schemas.microsoft.com/office/drawing/2014/main" xmlns="" id="{DF6C746D-4FEE-43D1-8198-7303592604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74541" y="3195982"/>
            <a:ext cx="2564395" cy="155386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  <a:buNone/>
            </a:pPr>
            <a:r>
              <a:rPr lang="en-US" sz="1600" b="1" dirty="0"/>
              <a:t>To transform Namibia as a whole nation into the Preferred International Logistics Hub for SADC region by 2025. </a:t>
            </a:r>
          </a:p>
        </p:txBody>
      </p:sp>
    </p:spTree>
    <p:extLst>
      <p:ext uri="{BB962C8B-B14F-4D97-AF65-F5344CB8AC3E}">
        <p14:creationId xmlns:p14="http://schemas.microsoft.com/office/powerpoint/2010/main" val="558179221"/>
      </p:ext>
    </p:extLst>
  </p:cSld>
  <p:clrMapOvr>
    <a:masterClrMapping/>
  </p:clrMapOvr>
</p:sld>
</file>

<file path=ppt/theme/theme1.xml><?xml version="1.0" encoding="utf-8"?>
<a:theme xmlns:a="http://schemas.openxmlformats.org/drawingml/2006/main" name="Alonso template">
  <a:themeElements>
    <a:clrScheme name="Custom 1_namibia_logistics hub">
      <a:dk1>
        <a:srgbClr val="410433"/>
      </a:dk1>
      <a:lt1>
        <a:srgbClr val="FFFFFF"/>
      </a:lt1>
      <a:dk2>
        <a:srgbClr val="9C9194"/>
      </a:dk2>
      <a:lt2>
        <a:srgbClr val="EBE7E4"/>
      </a:lt2>
      <a:accent1>
        <a:srgbClr val="174A94"/>
      </a:accent1>
      <a:accent2>
        <a:srgbClr val="019E66"/>
      </a:accent2>
      <a:accent3>
        <a:srgbClr val="C7284F"/>
      </a:accent3>
      <a:accent4>
        <a:srgbClr val="ED1A44"/>
      </a:accent4>
      <a:accent5>
        <a:srgbClr val="F9CB18"/>
      </a:accent5>
      <a:accent6>
        <a:srgbClr val="F9CB18"/>
      </a:accent6>
      <a:hlink>
        <a:srgbClr val="C00000"/>
      </a:hlink>
      <a:folHlink>
        <a:srgbClr val="174A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1322</TotalTime>
  <Words>1164</Words>
  <Application>Microsoft Macintosh PowerPoint</Application>
  <PresentationFormat>On-screen Show (16:9)</PresentationFormat>
  <Paragraphs>301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Arial Narrow</vt:lpstr>
      <vt:lpstr>Calibri</vt:lpstr>
      <vt:lpstr>Cambria</vt:lpstr>
      <vt:lpstr>Fira Sans</vt:lpstr>
      <vt:lpstr>Fira Sans Light</vt:lpstr>
      <vt:lpstr>Fira Sans SemiBold</vt:lpstr>
      <vt:lpstr>Georgia</vt:lpstr>
      <vt:lpstr>MS PGothic</vt:lpstr>
      <vt:lpstr>Tahoma</vt:lpstr>
      <vt:lpstr>Tahoma Bold</vt:lpstr>
      <vt:lpstr>Alonso template</vt:lpstr>
      <vt:lpstr>PowerPoint Presentation</vt:lpstr>
      <vt:lpstr>A Snapshot of</vt:lpstr>
      <vt:lpstr>WBCG Service Profile</vt:lpstr>
      <vt:lpstr>African Trade Challenges</vt:lpstr>
      <vt:lpstr>Walvis Bay Corridors</vt:lpstr>
      <vt:lpstr>Time to Market?</vt:lpstr>
      <vt:lpstr>The Namibia Logistics Hub Project</vt:lpstr>
      <vt:lpstr>Through the National Planning Commission, WBCG was requested to create the Logistics Hub Project to coordinate the initiatives and activities.</vt:lpstr>
      <vt:lpstr>Logistics Hub Master Plan Vision</vt:lpstr>
      <vt:lpstr>What is needed – Elements  Hub?</vt:lpstr>
      <vt:lpstr>Logistics Master Plan   DEVELOPMENT SCENARIO</vt:lpstr>
      <vt:lpstr>PowerPoint Presentation</vt:lpstr>
      <vt:lpstr>Updated schedule of critical programmes and projects </vt:lpstr>
      <vt:lpstr>Project Matrix - Six Elements of the Logistics Hub Master Plan Implementation  </vt:lpstr>
      <vt:lpstr>Efficient Transport Network (By Modes and Towns)</vt:lpstr>
      <vt:lpstr>Efficient Transport Network (By Modes and Towns)</vt:lpstr>
      <vt:lpstr>Efficient Transport Network (By Modes and Towns)</vt:lpstr>
      <vt:lpstr>Efficient Transport Network (By Modes and Towns)</vt:lpstr>
      <vt:lpstr>Efficient Transport Network (By Modes and Towns)</vt:lpstr>
      <vt:lpstr>Efficient Transport Network (By Modes and Towns)</vt:lpstr>
      <vt:lpstr>Efficient Transport Network (By Modes and Towns)</vt:lpstr>
      <vt:lpstr>Efficient Transport Network (By Modes and Towns)</vt:lpstr>
      <vt:lpstr>Efficient Transport Network (By Modes and Towns)</vt:lpstr>
      <vt:lpstr>Efficient Transport Network (By Modes and Towns)</vt:lpstr>
      <vt:lpstr>Challenges</vt:lpstr>
      <vt:lpstr>Challenges</vt:lpstr>
      <vt:lpstr>Logistics Hub Projects</vt:lpstr>
      <vt:lpstr>Logistics Hub Projects</vt:lpstr>
      <vt:lpstr>Logistics Hub Projects</vt:lpstr>
      <vt:lpstr>PowerPoint Presentation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 on the Logistics Hub Project</dc:title>
  <cp:lastModifiedBy>Gilbert Boois</cp:lastModifiedBy>
  <cp:revision>74</cp:revision>
  <dcterms:modified xsi:type="dcterms:W3CDTF">2021-10-27T09:19:17Z</dcterms:modified>
</cp:coreProperties>
</file>