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 id="214748366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Lst>
  <p:sldSz cy="6858000" cx="12192000"/>
  <p:notesSz cx="12192000" cy="6858000"/>
  <p:embeddedFontLst>
    <p:embeddedFont>
      <p:font typeface="Century Gothic"/>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23A74B6-CB89-4641-979C-9FEE24258CB9}">
  <a:tblStyle styleId="{D23A74B6-CB89-4641-979C-9FEE24258CB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136930D-4372-448D-95C7-F7D6C3968979}" styleName="Table_1">
    <a:wholeTbl>
      <a:tcTxStyle b="off" i="off">
        <a:font>
          <a:latin typeface="Calibri"/>
          <a:ea typeface="Calibri"/>
          <a:cs typeface="Calibri"/>
        </a:font>
        <a:srgbClr val="000000"/>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font" Target="fonts/CenturyGothic-bold.fntdata"/><Relationship Id="rId52" Type="http://schemas.openxmlformats.org/officeDocument/2006/relationships/font" Target="fonts/CenturyGothic-regular.fntdata"/><Relationship Id="rId11" Type="http://schemas.openxmlformats.org/officeDocument/2006/relationships/slide" Target="slides/slide4.xml"/><Relationship Id="rId55" Type="http://schemas.openxmlformats.org/officeDocument/2006/relationships/font" Target="fonts/CenturyGothic-boldItalic.fntdata"/><Relationship Id="rId10" Type="http://schemas.openxmlformats.org/officeDocument/2006/relationships/slide" Target="slides/slide3.xml"/><Relationship Id="rId54" Type="http://schemas.openxmlformats.org/officeDocument/2006/relationships/font" Target="fonts/CenturyGothic-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5283200" cy="3444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6905625" y="0"/>
            <a:ext cx="5283200" cy="3444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038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1219200" y="3300413"/>
            <a:ext cx="9753600" cy="2700337"/>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13513"/>
            <a:ext cx="5283200" cy="3444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6905625" y="6513513"/>
            <a:ext cx="5283200" cy="3444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NA"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4038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1:notes"/>
          <p:cNvSpPr txBox="1"/>
          <p:nvPr>
            <p:ph idx="1" type="body"/>
          </p:nvPr>
        </p:nvSpPr>
        <p:spPr>
          <a:xfrm>
            <a:off x="1219200" y="3300413"/>
            <a:ext cx="9753600" cy="270033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 name="Google Shape;96;p1:notes"/>
          <p:cNvSpPr txBox="1"/>
          <p:nvPr>
            <p:ph idx="12" type="sldNum"/>
          </p:nvPr>
        </p:nvSpPr>
        <p:spPr>
          <a:xfrm>
            <a:off x="6905625" y="6513513"/>
            <a:ext cx="5283200" cy="3444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NA"/>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fb555f2f90_4_15: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fb555f2f90_4_15: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World Development Indicators database (World Bank)</a:t>
            </a:r>
            <a:endParaRPr/>
          </a:p>
        </p:txBody>
      </p:sp>
      <p:sp>
        <p:nvSpPr>
          <p:cNvPr id="211" name="Google Shape;211;gfb555f2f90_4_15: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fb555f2f90_4_29: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fb555f2f90_4_29: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Calculations based on administrative firm-level data, supplemented with aggregated data from the Organisation for Economic Co-operation and Development (OECD) and the European Union’s statistical office, Eurostat</a:t>
            </a:r>
            <a:endParaRPr/>
          </a:p>
        </p:txBody>
      </p:sp>
      <p:sp>
        <p:nvSpPr>
          <p:cNvPr id="225" name="Google Shape;225;gfb555f2f90_4_29: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fb555f2f90_4_45: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fb555f2f90_4_45: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Sources: Calculations using administrative firm-level data, supplemented with aggregated data from the Organisation for Economic Co-operation and Development (OECD) and the European Union’s statistical office, Eurostat.</a:t>
            </a:r>
            <a:endParaRPr/>
          </a:p>
        </p:txBody>
      </p:sp>
      <p:sp>
        <p:nvSpPr>
          <p:cNvPr id="239" name="Google Shape;239;gfb555f2f90_4_45: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6: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p16: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253" name="Google Shape;253;p16: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7: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7: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267" name="Google Shape;267;p17: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8: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8: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280" name="Google Shape;280;p18: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9: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 name="Google Shape;292;p19: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293" name="Google Shape;293;p19: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20: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20: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306" name="Google Shape;306;p20: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fb18ad326e_0_10: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fb18ad326e_0_10: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95250" lvl="0" marL="171450" marR="0" rtl="0" algn="l">
              <a:lnSpc>
                <a:spcPct val="100000"/>
              </a:lnSpc>
              <a:spcBef>
                <a:spcPts val="0"/>
              </a:spcBef>
              <a:spcAft>
                <a:spcPts val="0"/>
              </a:spcAft>
              <a:buClr>
                <a:schemeClr val="dk1"/>
              </a:buClr>
              <a:buSzPts val="1200"/>
              <a:buFont typeface="Calibri"/>
              <a:buNone/>
            </a:pPr>
            <a:r>
              <a:rPr lang="en-NA"/>
              <a:t>TREES</a:t>
            </a:r>
            <a:endParaRPr/>
          </a:p>
          <a:p>
            <a:pPr indent="-95250" lvl="0" marL="171450" marR="0" rtl="0" algn="l">
              <a:lnSpc>
                <a:spcPct val="100000"/>
              </a:lnSpc>
              <a:spcBef>
                <a:spcPts val="0"/>
              </a:spcBef>
              <a:spcAft>
                <a:spcPts val="0"/>
              </a:spcAft>
              <a:buClr>
                <a:schemeClr val="dk1"/>
              </a:buClr>
              <a:buSzPts val="1200"/>
              <a:buFont typeface="Calibri"/>
              <a:buNone/>
            </a:pPr>
            <a:r>
              <a:t/>
            </a:r>
            <a:endParaRPr/>
          </a:p>
        </p:txBody>
      </p:sp>
      <p:sp>
        <p:nvSpPr>
          <p:cNvPr id="319" name="Google Shape;319;gfb18ad326e_0_10: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fb555f2f90_0_0: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0" name="Google Shape;330;gfb555f2f90_0_0: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13: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13: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b555f2f90_2_83: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b555f2f90_2_83: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 Services Sector Development: A Key to Poverty Alleviation in Mauritius , Tandrayen-Ragoonbur Verena, Ragoobur Vishal and Poonoosamy Ken, December 2009 </a:t>
            </a:r>
            <a:endParaRPr/>
          </a:p>
          <a:p>
            <a:pPr indent="0" lvl="0" marL="0" rtl="0" algn="l">
              <a:spcBef>
                <a:spcPts val="0"/>
              </a:spcBef>
              <a:spcAft>
                <a:spcPts val="0"/>
              </a:spcAft>
              <a:buNone/>
            </a:pPr>
            <a:r>
              <a:t/>
            </a:r>
            <a:endParaRPr/>
          </a:p>
        </p:txBody>
      </p:sp>
      <p:sp>
        <p:nvSpPr>
          <p:cNvPr id="342" name="Google Shape;342;gfb555f2f90_2_83: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fb555f2f90_4_77: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fb555f2f90_4_77: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a:t>
            </a:r>
            <a:endParaRPr/>
          </a:p>
          <a:p>
            <a:pPr indent="0" lvl="0" marL="0" rtl="0" algn="l">
              <a:spcBef>
                <a:spcPts val="0"/>
              </a:spcBef>
              <a:spcAft>
                <a:spcPts val="0"/>
              </a:spcAft>
              <a:buNone/>
            </a:pPr>
            <a:r>
              <a:rPr lang="en-NA"/>
              <a:t>World Bank. 2009. Mauritius Investment Climate Assessment. Washington, DC.</a:t>
            </a:r>
            <a:endParaRPr/>
          </a:p>
        </p:txBody>
      </p:sp>
      <p:sp>
        <p:nvSpPr>
          <p:cNvPr id="354" name="Google Shape;354;gfb555f2f90_4_77: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fb555f2f90_2_134: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fb555f2f90_2_134: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 Services Sector Development: A Key to Poverty Alleviation in Mauritius , Tandrayen-Ragoonbur Verena, Ragoobur Vishal and Poonoosamy Ken, December 2009 </a:t>
            </a:r>
            <a:endParaRPr/>
          </a:p>
          <a:p>
            <a:pPr indent="0" lvl="0" marL="0" rtl="0" algn="l">
              <a:spcBef>
                <a:spcPts val="0"/>
              </a:spcBef>
              <a:spcAft>
                <a:spcPts val="0"/>
              </a:spcAft>
              <a:buNone/>
            </a:pPr>
            <a:r>
              <a:t/>
            </a:r>
            <a:endParaRPr/>
          </a:p>
        </p:txBody>
      </p:sp>
      <p:sp>
        <p:nvSpPr>
          <p:cNvPr id="367" name="Google Shape;367;gfb555f2f90_2_134: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fb555f2f90_0_10: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gfb555f2f90_0_10: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fb555f2f90_2_95: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fb555f2f90_2_95: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0" name="Google Shape;390;gfb555f2f90_2_95: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fb555f2f90_7_40:notes"/>
          <p:cNvSpPr txBox="1"/>
          <p:nvPr>
            <p:ph idx="1" type="body"/>
          </p:nvPr>
        </p:nvSpPr>
        <p:spPr>
          <a:xfrm>
            <a:off x="1219200" y="3300413"/>
            <a:ext cx="9753600" cy="270033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gfb555f2f90_7_40:notes"/>
          <p:cNvSpPr/>
          <p:nvPr>
            <p:ph idx="2" type="sldImg"/>
          </p:nvPr>
        </p:nvSpPr>
        <p:spPr>
          <a:xfrm>
            <a:off x="4038600" y="857250"/>
            <a:ext cx="4114800" cy="2314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fb555f2f90_2_18: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fb555f2f90_2_18: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0" name="Google Shape;440;gfb555f2f90_2_18: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fb555f2f90_2_151: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fb555f2f90_2_151: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gfb555f2f90_2_151: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3: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3: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Current GDP</a:t>
            </a:r>
            <a:endParaRPr/>
          </a:p>
        </p:txBody>
      </p:sp>
      <p:sp>
        <p:nvSpPr>
          <p:cNvPr id="464" name="Google Shape;464;p3:notes"/>
          <p:cNvSpPr txBox="1"/>
          <p:nvPr>
            <p:ph idx="12" type="sldNum"/>
          </p:nvPr>
        </p:nvSpPr>
        <p:spPr>
          <a:xfrm>
            <a:off x="6905625" y="6513513"/>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NA"/>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4:notes"/>
          <p:cNvSpPr/>
          <p:nvPr>
            <p:ph idx="2" type="sldImg"/>
          </p:nvPr>
        </p:nvSpPr>
        <p:spPr>
          <a:xfrm>
            <a:off x="1219200" y="857250"/>
            <a:ext cx="97536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9" name="Google Shape;489;p4: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The income disparity is not only between countries…. Within the same country… same exchange rates, same interest rates same tax regime, etc.… we have difference on productivity per worker of about a factor of 10! (</a:t>
            </a:r>
            <a:endParaRPr/>
          </a:p>
          <a:p>
            <a:pPr indent="-171450" lvl="0" marL="171450" rtl="0" algn="l">
              <a:lnSpc>
                <a:spcPct val="100000"/>
              </a:lnSpc>
              <a:spcBef>
                <a:spcPts val="0"/>
              </a:spcBef>
              <a:spcAft>
                <a:spcPts val="0"/>
              </a:spcAft>
              <a:buClr>
                <a:schemeClr val="dk1"/>
              </a:buClr>
              <a:buSzPts val="1200"/>
              <a:buFont typeface="Calibri"/>
              <a:buChar char="-"/>
            </a:pPr>
            <a:r>
              <a:rPr b="1" lang="en-NA"/>
              <a:t>Explain Slide</a:t>
            </a:r>
            <a:r>
              <a:rPr lang="en-NA"/>
              <a:t>)</a:t>
            </a:r>
            <a:endParaRPr/>
          </a:p>
          <a:p>
            <a:pPr indent="0" lvl="0" marL="0" rtl="0" algn="l">
              <a:lnSpc>
                <a:spcPct val="100000"/>
              </a:lnSpc>
              <a:spcBef>
                <a:spcPts val="0"/>
              </a:spcBef>
              <a:spcAft>
                <a:spcPts val="0"/>
              </a:spcAft>
              <a:buClr>
                <a:schemeClr val="dk1"/>
              </a:buClr>
              <a:buSzPts val="1200"/>
              <a:buFont typeface="Calibri"/>
              <a:buNone/>
            </a:pPr>
            <a:r>
              <a:t/>
            </a:r>
            <a:endParaRPr/>
          </a:p>
        </p:txBody>
      </p:sp>
      <p:sp>
        <p:nvSpPr>
          <p:cNvPr id="490" name="Google Shape;490;p4:notes"/>
          <p:cNvSpPr txBox="1"/>
          <p:nvPr>
            <p:ph idx="12" type="sldNum"/>
          </p:nvPr>
        </p:nvSpPr>
        <p:spPr>
          <a:xfrm>
            <a:off x="6905625" y="6513514"/>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Calibri"/>
              <a:buNone/>
            </a:pPr>
            <a:fld id="{00000000-1234-1234-1234-123412341234}" type="slidenum">
              <a:rPr lang="en-NA"/>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p2:notes"/>
          <p:cNvSpPr txBox="1"/>
          <p:nvPr>
            <p:ph idx="12" type="sldNum"/>
          </p:nvPr>
        </p:nvSpPr>
        <p:spPr>
          <a:xfrm>
            <a:off x="6905625" y="6513513"/>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5:notes"/>
          <p:cNvSpPr txBox="1"/>
          <p:nvPr>
            <p:ph idx="1" type="body"/>
          </p:nvPr>
        </p:nvSpPr>
        <p:spPr>
          <a:xfrm>
            <a:off x="1219200" y="3300413"/>
            <a:ext cx="9753600" cy="270033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1" name="Google Shape;501;p5:notes"/>
          <p:cNvSpPr/>
          <p:nvPr>
            <p:ph idx="2" type="sldImg"/>
          </p:nvPr>
        </p:nvSpPr>
        <p:spPr>
          <a:xfrm>
            <a:off x="4038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11: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2" name="Google Shape;512;p11: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1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5" name="Google Shape;525;p1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2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7" name="Google Shape;537;p2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24:notes"/>
          <p:cNvSpPr/>
          <p:nvPr>
            <p:ph idx="2" type="sldImg"/>
          </p:nvPr>
        </p:nvSpPr>
        <p:spPr>
          <a:xfrm>
            <a:off x="1219200" y="857250"/>
            <a:ext cx="97536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 name="Google Shape;548;p24:notes"/>
          <p:cNvSpPr txBox="1"/>
          <p:nvPr>
            <p:ph idx="1" type="body"/>
          </p:nvPr>
        </p:nvSpPr>
        <p:spPr>
          <a:xfrm>
            <a:off x="1219200" y="3300413"/>
            <a:ext cx="9753600" cy="2700337"/>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Clr>
                <a:schemeClr val="dk1"/>
              </a:buClr>
              <a:buSzPts val="1100"/>
              <a:buFont typeface="Calibri"/>
              <a:buNone/>
            </a:pPr>
            <a:r>
              <a:t/>
            </a:r>
            <a:endParaRPr/>
          </a:p>
          <a:p>
            <a:pPr indent="0" lvl="0" marL="0" rtl="0" algn="l">
              <a:lnSpc>
                <a:spcPct val="100000"/>
              </a:lnSpc>
              <a:spcBef>
                <a:spcPts val="0"/>
              </a:spcBef>
              <a:spcAft>
                <a:spcPts val="0"/>
              </a:spcAft>
              <a:buClr>
                <a:schemeClr val="dk1"/>
              </a:buClr>
              <a:buSzPts val="1200"/>
              <a:buFont typeface="Calibri"/>
              <a:buNone/>
            </a:pPr>
            <a:r>
              <a:t/>
            </a:r>
            <a:endParaRPr/>
          </a:p>
        </p:txBody>
      </p:sp>
      <p:sp>
        <p:nvSpPr>
          <p:cNvPr id="549" name="Google Shape;549;p24:notes"/>
          <p:cNvSpPr txBox="1"/>
          <p:nvPr>
            <p:ph idx="12" type="sldNum"/>
          </p:nvPr>
        </p:nvSpPr>
        <p:spPr>
          <a:xfrm>
            <a:off x="6905625" y="6513514"/>
            <a:ext cx="5283200" cy="3444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NA"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23: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Private sector - solution to the fiscal limit</a:t>
            </a:r>
            <a:endParaRPr/>
          </a:p>
        </p:txBody>
      </p:sp>
      <p:sp>
        <p:nvSpPr>
          <p:cNvPr id="566" name="Google Shape;566;p23: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25: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Namibia’s attractiveness to the private sector</a:t>
            </a:r>
            <a:endParaRPr/>
          </a:p>
        </p:txBody>
      </p:sp>
      <p:sp>
        <p:nvSpPr>
          <p:cNvPr id="578" name="Google Shape;578;p25: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p26: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Namibia’s attractiveness to the private sector</a:t>
            </a:r>
            <a:endParaRPr/>
          </a:p>
        </p:txBody>
      </p:sp>
      <p:sp>
        <p:nvSpPr>
          <p:cNvPr id="616" name="Google Shape;616;p26: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p27: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Source : World Bank</a:t>
            </a:r>
            <a:endParaRPr/>
          </a:p>
        </p:txBody>
      </p:sp>
      <p:sp>
        <p:nvSpPr>
          <p:cNvPr id="643" name="Google Shape;643;p27: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28: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How we can improve our attractiveness</a:t>
            </a:r>
            <a:endParaRPr/>
          </a:p>
        </p:txBody>
      </p:sp>
      <p:sp>
        <p:nvSpPr>
          <p:cNvPr id="674" name="Google Shape;674;p28: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fb555f2f90_2_0: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fb555f2f90_2_0: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 name="Google Shape;130;gfb555f2f90_2_0:notes"/>
          <p:cNvSpPr txBox="1"/>
          <p:nvPr>
            <p:ph idx="12" type="sldNum"/>
          </p:nvPr>
        </p:nvSpPr>
        <p:spPr>
          <a:xfrm>
            <a:off x="6905625" y="6513513"/>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29:notes"/>
          <p:cNvSpPr txBox="1"/>
          <p:nvPr>
            <p:ph idx="1" type="body"/>
          </p:nvPr>
        </p:nvSpPr>
        <p:spPr>
          <a:xfrm>
            <a:off x="1219200" y="3300413"/>
            <a:ext cx="9753600" cy="27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1" name="Google Shape;701;p29:notes"/>
          <p:cNvSpPr/>
          <p:nvPr>
            <p:ph idx="2" type="sldImg"/>
          </p:nvPr>
        </p:nvSpPr>
        <p:spPr>
          <a:xfrm>
            <a:off x="1219200" y="857250"/>
            <a:ext cx="9753600" cy="23145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fb555f2f90_0_3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0" name="Google Shape;740;gfb555f2f90_0_3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p31:notes"/>
          <p:cNvSpPr txBox="1"/>
          <p:nvPr>
            <p:ph idx="1" type="body"/>
          </p:nvPr>
        </p:nvSpPr>
        <p:spPr>
          <a:xfrm>
            <a:off x="1219200" y="3300413"/>
            <a:ext cx="97536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51" name="Google Shape;751;p31:notes"/>
          <p:cNvSpPr/>
          <p:nvPr>
            <p:ph idx="2" type="sldImg"/>
          </p:nvPr>
        </p:nvSpPr>
        <p:spPr>
          <a:xfrm>
            <a:off x="1219200" y="857250"/>
            <a:ext cx="97536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p3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9" name="Google Shape;779;p3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p53:notes"/>
          <p:cNvSpPr txBox="1"/>
          <p:nvPr>
            <p:ph idx="1" type="body"/>
          </p:nvPr>
        </p:nvSpPr>
        <p:spPr>
          <a:xfrm>
            <a:off x="1219200" y="3300413"/>
            <a:ext cx="9753600" cy="2700337"/>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90" name="Google Shape;790;p53:notes"/>
          <p:cNvSpPr/>
          <p:nvPr>
            <p:ph idx="2" type="sldImg"/>
          </p:nvPr>
        </p:nvSpPr>
        <p:spPr>
          <a:xfrm>
            <a:off x="4038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fb555f2f90_2_12: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gfb555f2f90_2_12: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 name="Google Shape;142;gfb555f2f90_2_12:notes"/>
          <p:cNvSpPr txBox="1"/>
          <p:nvPr>
            <p:ph idx="12" type="sldNum"/>
          </p:nvPr>
        </p:nvSpPr>
        <p:spPr>
          <a:xfrm>
            <a:off x="6905625" y="6513513"/>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fb555f2f90_2_38: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gfb555f2f90_2_38:notes"/>
          <p:cNvSpPr txBox="1"/>
          <p:nvPr>
            <p:ph idx="1" type="body"/>
          </p:nvPr>
        </p:nvSpPr>
        <p:spPr>
          <a:xfrm>
            <a:off x="1219200" y="3300413"/>
            <a:ext cx="97536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NA"/>
              <a:t>Source : PwC multiplier table for MOF_BON</a:t>
            </a:r>
            <a:endParaRPr/>
          </a:p>
        </p:txBody>
      </p:sp>
      <p:sp>
        <p:nvSpPr>
          <p:cNvPr id="156" name="Google Shape;156;gfb555f2f90_2_38:notes"/>
          <p:cNvSpPr txBox="1"/>
          <p:nvPr>
            <p:ph idx="12" type="sldNum"/>
          </p:nvPr>
        </p:nvSpPr>
        <p:spPr>
          <a:xfrm>
            <a:off x="6905625" y="6513513"/>
            <a:ext cx="5283300" cy="344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fb555f2f90_2_31: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fb555f2f90_2_31: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UNCTADstat</a:t>
            </a:r>
            <a:endParaRPr/>
          </a:p>
        </p:txBody>
      </p:sp>
      <p:sp>
        <p:nvSpPr>
          <p:cNvPr id="171" name="Google Shape;171;gfb555f2f90_2_31: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NA"/>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fb555f2f90_2_46: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fb555f2f90_2_46: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UNCTADstat</a:t>
            </a:r>
            <a:endParaRPr/>
          </a:p>
        </p:txBody>
      </p:sp>
      <p:sp>
        <p:nvSpPr>
          <p:cNvPr id="184" name="Google Shape;184;gfb555f2f90_2_46: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fb555f2f90_4_0:notes"/>
          <p:cNvSpPr/>
          <p:nvPr>
            <p:ph idx="2" type="sldImg"/>
          </p:nvPr>
        </p:nvSpPr>
        <p:spPr>
          <a:xfrm>
            <a:off x="4038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fb555f2f90_4_0:notes"/>
          <p:cNvSpPr txBox="1"/>
          <p:nvPr>
            <p:ph idx="1" type="body"/>
          </p:nvPr>
        </p:nvSpPr>
        <p:spPr>
          <a:xfrm>
            <a:off x="1219200" y="3300413"/>
            <a:ext cx="97536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NA"/>
              <a:t>Source: World Development Indicators database (</a:t>
            </a:r>
            <a:r>
              <a:rPr lang="en-NA"/>
              <a:t>World Bank)</a:t>
            </a:r>
            <a:endParaRPr/>
          </a:p>
        </p:txBody>
      </p:sp>
      <p:sp>
        <p:nvSpPr>
          <p:cNvPr id="197" name="Google Shape;197;gfb555f2f90_4_0:notes"/>
          <p:cNvSpPr txBox="1"/>
          <p:nvPr>
            <p:ph idx="12" type="sldNum"/>
          </p:nvPr>
        </p:nvSpPr>
        <p:spPr>
          <a:xfrm>
            <a:off x="6905625" y="6513513"/>
            <a:ext cx="5283300" cy="3444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6" name="Shape 16"/>
        <p:cNvGrpSpPr/>
        <p:nvPr/>
      </p:nvGrpSpPr>
      <p:grpSpPr>
        <a:xfrm>
          <a:off x="0" y="0"/>
          <a:ext cx="0" cy="0"/>
          <a:chOff x="0" y="0"/>
          <a:chExt cx="0" cy="0"/>
        </a:xfrm>
      </p:grpSpPr>
      <p:sp>
        <p:nvSpPr>
          <p:cNvPr id="17" name="Google Shape;17;p2"/>
          <p:cNvSpPr txBox="1"/>
          <p:nvPr>
            <p:ph type="title"/>
          </p:nvPr>
        </p:nvSpPr>
        <p:spPr>
          <a:xfrm>
            <a:off x="1086487" y="225835"/>
            <a:ext cx="10019100" cy="1647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 type="body"/>
          </p:nvPr>
        </p:nvSpPr>
        <p:spPr>
          <a:xfrm>
            <a:off x="683234" y="2238554"/>
            <a:ext cx="11028600" cy="31743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b="0" i="0">
                <a:solidFill>
                  <a:schemeClr val="dk1"/>
                </a:solidFill>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9" name="Google Shape;19;p2"/>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80" name="Shape 80"/>
        <p:cNvGrpSpPr/>
        <p:nvPr/>
      </p:nvGrpSpPr>
      <p:grpSpPr>
        <a:xfrm>
          <a:off x="0" y="0"/>
          <a:ext cx="0" cy="0"/>
          <a:chOff x="0" y="0"/>
          <a:chExt cx="0" cy="0"/>
        </a:xfrm>
      </p:grpSpPr>
      <p:sp>
        <p:nvSpPr>
          <p:cNvPr id="81" name="Google Shape;81;p12"/>
          <p:cNvSpPr txBox="1"/>
          <p:nvPr>
            <p:ph type="ctrTitle"/>
          </p:nvPr>
        </p:nvSpPr>
        <p:spPr>
          <a:xfrm>
            <a:off x="914400" y="2125980"/>
            <a:ext cx="10363200" cy="144018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12"/>
          <p:cNvSpPr txBox="1"/>
          <p:nvPr>
            <p:ph idx="1" type="subTitle"/>
          </p:nvPr>
        </p:nvSpPr>
        <p:spPr>
          <a:xfrm>
            <a:off x="1828800" y="3840480"/>
            <a:ext cx="8534400" cy="17145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2"/>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12"/>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NA"/>
              <a:t>‹#›</a:t>
            </a:fld>
            <a:endParaRPr sz="1800">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86" name="Shape 86"/>
        <p:cNvGrpSpPr/>
        <p:nvPr/>
      </p:nvGrpSpPr>
      <p:grpSpPr>
        <a:xfrm>
          <a:off x="0" y="0"/>
          <a:ext cx="0" cy="0"/>
          <a:chOff x="0" y="0"/>
          <a:chExt cx="0" cy="0"/>
        </a:xfrm>
      </p:grpSpPr>
      <p:sp>
        <p:nvSpPr>
          <p:cNvPr id="87" name="Google Shape;87;p13"/>
          <p:cNvSpPr txBox="1"/>
          <p:nvPr>
            <p:ph type="title"/>
          </p:nvPr>
        </p:nvSpPr>
        <p:spPr>
          <a:xfrm>
            <a:off x="1086487" y="225835"/>
            <a:ext cx="10019025" cy="1647189"/>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8" name="Google Shape;88;p13"/>
          <p:cNvSpPr txBox="1"/>
          <p:nvPr>
            <p:ph idx="1" type="body"/>
          </p:nvPr>
        </p:nvSpPr>
        <p:spPr>
          <a:xfrm>
            <a:off x="609600" y="1577340"/>
            <a:ext cx="5303520" cy="4526280"/>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89" name="Google Shape;89;p13"/>
          <p:cNvSpPr txBox="1"/>
          <p:nvPr>
            <p:ph idx="2" type="body"/>
          </p:nvPr>
        </p:nvSpPr>
        <p:spPr>
          <a:xfrm>
            <a:off x="6320532" y="1779310"/>
            <a:ext cx="3812540" cy="4133215"/>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sz="1200">
                <a:solidFill>
                  <a:srgbClr val="343E48"/>
                </a:solidFill>
                <a:latin typeface="Century Gothic"/>
                <a:ea typeface="Century Gothic"/>
                <a:cs typeface="Century Gothic"/>
                <a:sym typeface="Century Gothic"/>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90" name="Google Shape;90;p13"/>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13"/>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13"/>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NA"/>
              <a:t>‹#›</a:t>
            </a:fld>
            <a:endParaRPr sz="1800">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22" name="Shape 22"/>
        <p:cNvGrpSpPr/>
        <p:nvPr/>
      </p:nvGrpSpPr>
      <p:grpSpPr>
        <a:xfrm>
          <a:off x="0" y="0"/>
          <a:ext cx="0" cy="0"/>
          <a:chOff x="0" y="0"/>
          <a:chExt cx="0" cy="0"/>
        </a:xfrm>
      </p:grpSpPr>
      <p:sp>
        <p:nvSpPr>
          <p:cNvPr id="23" name="Google Shape;23;p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sp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
          <p:cNvSpPr txBox="1"/>
          <p:nvPr>
            <p:ph idx="12" type="sldNum"/>
          </p:nvPr>
        </p:nvSpPr>
        <p:spPr>
          <a:xfrm>
            <a:off x="8610600" y="6356350"/>
            <a:ext cx="2743200" cy="369300"/>
          </a:xfrm>
          <a:prstGeom prst="rect">
            <a:avLst/>
          </a:prstGeom>
          <a:noFill/>
          <a:ln>
            <a:noFill/>
          </a:ln>
        </p:spPr>
        <p:txBody>
          <a:bodyPr anchorCtr="0" anchor="ctr" bIns="45700" lIns="91425" spcFirstLastPara="1" rIns="91425" wrap="square" tIns="4570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p:cSld name="Title Only">
    <p:bg>
      <p:bgPr>
        <a:solidFill>
          <a:schemeClr val="lt1"/>
        </a:solidFill>
      </p:bgPr>
    </p:bg>
    <p:spTree>
      <p:nvGrpSpPr>
        <p:cNvPr id="26" name="Shape 26"/>
        <p:cNvGrpSpPr/>
        <p:nvPr/>
      </p:nvGrpSpPr>
      <p:grpSpPr>
        <a:xfrm>
          <a:off x="0" y="0"/>
          <a:ext cx="0" cy="0"/>
          <a:chOff x="0" y="0"/>
          <a:chExt cx="0" cy="0"/>
        </a:xfrm>
      </p:grpSpPr>
      <p:pic>
        <p:nvPicPr>
          <p:cNvPr id="27" name="Google Shape;27;p4"/>
          <p:cNvPicPr preferRelativeResize="0"/>
          <p:nvPr/>
        </p:nvPicPr>
        <p:blipFill rotWithShape="1">
          <a:blip r:embed="rId2">
            <a:alphaModFix/>
          </a:blip>
          <a:srcRect b="0" l="0" r="0" t="0"/>
          <a:stretch/>
        </p:blipFill>
        <p:spPr>
          <a:xfrm>
            <a:off x="3802938" y="0"/>
            <a:ext cx="8389063" cy="6857998"/>
          </a:xfrm>
          <a:prstGeom prst="rect">
            <a:avLst/>
          </a:prstGeom>
          <a:noFill/>
          <a:ln>
            <a:noFill/>
          </a:ln>
        </p:spPr>
      </p:pic>
      <p:sp>
        <p:nvSpPr>
          <p:cNvPr id="28" name="Google Shape;28;p4"/>
          <p:cNvSpPr/>
          <p:nvPr/>
        </p:nvSpPr>
        <p:spPr>
          <a:xfrm>
            <a:off x="3912069" y="0"/>
            <a:ext cx="8280400" cy="6858000"/>
          </a:xfrm>
          <a:custGeom>
            <a:rect b="b" l="l" r="r" t="t"/>
            <a:pathLst>
              <a:path extrusionOk="0" h="6858000" w="8280400">
                <a:moveTo>
                  <a:pt x="8279930" y="0"/>
                </a:moveTo>
                <a:lnTo>
                  <a:pt x="0" y="0"/>
                </a:lnTo>
                <a:lnTo>
                  <a:pt x="0" y="6858000"/>
                </a:lnTo>
                <a:lnTo>
                  <a:pt x="8279930" y="6858000"/>
                </a:lnTo>
                <a:lnTo>
                  <a:pt x="8279930" y="0"/>
                </a:lnTo>
                <a:close/>
              </a:path>
            </a:pathLst>
          </a:custGeom>
          <a:solidFill>
            <a:srgbClr val="F7D10D">
              <a:alpha val="78823"/>
            </a:srgbClr>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29" name="Google Shape;29;p4"/>
          <p:cNvPicPr preferRelativeResize="0"/>
          <p:nvPr/>
        </p:nvPicPr>
        <p:blipFill rotWithShape="1">
          <a:blip r:embed="rId3">
            <a:alphaModFix/>
          </a:blip>
          <a:srcRect b="0" l="0" r="0" t="0"/>
          <a:stretch/>
        </p:blipFill>
        <p:spPr>
          <a:xfrm>
            <a:off x="0" y="0"/>
            <a:ext cx="7353299" cy="6858000"/>
          </a:xfrm>
          <a:prstGeom prst="rect">
            <a:avLst/>
          </a:prstGeom>
          <a:noFill/>
          <a:ln>
            <a:noFill/>
          </a:ln>
        </p:spPr>
      </p:pic>
      <p:sp>
        <p:nvSpPr>
          <p:cNvPr id="30" name="Google Shape;30;p4"/>
          <p:cNvSpPr/>
          <p:nvPr/>
        </p:nvSpPr>
        <p:spPr>
          <a:xfrm>
            <a:off x="0" y="0"/>
            <a:ext cx="5144770" cy="6858000"/>
          </a:xfrm>
          <a:custGeom>
            <a:rect b="b" l="l" r="r" t="t"/>
            <a:pathLst>
              <a:path extrusionOk="0" h="6858000" w="5144770">
                <a:moveTo>
                  <a:pt x="4730038" y="5"/>
                </a:moveTo>
                <a:lnTo>
                  <a:pt x="0" y="5"/>
                </a:lnTo>
                <a:lnTo>
                  <a:pt x="0" y="6858005"/>
                </a:lnTo>
                <a:lnTo>
                  <a:pt x="4097870" y="6858005"/>
                </a:lnTo>
                <a:lnTo>
                  <a:pt x="4119948" y="6819165"/>
                </a:lnTo>
                <a:lnTo>
                  <a:pt x="4141813" y="6780090"/>
                </a:lnTo>
                <a:lnTo>
                  <a:pt x="4163466" y="6740783"/>
                </a:lnTo>
                <a:lnTo>
                  <a:pt x="4184906" y="6701246"/>
                </a:lnTo>
                <a:lnTo>
                  <a:pt x="4206132" y="6661481"/>
                </a:lnTo>
                <a:lnTo>
                  <a:pt x="4227142" y="6621490"/>
                </a:lnTo>
                <a:lnTo>
                  <a:pt x="4247937" y="6581276"/>
                </a:lnTo>
                <a:lnTo>
                  <a:pt x="4268515" y="6540841"/>
                </a:lnTo>
                <a:lnTo>
                  <a:pt x="4288877" y="6500187"/>
                </a:lnTo>
                <a:lnTo>
                  <a:pt x="4309020" y="6459317"/>
                </a:lnTo>
                <a:lnTo>
                  <a:pt x="4328944" y="6418232"/>
                </a:lnTo>
                <a:lnTo>
                  <a:pt x="4348648" y="6376935"/>
                </a:lnTo>
                <a:lnTo>
                  <a:pt x="4368133" y="6335428"/>
                </a:lnTo>
                <a:lnTo>
                  <a:pt x="4387396" y="6293714"/>
                </a:lnTo>
                <a:lnTo>
                  <a:pt x="4406436" y="6251794"/>
                </a:lnTo>
                <a:lnTo>
                  <a:pt x="4425255" y="6209672"/>
                </a:lnTo>
                <a:lnTo>
                  <a:pt x="4443849" y="6167348"/>
                </a:lnTo>
                <a:lnTo>
                  <a:pt x="4462220" y="6124827"/>
                </a:lnTo>
                <a:lnTo>
                  <a:pt x="4480365" y="6082108"/>
                </a:lnTo>
                <a:lnTo>
                  <a:pt x="4498284" y="6039196"/>
                </a:lnTo>
                <a:lnTo>
                  <a:pt x="4515977" y="5996093"/>
                </a:lnTo>
                <a:lnTo>
                  <a:pt x="4533442" y="5952799"/>
                </a:lnTo>
                <a:lnTo>
                  <a:pt x="4550678" y="5909319"/>
                </a:lnTo>
                <a:lnTo>
                  <a:pt x="4567686" y="5865654"/>
                </a:lnTo>
                <a:lnTo>
                  <a:pt x="4584464" y="5821806"/>
                </a:lnTo>
                <a:lnTo>
                  <a:pt x="4601011" y="5777777"/>
                </a:lnTo>
                <a:lnTo>
                  <a:pt x="4617327" y="5733571"/>
                </a:lnTo>
                <a:lnTo>
                  <a:pt x="4633411" y="5689188"/>
                </a:lnTo>
                <a:lnTo>
                  <a:pt x="4649261" y="5644632"/>
                </a:lnTo>
                <a:lnTo>
                  <a:pt x="4664878" y="5599905"/>
                </a:lnTo>
                <a:lnTo>
                  <a:pt x="4680261" y="5555008"/>
                </a:lnTo>
                <a:lnTo>
                  <a:pt x="4695408" y="5509945"/>
                </a:lnTo>
                <a:lnTo>
                  <a:pt x="4710319" y="5464717"/>
                </a:lnTo>
                <a:lnTo>
                  <a:pt x="4724993" y="5419326"/>
                </a:lnTo>
                <a:lnTo>
                  <a:pt x="4739429" y="5373776"/>
                </a:lnTo>
                <a:lnTo>
                  <a:pt x="4753627" y="5328068"/>
                </a:lnTo>
                <a:lnTo>
                  <a:pt x="4767585" y="5282204"/>
                </a:lnTo>
                <a:lnTo>
                  <a:pt x="4781304" y="5236187"/>
                </a:lnTo>
                <a:lnTo>
                  <a:pt x="4794782" y="5190019"/>
                </a:lnTo>
                <a:lnTo>
                  <a:pt x="4808018" y="5143702"/>
                </a:lnTo>
                <a:lnTo>
                  <a:pt x="4821011" y="5097239"/>
                </a:lnTo>
                <a:lnTo>
                  <a:pt x="4833762" y="5050631"/>
                </a:lnTo>
                <a:lnTo>
                  <a:pt x="4846268" y="5003881"/>
                </a:lnTo>
                <a:lnTo>
                  <a:pt x="4858530" y="4956992"/>
                </a:lnTo>
                <a:lnTo>
                  <a:pt x="4870546" y="4909965"/>
                </a:lnTo>
                <a:lnTo>
                  <a:pt x="4882316" y="4862803"/>
                </a:lnTo>
                <a:lnTo>
                  <a:pt x="4893839" y="4815508"/>
                </a:lnTo>
                <a:lnTo>
                  <a:pt x="4905114" y="4768083"/>
                </a:lnTo>
                <a:lnTo>
                  <a:pt x="4916140" y="4720529"/>
                </a:lnTo>
                <a:lnTo>
                  <a:pt x="4926916" y="4672848"/>
                </a:lnTo>
                <a:lnTo>
                  <a:pt x="4937443" y="4625044"/>
                </a:lnTo>
                <a:lnTo>
                  <a:pt x="4947718" y="4577118"/>
                </a:lnTo>
                <a:lnTo>
                  <a:pt x="4957742" y="4529073"/>
                </a:lnTo>
                <a:lnTo>
                  <a:pt x="4967513" y="4480911"/>
                </a:lnTo>
                <a:lnTo>
                  <a:pt x="4977030" y="4432634"/>
                </a:lnTo>
                <a:lnTo>
                  <a:pt x="4986294" y="4384244"/>
                </a:lnTo>
                <a:lnTo>
                  <a:pt x="4995302" y="4335744"/>
                </a:lnTo>
                <a:lnTo>
                  <a:pt x="5004055" y="4287136"/>
                </a:lnTo>
                <a:lnTo>
                  <a:pt x="5012551" y="4238422"/>
                </a:lnTo>
                <a:lnTo>
                  <a:pt x="5020790" y="4189604"/>
                </a:lnTo>
                <a:lnTo>
                  <a:pt x="5028771" y="4140686"/>
                </a:lnTo>
                <a:lnTo>
                  <a:pt x="5036492" y="4091668"/>
                </a:lnTo>
                <a:lnTo>
                  <a:pt x="5043955" y="4042553"/>
                </a:lnTo>
                <a:lnTo>
                  <a:pt x="5051156" y="3993344"/>
                </a:lnTo>
                <a:lnTo>
                  <a:pt x="5058097" y="3944042"/>
                </a:lnTo>
                <a:lnTo>
                  <a:pt x="5064775" y="3894651"/>
                </a:lnTo>
                <a:lnTo>
                  <a:pt x="5071191" y="3845172"/>
                </a:lnTo>
                <a:lnTo>
                  <a:pt x="5077343" y="3795607"/>
                </a:lnTo>
                <a:lnTo>
                  <a:pt x="5083230" y="3745959"/>
                </a:lnTo>
                <a:lnTo>
                  <a:pt x="5088853" y="3696231"/>
                </a:lnTo>
                <a:lnTo>
                  <a:pt x="5094209" y="3646423"/>
                </a:lnTo>
                <a:lnTo>
                  <a:pt x="5099299" y="3596539"/>
                </a:lnTo>
                <a:lnTo>
                  <a:pt x="5104121" y="3546581"/>
                </a:lnTo>
                <a:lnTo>
                  <a:pt x="5108675" y="3496551"/>
                </a:lnTo>
                <a:lnTo>
                  <a:pt x="5112960" y="3446451"/>
                </a:lnTo>
                <a:lnTo>
                  <a:pt x="5116974" y="3396284"/>
                </a:lnTo>
                <a:lnTo>
                  <a:pt x="5120719" y="3346052"/>
                </a:lnTo>
                <a:lnTo>
                  <a:pt x="5124191" y="3295757"/>
                </a:lnTo>
                <a:lnTo>
                  <a:pt x="5127392" y="3245401"/>
                </a:lnTo>
                <a:lnTo>
                  <a:pt x="5130320" y="3194987"/>
                </a:lnTo>
                <a:lnTo>
                  <a:pt x="5132973" y="3144517"/>
                </a:lnTo>
                <a:lnTo>
                  <a:pt x="5135352" y="3093993"/>
                </a:lnTo>
                <a:lnTo>
                  <a:pt x="5137456" y="3043418"/>
                </a:lnTo>
                <a:lnTo>
                  <a:pt x="5139284" y="2992793"/>
                </a:lnTo>
                <a:lnTo>
                  <a:pt x="5140834" y="2942121"/>
                </a:lnTo>
                <a:lnTo>
                  <a:pt x="5142107" y="2891404"/>
                </a:lnTo>
                <a:lnTo>
                  <a:pt x="5143101" y="2840645"/>
                </a:lnTo>
                <a:lnTo>
                  <a:pt x="5143816" y="2789846"/>
                </a:lnTo>
                <a:lnTo>
                  <a:pt x="5144251" y="2739008"/>
                </a:lnTo>
                <a:lnTo>
                  <a:pt x="5144405" y="2688135"/>
                </a:lnTo>
                <a:lnTo>
                  <a:pt x="5144278" y="2637228"/>
                </a:lnTo>
                <a:lnTo>
                  <a:pt x="5143868" y="2586290"/>
                </a:lnTo>
                <a:lnTo>
                  <a:pt x="5143175" y="2535324"/>
                </a:lnTo>
                <a:lnTo>
                  <a:pt x="5142197" y="2484330"/>
                </a:lnTo>
                <a:lnTo>
                  <a:pt x="5140935" y="2433312"/>
                </a:lnTo>
                <a:lnTo>
                  <a:pt x="5139387" y="2382272"/>
                </a:lnTo>
                <a:lnTo>
                  <a:pt x="5137553" y="2331212"/>
                </a:lnTo>
                <a:lnTo>
                  <a:pt x="5135432" y="2280134"/>
                </a:lnTo>
                <a:lnTo>
                  <a:pt x="5133023" y="2229041"/>
                </a:lnTo>
                <a:lnTo>
                  <a:pt x="5130325" y="2177934"/>
                </a:lnTo>
                <a:lnTo>
                  <a:pt x="5127338" y="2126817"/>
                </a:lnTo>
                <a:lnTo>
                  <a:pt x="5124060" y="2075691"/>
                </a:lnTo>
                <a:lnTo>
                  <a:pt x="5120491" y="2024559"/>
                </a:lnTo>
                <a:lnTo>
                  <a:pt x="5116631" y="1973423"/>
                </a:lnTo>
                <a:lnTo>
                  <a:pt x="5112477" y="1922285"/>
                </a:lnTo>
                <a:lnTo>
                  <a:pt x="5108031" y="1871147"/>
                </a:lnTo>
                <a:lnTo>
                  <a:pt x="5103290" y="1820012"/>
                </a:lnTo>
                <a:lnTo>
                  <a:pt x="5098254" y="1768882"/>
                </a:lnTo>
                <a:lnTo>
                  <a:pt x="5092922" y="1717759"/>
                </a:lnTo>
                <a:lnTo>
                  <a:pt x="5087294" y="1666645"/>
                </a:lnTo>
                <a:lnTo>
                  <a:pt x="5081368" y="1615544"/>
                </a:lnTo>
                <a:lnTo>
                  <a:pt x="5075144" y="1564456"/>
                </a:lnTo>
                <a:lnTo>
                  <a:pt x="5068621" y="1513384"/>
                </a:lnTo>
                <a:lnTo>
                  <a:pt x="5061799" y="1462331"/>
                </a:lnTo>
                <a:lnTo>
                  <a:pt x="5054676" y="1411299"/>
                </a:lnTo>
                <a:lnTo>
                  <a:pt x="5047251" y="1360290"/>
                </a:lnTo>
                <a:lnTo>
                  <a:pt x="5039525" y="1309306"/>
                </a:lnTo>
                <a:lnTo>
                  <a:pt x="5031496" y="1258350"/>
                </a:lnTo>
                <a:lnTo>
                  <a:pt x="5023163" y="1207423"/>
                </a:lnTo>
                <a:lnTo>
                  <a:pt x="5014526" y="1156529"/>
                </a:lnTo>
                <a:lnTo>
                  <a:pt x="5005583" y="1105668"/>
                </a:lnTo>
                <a:lnTo>
                  <a:pt x="4996335" y="1054845"/>
                </a:lnTo>
                <a:lnTo>
                  <a:pt x="4986779" y="1004060"/>
                </a:lnTo>
                <a:lnTo>
                  <a:pt x="4976916" y="953316"/>
                </a:lnTo>
                <a:lnTo>
                  <a:pt x="4966745" y="902616"/>
                </a:lnTo>
                <a:lnTo>
                  <a:pt x="4956265" y="851962"/>
                </a:lnTo>
                <a:lnTo>
                  <a:pt x="4945474" y="801355"/>
                </a:lnTo>
                <a:lnTo>
                  <a:pt x="4934373" y="750798"/>
                </a:lnTo>
                <a:lnTo>
                  <a:pt x="4922961" y="700294"/>
                </a:lnTo>
                <a:lnTo>
                  <a:pt x="4911236" y="649845"/>
                </a:lnTo>
                <a:lnTo>
                  <a:pt x="4899198" y="599452"/>
                </a:lnTo>
                <a:lnTo>
                  <a:pt x="4886846" y="549119"/>
                </a:lnTo>
                <a:lnTo>
                  <a:pt x="4874180" y="498847"/>
                </a:lnTo>
                <a:lnTo>
                  <a:pt x="4861198" y="448638"/>
                </a:lnTo>
                <a:lnTo>
                  <a:pt x="4847900" y="398496"/>
                </a:lnTo>
                <a:lnTo>
                  <a:pt x="4834285" y="348422"/>
                </a:lnTo>
                <a:lnTo>
                  <a:pt x="4820352" y="298419"/>
                </a:lnTo>
                <a:lnTo>
                  <a:pt x="4806101" y="248488"/>
                </a:lnTo>
                <a:lnTo>
                  <a:pt x="4791530" y="198632"/>
                </a:lnTo>
                <a:lnTo>
                  <a:pt x="4776639" y="148854"/>
                </a:lnTo>
                <a:lnTo>
                  <a:pt x="4761428" y="99155"/>
                </a:lnTo>
                <a:lnTo>
                  <a:pt x="4745894" y="49538"/>
                </a:lnTo>
                <a:lnTo>
                  <a:pt x="4730038" y="5"/>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1" name="Google Shape;31;p4"/>
          <p:cNvSpPr/>
          <p:nvPr/>
        </p:nvSpPr>
        <p:spPr>
          <a:xfrm>
            <a:off x="0" y="0"/>
            <a:ext cx="4623435" cy="6858000"/>
          </a:xfrm>
          <a:custGeom>
            <a:rect b="b" l="l" r="r" t="t"/>
            <a:pathLst>
              <a:path extrusionOk="0" h="6858000" w="4623435">
                <a:moveTo>
                  <a:pt x="4018838" y="5"/>
                </a:moveTo>
                <a:lnTo>
                  <a:pt x="0" y="5"/>
                </a:lnTo>
                <a:lnTo>
                  <a:pt x="0" y="6858005"/>
                </a:lnTo>
                <a:lnTo>
                  <a:pt x="4008970" y="6858005"/>
                </a:lnTo>
                <a:lnTo>
                  <a:pt x="4026348" y="6817846"/>
                </a:lnTo>
                <a:lnTo>
                  <a:pt x="4043474" y="6777356"/>
                </a:lnTo>
                <a:lnTo>
                  <a:pt x="4060349" y="6736540"/>
                </a:lnTo>
                <a:lnTo>
                  <a:pt x="4076972" y="6695402"/>
                </a:lnTo>
                <a:lnTo>
                  <a:pt x="4093344" y="6653947"/>
                </a:lnTo>
                <a:lnTo>
                  <a:pt x="4109465" y="6612178"/>
                </a:lnTo>
                <a:lnTo>
                  <a:pt x="4125335" y="6570101"/>
                </a:lnTo>
                <a:lnTo>
                  <a:pt x="4140953" y="6527721"/>
                </a:lnTo>
                <a:lnTo>
                  <a:pt x="4156321" y="6485040"/>
                </a:lnTo>
                <a:lnTo>
                  <a:pt x="4171438" y="6442066"/>
                </a:lnTo>
                <a:lnTo>
                  <a:pt x="4186304" y="6398800"/>
                </a:lnTo>
                <a:lnTo>
                  <a:pt x="4200919" y="6355249"/>
                </a:lnTo>
                <a:lnTo>
                  <a:pt x="4215284" y="6311417"/>
                </a:lnTo>
                <a:lnTo>
                  <a:pt x="4229398" y="6267308"/>
                </a:lnTo>
                <a:lnTo>
                  <a:pt x="4243262" y="6222927"/>
                </a:lnTo>
                <a:lnTo>
                  <a:pt x="4256876" y="6178279"/>
                </a:lnTo>
                <a:lnTo>
                  <a:pt x="4270240" y="6133367"/>
                </a:lnTo>
                <a:lnTo>
                  <a:pt x="4283353" y="6088197"/>
                </a:lnTo>
                <a:lnTo>
                  <a:pt x="4296217" y="6042772"/>
                </a:lnTo>
                <a:lnTo>
                  <a:pt x="4308830" y="5997098"/>
                </a:lnTo>
                <a:lnTo>
                  <a:pt x="4321194" y="5951180"/>
                </a:lnTo>
                <a:lnTo>
                  <a:pt x="4333308" y="5905020"/>
                </a:lnTo>
                <a:lnTo>
                  <a:pt x="4345173" y="5858625"/>
                </a:lnTo>
                <a:lnTo>
                  <a:pt x="4356787" y="5811999"/>
                </a:lnTo>
                <a:lnTo>
                  <a:pt x="4368153" y="5765145"/>
                </a:lnTo>
                <a:lnTo>
                  <a:pt x="4379269" y="5718070"/>
                </a:lnTo>
                <a:lnTo>
                  <a:pt x="4390136" y="5670776"/>
                </a:lnTo>
                <a:lnTo>
                  <a:pt x="4400754" y="5623269"/>
                </a:lnTo>
                <a:lnTo>
                  <a:pt x="4411122" y="5575554"/>
                </a:lnTo>
                <a:lnTo>
                  <a:pt x="4421242" y="5527634"/>
                </a:lnTo>
                <a:lnTo>
                  <a:pt x="4431113" y="5479515"/>
                </a:lnTo>
                <a:lnTo>
                  <a:pt x="4440735" y="5431200"/>
                </a:lnTo>
                <a:lnTo>
                  <a:pt x="4450108" y="5382695"/>
                </a:lnTo>
                <a:lnTo>
                  <a:pt x="4459233" y="5334004"/>
                </a:lnTo>
                <a:lnTo>
                  <a:pt x="4468109" y="5285131"/>
                </a:lnTo>
                <a:lnTo>
                  <a:pt x="4476737" y="5236081"/>
                </a:lnTo>
                <a:lnTo>
                  <a:pt x="4485116" y="5186859"/>
                </a:lnTo>
                <a:lnTo>
                  <a:pt x="4493248" y="5137469"/>
                </a:lnTo>
                <a:lnTo>
                  <a:pt x="4501131" y="5087915"/>
                </a:lnTo>
                <a:lnTo>
                  <a:pt x="4508766" y="5038203"/>
                </a:lnTo>
                <a:lnTo>
                  <a:pt x="4516153" y="4988336"/>
                </a:lnTo>
                <a:lnTo>
                  <a:pt x="4523293" y="4938319"/>
                </a:lnTo>
                <a:lnTo>
                  <a:pt x="4530184" y="4888157"/>
                </a:lnTo>
                <a:lnTo>
                  <a:pt x="4536828" y="4837854"/>
                </a:lnTo>
                <a:lnTo>
                  <a:pt x="4543225" y="4787415"/>
                </a:lnTo>
                <a:lnTo>
                  <a:pt x="4549373" y="4736844"/>
                </a:lnTo>
                <a:lnTo>
                  <a:pt x="4555275" y="4686147"/>
                </a:lnTo>
                <a:lnTo>
                  <a:pt x="4560929" y="4635326"/>
                </a:lnTo>
                <a:lnTo>
                  <a:pt x="4566336" y="4584387"/>
                </a:lnTo>
                <a:lnTo>
                  <a:pt x="4571496" y="4533335"/>
                </a:lnTo>
                <a:lnTo>
                  <a:pt x="4576409" y="4482174"/>
                </a:lnTo>
                <a:lnTo>
                  <a:pt x="4581075" y="4430908"/>
                </a:lnTo>
                <a:lnTo>
                  <a:pt x="4589667" y="4328081"/>
                </a:lnTo>
                <a:lnTo>
                  <a:pt x="4597272" y="4224890"/>
                </a:lnTo>
                <a:lnTo>
                  <a:pt x="4603892" y="4121371"/>
                </a:lnTo>
                <a:lnTo>
                  <a:pt x="4609526" y="4017561"/>
                </a:lnTo>
                <a:lnTo>
                  <a:pt x="4614176" y="3913497"/>
                </a:lnTo>
                <a:lnTo>
                  <a:pt x="4617843" y="3809213"/>
                </a:lnTo>
                <a:lnTo>
                  <a:pt x="4620527" y="3704747"/>
                </a:lnTo>
                <a:lnTo>
                  <a:pt x="4622228" y="3600135"/>
                </a:lnTo>
                <a:lnTo>
                  <a:pt x="4622949" y="3495413"/>
                </a:lnTo>
                <a:lnTo>
                  <a:pt x="4622689" y="3390617"/>
                </a:lnTo>
                <a:lnTo>
                  <a:pt x="4621449" y="3285783"/>
                </a:lnTo>
                <a:lnTo>
                  <a:pt x="4619230" y="3180948"/>
                </a:lnTo>
                <a:lnTo>
                  <a:pt x="4616033" y="3076148"/>
                </a:lnTo>
                <a:lnTo>
                  <a:pt x="4611858" y="2971419"/>
                </a:lnTo>
                <a:lnTo>
                  <a:pt x="4606707" y="2866798"/>
                </a:lnTo>
                <a:lnTo>
                  <a:pt x="4600579" y="2762320"/>
                </a:lnTo>
                <a:lnTo>
                  <a:pt x="4593476" y="2658022"/>
                </a:lnTo>
                <a:lnTo>
                  <a:pt x="4585399" y="2553941"/>
                </a:lnTo>
                <a:lnTo>
                  <a:pt x="4576348" y="2450111"/>
                </a:lnTo>
                <a:lnTo>
                  <a:pt x="4566324" y="2346571"/>
                </a:lnTo>
                <a:lnTo>
                  <a:pt x="4555327" y="2243355"/>
                </a:lnTo>
                <a:lnTo>
                  <a:pt x="4543359" y="2140501"/>
                </a:lnTo>
                <a:lnTo>
                  <a:pt x="4530420" y="2038043"/>
                </a:lnTo>
                <a:lnTo>
                  <a:pt x="4523587" y="1986975"/>
                </a:lnTo>
                <a:lnTo>
                  <a:pt x="4516511" y="1936020"/>
                </a:lnTo>
                <a:lnTo>
                  <a:pt x="4509193" y="1885182"/>
                </a:lnTo>
                <a:lnTo>
                  <a:pt x="4501633" y="1834466"/>
                </a:lnTo>
                <a:lnTo>
                  <a:pt x="4493831" y="1783877"/>
                </a:lnTo>
                <a:lnTo>
                  <a:pt x="4485786" y="1733419"/>
                </a:lnTo>
                <a:lnTo>
                  <a:pt x="4477500" y="1683096"/>
                </a:lnTo>
                <a:lnTo>
                  <a:pt x="4468972" y="1632914"/>
                </a:lnTo>
                <a:lnTo>
                  <a:pt x="4460202" y="1582876"/>
                </a:lnTo>
                <a:lnTo>
                  <a:pt x="4451190" y="1532987"/>
                </a:lnTo>
                <a:lnTo>
                  <a:pt x="4441937" y="1483252"/>
                </a:lnTo>
                <a:lnTo>
                  <a:pt x="4432442" y="1433675"/>
                </a:lnTo>
                <a:lnTo>
                  <a:pt x="4422706" y="1384262"/>
                </a:lnTo>
                <a:lnTo>
                  <a:pt x="4412728" y="1335015"/>
                </a:lnTo>
                <a:lnTo>
                  <a:pt x="4402510" y="1285940"/>
                </a:lnTo>
                <a:lnTo>
                  <a:pt x="4392050" y="1237042"/>
                </a:lnTo>
                <a:lnTo>
                  <a:pt x="4381349" y="1188324"/>
                </a:lnTo>
                <a:lnTo>
                  <a:pt x="4370408" y="1139792"/>
                </a:lnTo>
                <a:lnTo>
                  <a:pt x="4359225" y="1091450"/>
                </a:lnTo>
                <a:lnTo>
                  <a:pt x="4347802" y="1043302"/>
                </a:lnTo>
                <a:lnTo>
                  <a:pt x="4336138" y="995353"/>
                </a:lnTo>
                <a:lnTo>
                  <a:pt x="4324233" y="947608"/>
                </a:lnTo>
                <a:lnTo>
                  <a:pt x="4312088" y="900071"/>
                </a:lnTo>
                <a:lnTo>
                  <a:pt x="4299703" y="852747"/>
                </a:lnTo>
                <a:lnTo>
                  <a:pt x="4287078" y="805640"/>
                </a:lnTo>
                <a:lnTo>
                  <a:pt x="4274212" y="758754"/>
                </a:lnTo>
                <a:lnTo>
                  <a:pt x="4261106" y="712095"/>
                </a:lnTo>
                <a:lnTo>
                  <a:pt x="4247760" y="665666"/>
                </a:lnTo>
                <a:lnTo>
                  <a:pt x="4234175" y="619473"/>
                </a:lnTo>
                <a:lnTo>
                  <a:pt x="4220349" y="573519"/>
                </a:lnTo>
                <a:lnTo>
                  <a:pt x="4206284" y="527810"/>
                </a:lnTo>
                <a:lnTo>
                  <a:pt x="4191979" y="482349"/>
                </a:lnTo>
                <a:lnTo>
                  <a:pt x="4177435" y="437142"/>
                </a:lnTo>
                <a:lnTo>
                  <a:pt x="4162651" y="392193"/>
                </a:lnTo>
                <a:lnTo>
                  <a:pt x="4147628" y="347506"/>
                </a:lnTo>
                <a:lnTo>
                  <a:pt x="4132366" y="303087"/>
                </a:lnTo>
                <a:lnTo>
                  <a:pt x="4116864" y="258938"/>
                </a:lnTo>
                <a:lnTo>
                  <a:pt x="4101124" y="215066"/>
                </a:lnTo>
                <a:lnTo>
                  <a:pt x="4085144" y="171475"/>
                </a:lnTo>
                <a:lnTo>
                  <a:pt x="4068926" y="128168"/>
                </a:lnTo>
                <a:lnTo>
                  <a:pt x="4052469" y="85151"/>
                </a:lnTo>
                <a:lnTo>
                  <a:pt x="4035773" y="42429"/>
                </a:lnTo>
                <a:lnTo>
                  <a:pt x="4018838" y="5"/>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 name="Google Shape;32;p4"/>
          <p:cNvSpPr txBox="1"/>
          <p:nvPr>
            <p:ph type="title"/>
          </p:nvPr>
        </p:nvSpPr>
        <p:spPr>
          <a:xfrm>
            <a:off x="1086487" y="225835"/>
            <a:ext cx="10019100" cy="1647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4"/>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bg>
      <p:bgPr>
        <a:solidFill>
          <a:schemeClr val="lt1"/>
        </a:solidFill>
      </p:bgPr>
    </p:bg>
    <p:spTree>
      <p:nvGrpSpPr>
        <p:cNvPr id="36" name="Shape 36"/>
        <p:cNvGrpSpPr/>
        <p:nvPr/>
      </p:nvGrpSpPr>
      <p:grpSpPr>
        <a:xfrm>
          <a:off x="0" y="0"/>
          <a:ext cx="0" cy="0"/>
          <a:chOff x="0" y="0"/>
          <a:chExt cx="0" cy="0"/>
        </a:xfrm>
      </p:grpSpPr>
      <p:sp>
        <p:nvSpPr>
          <p:cNvPr id="37" name="Google Shape;37;p5"/>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5"/>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5"/>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 name="Shape 40"/>
        <p:cNvGrpSpPr/>
        <p:nvPr/>
      </p:nvGrpSpPr>
      <p:grpSpPr>
        <a:xfrm>
          <a:off x="0" y="0"/>
          <a:ext cx="0" cy="0"/>
          <a:chOff x="0" y="0"/>
          <a:chExt cx="0" cy="0"/>
        </a:xfrm>
      </p:grpSpPr>
      <p:sp>
        <p:nvSpPr>
          <p:cNvPr id="41" name="Google Shape;41;p6"/>
          <p:cNvSpPr txBox="1"/>
          <p:nvPr>
            <p:ph type="ctrTitle"/>
          </p:nvPr>
        </p:nvSpPr>
        <p:spPr>
          <a:xfrm>
            <a:off x="914400" y="2125980"/>
            <a:ext cx="10363200" cy="1440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
          <p:cNvSpPr txBox="1"/>
          <p:nvPr>
            <p:ph idx="1" type="subTitle"/>
          </p:nvPr>
        </p:nvSpPr>
        <p:spPr>
          <a:xfrm>
            <a:off x="1828800" y="3840480"/>
            <a:ext cx="8534400" cy="1714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6"/>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46" name="Shape 46"/>
        <p:cNvGrpSpPr/>
        <p:nvPr/>
      </p:nvGrpSpPr>
      <p:grpSpPr>
        <a:xfrm>
          <a:off x="0" y="0"/>
          <a:ext cx="0" cy="0"/>
          <a:chOff x="0" y="0"/>
          <a:chExt cx="0" cy="0"/>
        </a:xfrm>
      </p:grpSpPr>
      <p:sp>
        <p:nvSpPr>
          <p:cNvPr id="47" name="Google Shape;47;p7"/>
          <p:cNvSpPr txBox="1"/>
          <p:nvPr>
            <p:ph type="title"/>
          </p:nvPr>
        </p:nvSpPr>
        <p:spPr>
          <a:xfrm>
            <a:off x="1086487" y="225835"/>
            <a:ext cx="10019100" cy="1647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 type="body"/>
          </p:nvPr>
        </p:nvSpPr>
        <p:spPr>
          <a:xfrm>
            <a:off x="609600" y="1577340"/>
            <a:ext cx="5303400" cy="45264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7"/>
          <p:cNvSpPr txBox="1"/>
          <p:nvPr>
            <p:ph idx="2" type="body"/>
          </p:nvPr>
        </p:nvSpPr>
        <p:spPr>
          <a:xfrm>
            <a:off x="6320532" y="1779310"/>
            <a:ext cx="3812400" cy="41331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b="0" i="0" sz="1200">
                <a:solidFill>
                  <a:srgbClr val="343E48"/>
                </a:solidFill>
                <a:latin typeface="Century Gothic"/>
                <a:ea typeface="Century Gothic"/>
                <a:cs typeface="Century Gothic"/>
                <a:sym typeface="Century Gothic"/>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7"/>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7"/>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0" name="Shape 60"/>
        <p:cNvGrpSpPr/>
        <p:nvPr/>
      </p:nvGrpSpPr>
      <p:grpSpPr>
        <a:xfrm>
          <a:off x="0" y="0"/>
          <a:ext cx="0" cy="0"/>
          <a:chOff x="0" y="0"/>
          <a:chExt cx="0" cy="0"/>
        </a:xfrm>
      </p:grpSpPr>
      <p:sp>
        <p:nvSpPr>
          <p:cNvPr id="61" name="Google Shape;61;p9"/>
          <p:cNvSpPr txBox="1"/>
          <p:nvPr>
            <p:ph type="title"/>
          </p:nvPr>
        </p:nvSpPr>
        <p:spPr>
          <a:xfrm>
            <a:off x="1086487" y="225835"/>
            <a:ext cx="10019025" cy="1647189"/>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9"/>
          <p:cNvSpPr txBox="1"/>
          <p:nvPr>
            <p:ph idx="1" type="body"/>
          </p:nvPr>
        </p:nvSpPr>
        <p:spPr>
          <a:xfrm>
            <a:off x="683234" y="2238554"/>
            <a:ext cx="11028680" cy="3174365"/>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0" i="0">
                <a:solidFill>
                  <a:schemeClr val="dk1"/>
                </a:solidFill>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63" name="Google Shape;63;p9"/>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9"/>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NA"/>
              <a:t>‹#›</a:t>
            </a:fld>
            <a:endParaRPr sz="1800">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bg>
      <p:bgPr>
        <a:solidFill>
          <a:schemeClr val="lt1"/>
        </a:solidFill>
      </p:bgPr>
    </p:bg>
    <p:spTree>
      <p:nvGrpSpPr>
        <p:cNvPr id="66" name="Shape 66"/>
        <p:cNvGrpSpPr/>
        <p:nvPr/>
      </p:nvGrpSpPr>
      <p:grpSpPr>
        <a:xfrm>
          <a:off x="0" y="0"/>
          <a:ext cx="0" cy="0"/>
          <a:chOff x="0" y="0"/>
          <a:chExt cx="0" cy="0"/>
        </a:xfrm>
      </p:grpSpPr>
      <p:sp>
        <p:nvSpPr>
          <p:cNvPr id="67" name="Google Shape;67;p10"/>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0"/>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0"/>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NA"/>
              <a:t>‹#›</a:t>
            </a:fld>
            <a:endParaRPr sz="1800">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p:cSld name="Title Only">
    <p:bg>
      <p:bgPr>
        <a:solidFill>
          <a:schemeClr val="lt1"/>
        </a:solidFill>
      </p:bgPr>
    </p:bg>
    <p:spTree>
      <p:nvGrpSpPr>
        <p:cNvPr id="70" name="Shape 70"/>
        <p:cNvGrpSpPr/>
        <p:nvPr/>
      </p:nvGrpSpPr>
      <p:grpSpPr>
        <a:xfrm>
          <a:off x="0" y="0"/>
          <a:ext cx="0" cy="0"/>
          <a:chOff x="0" y="0"/>
          <a:chExt cx="0" cy="0"/>
        </a:xfrm>
      </p:grpSpPr>
      <p:pic>
        <p:nvPicPr>
          <p:cNvPr id="71" name="Google Shape;71;p11"/>
          <p:cNvPicPr preferRelativeResize="0"/>
          <p:nvPr/>
        </p:nvPicPr>
        <p:blipFill rotWithShape="1">
          <a:blip r:embed="rId2">
            <a:alphaModFix/>
          </a:blip>
          <a:srcRect b="0" l="0" r="0" t="0"/>
          <a:stretch/>
        </p:blipFill>
        <p:spPr>
          <a:xfrm>
            <a:off x="3802938" y="0"/>
            <a:ext cx="8389061" cy="6858000"/>
          </a:xfrm>
          <a:prstGeom prst="rect">
            <a:avLst/>
          </a:prstGeom>
          <a:noFill/>
          <a:ln>
            <a:noFill/>
          </a:ln>
        </p:spPr>
      </p:pic>
      <p:sp>
        <p:nvSpPr>
          <p:cNvPr id="72" name="Google Shape;72;p11"/>
          <p:cNvSpPr/>
          <p:nvPr/>
        </p:nvSpPr>
        <p:spPr>
          <a:xfrm>
            <a:off x="3912069" y="0"/>
            <a:ext cx="8280400" cy="6858000"/>
          </a:xfrm>
          <a:custGeom>
            <a:rect b="b" l="l" r="r" t="t"/>
            <a:pathLst>
              <a:path extrusionOk="0" h="6858000" w="8280400">
                <a:moveTo>
                  <a:pt x="8279930" y="0"/>
                </a:moveTo>
                <a:lnTo>
                  <a:pt x="0" y="0"/>
                </a:lnTo>
                <a:lnTo>
                  <a:pt x="0" y="6858000"/>
                </a:lnTo>
                <a:lnTo>
                  <a:pt x="8279930" y="6858000"/>
                </a:lnTo>
                <a:lnTo>
                  <a:pt x="8279930" y="0"/>
                </a:lnTo>
                <a:close/>
              </a:path>
            </a:pathLst>
          </a:custGeom>
          <a:solidFill>
            <a:srgbClr val="F7D10D">
              <a:alpha val="79607"/>
            </a:srgb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73" name="Google Shape;73;p11"/>
          <p:cNvPicPr preferRelativeResize="0"/>
          <p:nvPr/>
        </p:nvPicPr>
        <p:blipFill rotWithShape="1">
          <a:blip r:embed="rId3">
            <a:alphaModFix/>
          </a:blip>
          <a:srcRect b="0" l="0" r="0" t="0"/>
          <a:stretch/>
        </p:blipFill>
        <p:spPr>
          <a:xfrm>
            <a:off x="0" y="0"/>
            <a:ext cx="7353300" cy="6858000"/>
          </a:xfrm>
          <a:prstGeom prst="rect">
            <a:avLst/>
          </a:prstGeom>
          <a:noFill/>
          <a:ln>
            <a:noFill/>
          </a:ln>
        </p:spPr>
      </p:pic>
      <p:sp>
        <p:nvSpPr>
          <p:cNvPr id="74" name="Google Shape;74;p11"/>
          <p:cNvSpPr/>
          <p:nvPr/>
        </p:nvSpPr>
        <p:spPr>
          <a:xfrm>
            <a:off x="0" y="0"/>
            <a:ext cx="5144770" cy="6858000"/>
          </a:xfrm>
          <a:custGeom>
            <a:rect b="b" l="l" r="r" t="t"/>
            <a:pathLst>
              <a:path extrusionOk="0" h="6858000" w="5144770">
                <a:moveTo>
                  <a:pt x="4730038" y="5"/>
                </a:moveTo>
                <a:lnTo>
                  <a:pt x="0" y="5"/>
                </a:lnTo>
                <a:lnTo>
                  <a:pt x="0" y="6858005"/>
                </a:lnTo>
                <a:lnTo>
                  <a:pt x="4097870" y="6858005"/>
                </a:lnTo>
                <a:lnTo>
                  <a:pt x="4119948" y="6819165"/>
                </a:lnTo>
                <a:lnTo>
                  <a:pt x="4141813" y="6780090"/>
                </a:lnTo>
                <a:lnTo>
                  <a:pt x="4163466" y="6740783"/>
                </a:lnTo>
                <a:lnTo>
                  <a:pt x="4184906" y="6701246"/>
                </a:lnTo>
                <a:lnTo>
                  <a:pt x="4206132" y="6661481"/>
                </a:lnTo>
                <a:lnTo>
                  <a:pt x="4227142" y="6621490"/>
                </a:lnTo>
                <a:lnTo>
                  <a:pt x="4247937" y="6581276"/>
                </a:lnTo>
                <a:lnTo>
                  <a:pt x="4268515" y="6540841"/>
                </a:lnTo>
                <a:lnTo>
                  <a:pt x="4288877" y="6500187"/>
                </a:lnTo>
                <a:lnTo>
                  <a:pt x="4309020" y="6459317"/>
                </a:lnTo>
                <a:lnTo>
                  <a:pt x="4328944" y="6418232"/>
                </a:lnTo>
                <a:lnTo>
                  <a:pt x="4348648" y="6376935"/>
                </a:lnTo>
                <a:lnTo>
                  <a:pt x="4368133" y="6335428"/>
                </a:lnTo>
                <a:lnTo>
                  <a:pt x="4387396" y="6293714"/>
                </a:lnTo>
                <a:lnTo>
                  <a:pt x="4406436" y="6251794"/>
                </a:lnTo>
                <a:lnTo>
                  <a:pt x="4425255" y="6209672"/>
                </a:lnTo>
                <a:lnTo>
                  <a:pt x="4443849" y="6167348"/>
                </a:lnTo>
                <a:lnTo>
                  <a:pt x="4462220" y="6124827"/>
                </a:lnTo>
                <a:lnTo>
                  <a:pt x="4480365" y="6082108"/>
                </a:lnTo>
                <a:lnTo>
                  <a:pt x="4498284" y="6039196"/>
                </a:lnTo>
                <a:lnTo>
                  <a:pt x="4515977" y="5996093"/>
                </a:lnTo>
                <a:lnTo>
                  <a:pt x="4533442" y="5952799"/>
                </a:lnTo>
                <a:lnTo>
                  <a:pt x="4550678" y="5909319"/>
                </a:lnTo>
                <a:lnTo>
                  <a:pt x="4567686" y="5865654"/>
                </a:lnTo>
                <a:lnTo>
                  <a:pt x="4584464" y="5821806"/>
                </a:lnTo>
                <a:lnTo>
                  <a:pt x="4601011" y="5777777"/>
                </a:lnTo>
                <a:lnTo>
                  <a:pt x="4617327" y="5733571"/>
                </a:lnTo>
                <a:lnTo>
                  <a:pt x="4633411" y="5689188"/>
                </a:lnTo>
                <a:lnTo>
                  <a:pt x="4649261" y="5644632"/>
                </a:lnTo>
                <a:lnTo>
                  <a:pt x="4664878" y="5599905"/>
                </a:lnTo>
                <a:lnTo>
                  <a:pt x="4680261" y="5555008"/>
                </a:lnTo>
                <a:lnTo>
                  <a:pt x="4695408" y="5509945"/>
                </a:lnTo>
                <a:lnTo>
                  <a:pt x="4710319" y="5464717"/>
                </a:lnTo>
                <a:lnTo>
                  <a:pt x="4724993" y="5419326"/>
                </a:lnTo>
                <a:lnTo>
                  <a:pt x="4739429" y="5373776"/>
                </a:lnTo>
                <a:lnTo>
                  <a:pt x="4753627" y="5328068"/>
                </a:lnTo>
                <a:lnTo>
                  <a:pt x="4767585" y="5282204"/>
                </a:lnTo>
                <a:lnTo>
                  <a:pt x="4781304" y="5236187"/>
                </a:lnTo>
                <a:lnTo>
                  <a:pt x="4794782" y="5190019"/>
                </a:lnTo>
                <a:lnTo>
                  <a:pt x="4808018" y="5143702"/>
                </a:lnTo>
                <a:lnTo>
                  <a:pt x="4821011" y="5097239"/>
                </a:lnTo>
                <a:lnTo>
                  <a:pt x="4833762" y="5050631"/>
                </a:lnTo>
                <a:lnTo>
                  <a:pt x="4846268" y="5003881"/>
                </a:lnTo>
                <a:lnTo>
                  <a:pt x="4858530" y="4956992"/>
                </a:lnTo>
                <a:lnTo>
                  <a:pt x="4870546" y="4909965"/>
                </a:lnTo>
                <a:lnTo>
                  <a:pt x="4882316" y="4862803"/>
                </a:lnTo>
                <a:lnTo>
                  <a:pt x="4893839" y="4815508"/>
                </a:lnTo>
                <a:lnTo>
                  <a:pt x="4905114" y="4768083"/>
                </a:lnTo>
                <a:lnTo>
                  <a:pt x="4916140" y="4720529"/>
                </a:lnTo>
                <a:lnTo>
                  <a:pt x="4926916" y="4672848"/>
                </a:lnTo>
                <a:lnTo>
                  <a:pt x="4937443" y="4625044"/>
                </a:lnTo>
                <a:lnTo>
                  <a:pt x="4947718" y="4577118"/>
                </a:lnTo>
                <a:lnTo>
                  <a:pt x="4957742" y="4529073"/>
                </a:lnTo>
                <a:lnTo>
                  <a:pt x="4967513" y="4480911"/>
                </a:lnTo>
                <a:lnTo>
                  <a:pt x="4977030" y="4432634"/>
                </a:lnTo>
                <a:lnTo>
                  <a:pt x="4986294" y="4384244"/>
                </a:lnTo>
                <a:lnTo>
                  <a:pt x="4995302" y="4335744"/>
                </a:lnTo>
                <a:lnTo>
                  <a:pt x="5004055" y="4287136"/>
                </a:lnTo>
                <a:lnTo>
                  <a:pt x="5012551" y="4238422"/>
                </a:lnTo>
                <a:lnTo>
                  <a:pt x="5020790" y="4189604"/>
                </a:lnTo>
                <a:lnTo>
                  <a:pt x="5028771" y="4140686"/>
                </a:lnTo>
                <a:lnTo>
                  <a:pt x="5036492" y="4091668"/>
                </a:lnTo>
                <a:lnTo>
                  <a:pt x="5043955" y="4042553"/>
                </a:lnTo>
                <a:lnTo>
                  <a:pt x="5051156" y="3993344"/>
                </a:lnTo>
                <a:lnTo>
                  <a:pt x="5058097" y="3944042"/>
                </a:lnTo>
                <a:lnTo>
                  <a:pt x="5064775" y="3894651"/>
                </a:lnTo>
                <a:lnTo>
                  <a:pt x="5071191" y="3845172"/>
                </a:lnTo>
                <a:lnTo>
                  <a:pt x="5077343" y="3795607"/>
                </a:lnTo>
                <a:lnTo>
                  <a:pt x="5083230" y="3745959"/>
                </a:lnTo>
                <a:lnTo>
                  <a:pt x="5088853" y="3696231"/>
                </a:lnTo>
                <a:lnTo>
                  <a:pt x="5094209" y="3646423"/>
                </a:lnTo>
                <a:lnTo>
                  <a:pt x="5099299" y="3596539"/>
                </a:lnTo>
                <a:lnTo>
                  <a:pt x="5104121" y="3546581"/>
                </a:lnTo>
                <a:lnTo>
                  <a:pt x="5108675" y="3496551"/>
                </a:lnTo>
                <a:lnTo>
                  <a:pt x="5112960" y="3446451"/>
                </a:lnTo>
                <a:lnTo>
                  <a:pt x="5116974" y="3396284"/>
                </a:lnTo>
                <a:lnTo>
                  <a:pt x="5120719" y="3346052"/>
                </a:lnTo>
                <a:lnTo>
                  <a:pt x="5124191" y="3295757"/>
                </a:lnTo>
                <a:lnTo>
                  <a:pt x="5127392" y="3245401"/>
                </a:lnTo>
                <a:lnTo>
                  <a:pt x="5130320" y="3194987"/>
                </a:lnTo>
                <a:lnTo>
                  <a:pt x="5132973" y="3144517"/>
                </a:lnTo>
                <a:lnTo>
                  <a:pt x="5135352" y="3093993"/>
                </a:lnTo>
                <a:lnTo>
                  <a:pt x="5137456" y="3043418"/>
                </a:lnTo>
                <a:lnTo>
                  <a:pt x="5139284" y="2992793"/>
                </a:lnTo>
                <a:lnTo>
                  <a:pt x="5140834" y="2942121"/>
                </a:lnTo>
                <a:lnTo>
                  <a:pt x="5142107" y="2891404"/>
                </a:lnTo>
                <a:lnTo>
                  <a:pt x="5143101" y="2840645"/>
                </a:lnTo>
                <a:lnTo>
                  <a:pt x="5143816" y="2789846"/>
                </a:lnTo>
                <a:lnTo>
                  <a:pt x="5144251" y="2739008"/>
                </a:lnTo>
                <a:lnTo>
                  <a:pt x="5144405" y="2688135"/>
                </a:lnTo>
                <a:lnTo>
                  <a:pt x="5144278" y="2637228"/>
                </a:lnTo>
                <a:lnTo>
                  <a:pt x="5143868" y="2586290"/>
                </a:lnTo>
                <a:lnTo>
                  <a:pt x="5143175" y="2535324"/>
                </a:lnTo>
                <a:lnTo>
                  <a:pt x="5142197" y="2484330"/>
                </a:lnTo>
                <a:lnTo>
                  <a:pt x="5140935" y="2433312"/>
                </a:lnTo>
                <a:lnTo>
                  <a:pt x="5139387" y="2382272"/>
                </a:lnTo>
                <a:lnTo>
                  <a:pt x="5137553" y="2331212"/>
                </a:lnTo>
                <a:lnTo>
                  <a:pt x="5135432" y="2280134"/>
                </a:lnTo>
                <a:lnTo>
                  <a:pt x="5133023" y="2229041"/>
                </a:lnTo>
                <a:lnTo>
                  <a:pt x="5130325" y="2177934"/>
                </a:lnTo>
                <a:lnTo>
                  <a:pt x="5127338" y="2126817"/>
                </a:lnTo>
                <a:lnTo>
                  <a:pt x="5124060" y="2075691"/>
                </a:lnTo>
                <a:lnTo>
                  <a:pt x="5120491" y="2024559"/>
                </a:lnTo>
                <a:lnTo>
                  <a:pt x="5116631" y="1973423"/>
                </a:lnTo>
                <a:lnTo>
                  <a:pt x="5112477" y="1922285"/>
                </a:lnTo>
                <a:lnTo>
                  <a:pt x="5108031" y="1871147"/>
                </a:lnTo>
                <a:lnTo>
                  <a:pt x="5103290" y="1820012"/>
                </a:lnTo>
                <a:lnTo>
                  <a:pt x="5098254" y="1768882"/>
                </a:lnTo>
                <a:lnTo>
                  <a:pt x="5092922" y="1717759"/>
                </a:lnTo>
                <a:lnTo>
                  <a:pt x="5087294" y="1666645"/>
                </a:lnTo>
                <a:lnTo>
                  <a:pt x="5081368" y="1615544"/>
                </a:lnTo>
                <a:lnTo>
                  <a:pt x="5075144" y="1564456"/>
                </a:lnTo>
                <a:lnTo>
                  <a:pt x="5068621" y="1513384"/>
                </a:lnTo>
                <a:lnTo>
                  <a:pt x="5061799" y="1462331"/>
                </a:lnTo>
                <a:lnTo>
                  <a:pt x="5054676" y="1411299"/>
                </a:lnTo>
                <a:lnTo>
                  <a:pt x="5047251" y="1360290"/>
                </a:lnTo>
                <a:lnTo>
                  <a:pt x="5039525" y="1309306"/>
                </a:lnTo>
                <a:lnTo>
                  <a:pt x="5031496" y="1258350"/>
                </a:lnTo>
                <a:lnTo>
                  <a:pt x="5023163" y="1207423"/>
                </a:lnTo>
                <a:lnTo>
                  <a:pt x="5014526" y="1156529"/>
                </a:lnTo>
                <a:lnTo>
                  <a:pt x="5005583" y="1105668"/>
                </a:lnTo>
                <a:lnTo>
                  <a:pt x="4996335" y="1054845"/>
                </a:lnTo>
                <a:lnTo>
                  <a:pt x="4986779" y="1004060"/>
                </a:lnTo>
                <a:lnTo>
                  <a:pt x="4976916" y="953316"/>
                </a:lnTo>
                <a:lnTo>
                  <a:pt x="4966745" y="902616"/>
                </a:lnTo>
                <a:lnTo>
                  <a:pt x="4956265" y="851962"/>
                </a:lnTo>
                <a:lnTo>
                  <a:pt x="4945474" y="801355"/>
                </a:lnTo>
                <a:lnTo>
                  <a:pt x="4934373" y="750798"/>
                </a:lnTo>
                <a:lnTo>
                  <a:pt x="4922961" y="700294"/>
                </a:lnTo>
                <a:lnTo>
                  <a:pt x="4911236" y="649845"/>
                </a:lnTo>
                <a:lnTo>
                  <a:pt x="4899198" y="599452"/>
                </a:lnTo>
                <a:lnTo>
                  <a:pt x="4886846" y="549119"/>
                </a:lnTo>
                <a:lnTo>
                  <a:pt x="4874180" y="498847"/>
                </a:lnTo>
                <a:lnTo>
                  <a:pt x="4861198" y="448638"/>
                </a:lnTo>
                <a:lnTo>
                  <a:pt x="4847900" y="398496"/>
                </a:lnTo>
                <a:lnTo>
                  <a:pt x="4834285" y="348422"/>
                </a:lnTo>
                <a:lnTo>
                  <a:pt x="4820352" y="298419"/>
                </a:lnTo>
                <a:lnTo>
                  <a:pt x="4806101" y="248488"/>
                </a:lnTo>
                <a:lnTo>
                  <a:pt x="4791530" y="198632"/>
                </a:lnTo>
                <a:lnTo>
                  <a:pt x="4776639" y="148854"/>
                </a:lnTo>
                <a:lnTo>
                  <a:pt x="4761428" y="99155"/>
                </a:lnTo>
                <a:lnTo>
                  <a:pt x="4745894" y="49538"/>
                </a:lnTo>
                <a:lnTo>
                  <a:pt x="4730038" y="5"/>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5" name="Google Shape;75;p11"/>
          <p:cNvSpPr/>
          <p:nvPr/>
        </p:nvSpPr>
        <p:spPr>
          <a:xfrm>
            <a:off x="0" y="0"/>
            <a:ext cx="4623435" cy="6858000"/>
          </a:xfrm>
          <a:custGeom>
            <a:rect b="b" l="l" r="r" t="t"/>
            <a:pathLst>
              <a:path extrusionOk="0" h="6858000" w="4623435">
                <a:moveTo>
                  <a:pt x="4018838" y="5"/>
                </a:moveTo>
                <a:lnTo>
                  <a:pt x="0" y="5"/>
                </a:lnTo>
                <a:lnTo>
                  <a:pt x="0" y="6858005"/>
                </a:lnTo>
                <a:lnTo>
                  <a:pt x="4008970" y="6858005"/>
                </a:lnTo>
                <a:lnTo>
                  <a:pt x="4026348" y="6817846"/>
                </a:lnTo>
                <a:lnTo>
                  <a:pt x="4043474" y="6777356"/>
                </a:lnTo>
                <a:lnTo>
                  <a:pt x="4060349" y="6736540"/>
                </a:lnTo>
                <a:lnTo>
                  <a:pt x="4076972" y="6695402"/>
                </a:lnTo>
                <a:lnTo>
                  <a:pt x="4093344" y="6653947"/>
                </a:lnTo>
                <a:lnTo>
                  <a:pt x="4109465" y="6612178"/>
                </a:lnTo>
                <a:lnTo>
                  <a:pt x="4125335" y="6570101"/>
                </a:lnTo>
                <a:lnTo>
                  <a:pt x="4140953" y="6527721"/>
                </a:lnTo>
                <a:lnTo>
                  <a:pt x="4156321" y="6485040"/>
                </a:lnTo>
                <a:lnTo>
                  <a:pt x="4171438" y="6442066"/>
                </a:lnTo>
                <a:lnTo>
                  <a:pt x="4186304" y="6398800"/>
                </a:lnTo>
                <a:lnTo>
                  <a:pt x="4200919" y="6355249"/>
                </a:lnTo>
                <a:lnTo>
                  <a:pt x="4215284" y="6311417"/>
                </a:lnTo>
                <a:lnTo>
                  <a:pt x="4229398" y="6267308"/>
                </a:lnTo>
                <a:lnTo>
                  <a:pt x="4243262" y="6222927"/>
                </a:lnTo>
                <a:lnTo>
                  <a:pt x="4256876" y="6178279"/>
                </a:lnTo>
                <a:lnTo>
                  <a:pt x="4270240" y="6133367"/>
                </a:lnTo>
                <a:lnTo>
                  <a:pt x="4283353" y="6088197"/>
                </a:lnTo>
                <a:lnTo>
                  <a:pt x="4296217" y="6042772"/>
                </a:lnTo>
                <a:lnTo>
                  <a:pt x="4308830" y="5997098"/>
                </a:lnTo>
                <a:lnTo>
                  <a:pt x="4321194" y="5951180"/>
                </a:lnTo>
                <a:lnTo>
                  <a:pt x="4333308" y="5905020"/>
                </a:lnTo>
                <a:lnTo>
                  <a:pt x="4345173" y="5858625"/>
                </a:lnTo>
                <a:lnTo>
                  <a:pt x="4356787" y="5811999"/>
                </a:lnTo>
                <a:lnTo>
                  <a:pt x="4368153" y="5765145"/>
                </a:lnTo>
                <a:lnTo>
                  <a:pt x="4379269" y="5718070"/>
                </a:lnTo>
                <a:lnTo>
                  <a:pt x="4390136" y="5670776"/>
                </a:lnTo>
                <a:lnTo>
                  <a:pt x="4400754" y="5623269"/>
                </a:lnTo>
                <a:lnTo>
                  <a:pt x="4411122" y="5575554"/>
                </a:lnTo>
                <a:lnTo>
                  <a:pt x="4421242" y="5527634"/>
                </a:lnTo>
                <a:lnTo>
                  <a:pt x="4431113" y="5479515"/>
                </a:lnTo>
                <a:lnTo>
                  <a:pt x="4440735" y="5431200"/>
                </a:lnTo>
                <a:lnTo>
                  <a:pt x="4450108" y="5382695"/>
                </a:lnTo>
                <a:lnTo>
                  <a:pt x="4459233" y="5334004"/>
                </a:lnTo>
                <a:lnTo>
                  <a:pt x="4468109" y="5285131"/>
                </a:lnTo>
                <a:lnTo>
                  <a:pt x="4476737" y="5236081"/>
                </a:lnTo>
                <a:lnTo>
                  <a:pt x="4485116" y="5186859"/>
                </a:lnTo>
                <a:lnTo>
                  <a:pt x="4493248" y="5137469"/>
                </a:lnTo>
                <a:lnTo>
                  <a:pt x="4501131" y="5087915"/>
                </a:lnTo>
                <a:lnTo>
                  <a:pt x="4508766" y="5038203"/>
                </a:lnTo>
                <a:lnTo>
                  <a:pt x="4516153" y="4988336"/>
                </a:lnTo>
                <a:lnTo>
                  <a:pt x="4523293" y="4938319"/>
                </a:lnTo>
                <a:lnTo>
                  <a:pt x="4530184" y="4888157"/>
                </a:lnTo>
                <a:lnTo>
                  <a:pt x="4536828" y="4837854"/>
                </a:lnTo>
                <a:lnTo>
                  <a:pt x="4543225" y="4787415"/>
                </a:lnTo>
                <a:lnTo>
                  <a:pt x="4549373" y="4736844"/>
                </a:lnTo>
                <a:lnTo>
                  <a:pt x="4555275" y="4686147"/>
                </a:lnTo>
                <a:lnTo>
                  <a:pt x="4560929" y="4635326"/>
                </a:lnTo>
                <a:lnTo>
                  <a:pt x="4566336" y="4584387"/>
                </a:lnTo>
                <a:lnTo>
                  <a:pt x="4571496" y="4533335"/>
                </a:lnTo>
                <a:lnTo>
                  <a:pt x="4576409" y="4482174"/>
                </a:lnTo>
                <a:lnTo>
                  <a:pt x="4581075" y="4430908"/>
                </a:lnTo>
                <a:lnTo>
                  <a:pt x="4589667" y="4328081"/>
                </a:lnTo>
                <a:lnTo>
                  <a:pt x="4597272" y="4224890"/>
                </a:lnTo>
                <a:lnTo>
                  <a:pt x="4603892" y="4121371"/>
                </a:lnTo>
                <a:lnTo>
                  <a:pt x="4609526" y="4017561"/>
                </a:lnTo>
                <a:lnTo>
                  <a:pt x="4614176" y="3913497"/>
                </a:lnTo>
                <a:lnTo>
                  <a:pt x="4617843" y="3809213"/>
                </a:lnTo>
                <a:lnTo>
                  <a:pt x="4620527" y="3704747"/>
                </a:lnTo>
                <a:lnTo>
                  <a:pt x="4622228" y="3600135"/>
                </a:lnTo>
                <a:lnTo>
                  <a:pt x="4622949" y="3495413"/>
                </a:lnTo>
                <a:lnTo>
                  <a:pt x="4622689" y="3390617"/>
                </a:lnTo>
                <a:lnTo>
                  <a:pt x="4621449" y="3285783"/>
                </a:lnTo>
                <a:lnTo>
                  <a:pt x="4619230" y="3180948"/>
                </a:lnTo>
                <a:lnTo>
                  <a:pt x="4616033" y="3076148"/>
                </a:lnTo>
                <a:lnTo>
                  <a:pt x="4611858" y="2971419"/>
                </a:lnTo>
                <a:lnTo>
                  <a:pt x="4606707" y="2866798"/>
                </a:lnTo>
                <a:lnTo>
                  <a:pt x="4600579" y="2762320"/>
                </a:lnTo>
                <a:lnTo>
                  <a:pt x="4593476" y="2658022"/>
                </a:lnTo>
                <a:lnTo>
                  <a:pt x="4585399" y="2553941"/>
                </a:lnTo>
                <a:lnTo>
                  <a:pt x="4576348" y="2450111"/>
                </a:lnTo>
                <a:lnTo>
                  <a:pt x="4566324" y="2346571"/>
                </a:lnTo>
                <a:lnTo>
                  <a:pt x="4555327" y="2243355"/>
                </a:lnTo>
                <a:lnTo>
                  <a:pt x="4543359" y="2140501"/>
                </a:lnTo>
                <a:lnTo>
                  <a:pt x="4530420" y="2038043"/>
                </a:lnTo>
                <a:lnTo>
                  <a:pt x="4523587" y="1986975"/>
                </a:lnTo>
                <a:lnTo>
                  <a:pt x="4516511" y="1936020"/>
                </a:lnTo>
                <a:lnTo>
                  <a:pt x="4509193" y="1885182"/>
                </a:lnTo>
                <a:lnTo>
                  <a:pt x="4501633" y="1834466"/>
                </a:lnTo>
                <a:lnTo>
                  <a:pt x="4493831" y="1783877"/>
                </a:lnTo>
                <a:lnTo>
                  <a:pt x="4485786" y="1733419"/>
                </a:lnTo>
                <a:lnTo>
                  <a:pt x="4477500" y="1683096"/>
                </a:lnTo>
                <a:lnTo>
                  <a:pt x="4468972" y="1632914"/>
                </a:lnTo>
                <a:lnTo>
                  <a:pt x="4460202" y="1582876"/>
                </a:lnTo>
                <a:lnTo>
                  <a:pt x="4451190" y="1532987"/>
                </a:lnTo>
                <a:lnTo>
                  <a:pt x="4441937" y="1483252"/>
                </a:lnTo>
                <a:lnTo>
                  <a:pt x="4432442" y="1433675"/>
                </a:lnTo>
                <a:lnTo>
                  <a:pt x="4422706" y="1384262"/>
                </a:lnTo>
                <a:lnTo>
                  <a:pt x="4412728" y="1335015"/>
                </a:lnTo>
                <a:lnTo>
                  <a:pt x="4402510" y="1285940"/>
                </a:lnTo>
                <a:lnTo>
                  <a:pt x="4392050" y="1237042"/>
                </a:lnTo>
                <a:lnTo>
                  <a:pt x="4381349" y="1188324"/>
                </a:lnTo>
                <a:lnTo>
                  <a:pt x="4370408" y="1139792"/>
                </a:lnTo>
                <a:lnTo>
                  <a:pt x="4359225" y="1091450"/>
                </a:lnTo>
                <a:lnTo>
                  <a:pt x="4347802" y="1043302"/>
                </a:lnTo>
                <a:lnTo>
                  <a:pt x="4336138" y="995353"/>
                </a:lnTo>
                <a:lnTo>
                  <a:pt x="4324233" y="947608"/>
                </a:lnTo>
                <a:lnTo>
                  <a:pt x="4312088" y="900071"/>
                </a:lnTo>
                <a:lnTo>
                  <a:pt x="4299703" y="852747"/>
                </a:lnTo>
                <a:lnTo>
                  <a:pt x="4287078" y="805640"/>
                </a:lnTo>
                <a:lnTo>
                  <a:pt x="4274212" y="758754"/>
                </a:lnTo>
                <a:lnTo>
                  <a:pt x="4261106" y="712095"/>
                </a:lnTo>
                <a:lnTo>
                  <a:pt x="4247760" y="665666"/>
                </a:lnTo>
                <a:lnTo>
                  <a:pt x="4234175" y="619473"/>
                </a:lnTo>
                <a:lnTo>
                  <a:pt x="4220349" y="573519"/>
                </a:lnTo>
                <a:lnTo>
                  <a:pt x="4206284" y="527810"/>
                </a:lnTo>
                <a:lnTo>
                  <a:pt x="4191979" y="482349"/>
                </a:lnTo>
                <a:lnTo>
                  <a:pt x="4177435" y="437142"/>
                </a:lnTo>
                <a:lnTo>
                  <a:pt x="4162651" y="392193"/>
                </a:lnTo>
                <a:lnTo>
                  <a:pt x="4147628" y="347506"/>
                </a:lnTo>
                <a:lnTo>
                  <a:pt x="4132366" y="303087"/>
                </a:lnTo>
                <a:lnTo>
                  <a:pt x="4116864" y="258938"/>
                </a:lnTo>
                <a:lnTo>
                  <a:pt x="4101124" y="215066"/>
                </a:lnTo>
                <a:lnTo>
                  <a:pt x="4085144" y="171475"/>
                </a:lnTo>
                <a:lnTo>
                  <a:pt x="4068926" y="128168"/>
                </a:lnTo>
                <a:lnTo>
                  <a:pt x="4052469" y="85151"/>
                </a:lnTo>
                <a:lnTo>
                  <a:pt x="4035773" y="42429"/>
                </a:lnTo>
                <a:lnTo>
                  <a:pt x="4018838" y="5"/>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6" name="Google Shape;76;p11"/>
          <p:cNvSpPr txBox="1"/>
          <p:nvPr>
            <p:ph type="title"/>
          </p:nvPr>
        </p:nvSpPr>
        <p:spPr>
          <a:xfrm>
            <a:off x="1086487" y="225835"/>
            <a:ext cx="10019025" cy="1647189"/>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3800">
                <a:solidFill>
                  <a:srgbClr val="10497E"/>
                </a:solidFill>
                <a:latin typeface="Century Gothic"/>
                <a:ea typeface="Century Gothic"/>
                <a:cs typeface="Century Gothic"/>
                <a:sym typeface="Century Gothic"/>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11"/>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1"/>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1"/>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algn="r">
              <a:spcBef>
                <a:spcPts val="0"/>
              </a:spcBef>
              <a:buNone/>
              <a:defRPr>
                <a:solidFill>
                  <a:srgbClr val="888888"/>
                </a:solidFill>
              </a:defRPr>
            </a:lvl1pPr>
            <a:lvl2pPr indent="0" lvl="1" marL="0" algn="r">
              <a:spcBef>
                <a:spcPts val="0"/>
              </a:spcBef>
              <a:buNone/>
              <a:defRPr>
                <a:solidFill>
                  <a:srgbClr val="888888"/>
                </a:solidFill>
              </a:defRPr>
            </a:lvl2pPr>
            <a:lvl3pPr indent="0" lvl="2" marL="0" algn="r">
              <a:spcBef>
                <a:spcPts val="0"/>
              </a:spcBef>
              <a:buNone/>
              <a:defRPr>
                <a:solidFill>
                  <a:srgbClr val="888888"/>
                </a:solidFill>
              </a:defRPr>
            </a:lvl3pPr>
            <a:lvl4pPr indent="0" lvl="3" marL="0" algn="r">
              <a:spcBef>
                <a:spcPts val="0"/>
              </a:spcBef>
              <a:buNone/>
              <a:defRPr>
                <a:solidFill>
                  <a:srgbClr val="888888"/>
                </a:solidFill>
              </a:defRPr>
            </a:lvl4pPr>
            <a:lvl5pPr indent="0" lvl="4" marL="0" algn="r">
              <a:spcBef>
                <a:spcPts val="0"/>
              </a:spcBef>
              <a:buNone/>
              <a:defRPr>
                <a:solidFill>
                  <a:srgbClr val="888888"/>
                </a:solidFill>
              </a:defRPr>
            </a:lvl5pPr>
            <a:lvl6pPr indent="0" lvl="5" marL="0" algn="r">
              <a:spcBef>
                <a:spcPts val="0"/>
              </a:spcBef>
              <a:buNone/>
              <a:defRPr>
                <a:solidFill>
                  <a:srgbClr val="888888"/>
                </a:solidFill>
              </a:defRPr>
            </a:lvl6pPr>
            <a:lvl7pPr indent="0" lvl="6" marL="0" algn="r">
              <a:spcBef>
                <a:spcPts val="0"/>
              </a:spcBef>
              <a:buNone/>
              <a:defRPr>
                <a:solidFill>
                  <a:srgbClr val="888888"/>
                </a:solidFill>
              </a:defRPr>
            </a:lvl7pPr>
            <a:lvl8pPr indent="0" lvl="7" marL="0" algn="r">
              <a:spcBef>
                <a:spcPts val="0"/>
              </a:spcBef>
              <a:buNone/>
              <a:defRPr>
                <a:solidFill>
                  <a:srgbClr val="888888"/>
                </a:solidFill>
              </a:defRPr>
            </a:lvl8pPr>
            <a:lvl9pPr indent="0" lvl="8" marL="0" algn="r">
              <a:spcBef>
                <a:spcPts val="0"/>
              </a:spcBef>
              <a:buNone/>
              <a:defRPr>
                <a:solidFill>
                  <a:srgbClr val="888888"/>
                </a:solidFill>
              </a:defRPr>
            </a:lvl9pPr>
          </a:lstStyle>
          <a:p>
            <a:pPr indent="0" lvl="0" marL="0" rtl="0" algn="r">
              <a:spcBef>
                <a:spcPts val="0"/>
              </a:spcBef>
              <a:spcAft>
                <a:spcPts val="0"/>
              </a:spcAft>
              <a:buNone/>
            </a:pPr>
            <a:fld id="{00000000-1234-1234-1234-123412341234}" type="slidenum">
              <a:rPr lang="en-NA"/>
              <a:t>‹#›</a:t>
            </a:fld>
            <a:endParaRPr sz="1800">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 name="Google Shape;11;p1"/>
          <p:cNvSpPr txBox="1"/>
          <p:nvPr>
            <p:ph type="title"/>
          </p:nvPr>
        </p:nvSpPr>
        <p:spPr>
          <a:xfrm>
            <a:off x="1086487" y="225835"/>
            <a:ext cx="10019100" cy="16473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1" i="0" sz="3800" u="none" cap="none" strike="noStrike">
                <a:solidFill>
                  <a:srgbClr val="10497E"/>
                </a:solidFill>
                <a:latin typeface="Century Gothic"/>
                <a:ea typeface="Century Gothic"/>
                <a:cs typeface="Century Gothic"/>
                <a:sym typeface="Century Gothic"/>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1"/>
          <p:cNvSpPr txBox="1"/>
          <p:nvPr>
            <p:ph idx="1" type="body"/>
          </p:nvPr>
        </p:nvSpPr>
        <p:spPr>
          <a:xfrm>
            <a:off x="683234" y="2238554"/>
            <a:ext cx="11028600" cy="3174300"/>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13" name="Google Shape;13;p1"/>
          <p:cNvSpPr txBox="1"/>
          <p:nvPr>
            <p:ph idx="11" type="ftr"/>
          </p:nvPr>
        </p:nvSpPr>
        <p:spPr>
          <a:xfrm>
            <a:off x="4145280" y="6377940"/>
            <a:ext cx="3901500" cy="3429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0" type="dt"/>
          </p:nvPr>
        </p:nvSpPr>
        <p:spPr>
          <a:xfrm>
            <a:off x="609600" y="6377940"/>
            <a:ext cx="2804100" cy="3429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5" name="Google Shape;15;p1"/>
          <p:cNvSpPr txBox="1"/>
          <p:nvPr>
            <p:ph idx="12" type="sldNum"/>
          </p:nvPr>
        </p:nvSpPr>
        <p:spPr>
          <a:xfrm>
            <a:off x="8778240" y="6377940"/>
            <a:ext cx="2804100" cy="2772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8"/>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 name="Google Shape;55;p8"/>
          <p:cNvSpPr txBox="1"/>
          <p:nvPr>
            <p:ph type="title"/>
          </p:nvPr>
        </p:nvSpPr>
        <p:spPr>
          <a:xfrm>
            <a:off x="1086487" y="225835"/>
            <a:ext cx="10019025" cy="1647189"/>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1" i="0" sz="3800" u="none" cap="none" strike="noStrike">
                <a:solidFill>
                  <a:srgbClr val="10497E"/>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6" name="Google Shape;56;p8"/>
          <p:cNvSpPr txBox="1"/>
          <p:nvPr>
            <p:ph idx="1" type="body"/>
          </p:nvPr>
        </p:nvSpPr>
        <p:spPr>
          <a:xfrm>
            <a:off x="683234" y="2238554"/>
            <a:ext cx="11028680" cy="3174365"/>
          </a:xfrm>
          <a:prstGeom prst="rect">
            <a:avLst/>
          </a:prstGeom>
          <a:noFill/>
          <a:ln>
            <a:noFill/>
          </a:ln>
        </p:spPr>
        <p:txBody>
          <a:bodyPr anchorCtr="0" anchor="t" bIns="0" lIns="0" spcFirstLastPara="1" rIns="0" wrap="square" tIns="0">
            <a:spAutoFit/>
          </a:bodyPr>
          <a:lstStyle>
            <a:lvl1pPr indent="-228600" lvl="0"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800" u="none" cap="none" strike="noStrike">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
        <p:nvSpPr>
          <p:cNvPr id="57" name="Google Shape;57;p8"/>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marR="0" rtl="0" algn="ctr">
              <a:spcBef>
                <a:spcPts val="0"/>
              </a:spcBef>
              <a:spcAft>
                <a:spcPts val="0"/>
              </a:spcAft>
              <a:buSzPts val="1400"/>
              <a:buNone/>
              <a:defRPr sz="18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8" name="Google Shape;58;p8"/>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sz="18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9" name="Google Shape;59;p8"/>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rtl="0" algn="r">
              <a:spcBef>
                <a:spcPts val="0"/>
              </a:spcBef>
              <a:buNone/>
              <a:defRPr sz="1800">
                <a:solidFill>
                  <a:srgbClr val="888888"/>
                </a:solidFill>
                <a:latin typeface="Calibri"/>
                <a:ea typeface="Calibri"/>
                <a:cs typeface="Calibri"/>
                <a:sym typeface="Calibri"/>
              </a:defRPr>
            </a:lvl1pPr>
            <a:lvl2pPr indent="0" lvl="1" marL="0" marR="0" rtl="0" algn="r">
              <a:spcBef>
                <a:spcPts val="0"/>
              </a:spcBef>
              <a:buNone/>
              <a:defRPr sz="1800">
                <a:solidFill>
                  <a:srgbClr val="888888"/>
                </a:solidFill>
                <a:latin typeface="Calibri"/>
                <a:ea typeface="Calibri"/>
                <a:cs typeface="Calibri"/>
                <a:sym typeface="Calibri"/>
              </a:defRPr>
            </a:lvl2pPr>
            <a:lvl3pPr indent="0" lvl="2" marL="0" marR="0" rtl="0" algn="r">
              <a:spcBef>
                <a:spcPts val="0"/>
              </a:spcBef>
              <a:buNone/>
              <a:defRPr sz="1800">
                <a:solidFill>
                  <a:srgbClr val="888888"/>
                </a:solidFill>
                <a:latin typeface="Calibri"/>
                <a:ea typeface="Calibri"/>
                <a:cs typeface="Calibri"/>
                <a:sym typeface="Calibri"/>
              </a:defRPr>
            </a:lvl3pPr>
            <a:lvl4pPr indent="0" lvl="3" marL="0" marR="0" rtl="0" algn="r">
              <a:spcBef>
                <a:spcPts val="0"/>
              </a:spcBef>
              <a:buNone/>
              <a:defRPr sz="1800">
                <a:solidFill>
                  <a:srgbClr val="888888"/>
                </a:solidFill>
                <a:latin typeface="Calibri"/>
                <a:ea typeface="Calibri"/>
                <a:cs typeface="Calibri"/>
                <a:sym typeface="Calibri"/>
              </a:defRPr>
            </a:lvl4pPr>
            <a:lvl5pPr indent="0" lvl="4" marL="0" marR="0" rtl="0" algn="r">
              <a:spcBef>
                <a:spcPts val="0"/>
              </a:spcBef>
              <a:buNone/>
              <a:defRPr sz="1800">
                <a:solidFill>
                  <a:srgbClr val="888888"/>
                </a:solidFill>
                <a:latin typeface="Calibri"/>
                <a:ea typeface="Calibri"/>
                <a:cs typeface="Calibri"/>
                <a:sym typeface="Calibri"/>
              </a:defRPr>
            </a:lvl5pPr>
            <a:lvl6pPr indent="0" lvl="5" marL="0" marR="0" rtl="0" algn="r">
              <a:spcBef>
                <a:spcPts val="0"/>
              </a:spcBef>
              <a:buNone/>
              <a:defRPr sz="1800">
                <a:solidFill>
                  <a:srgbClr val="888888"/>
                </a:solidFill>
                <a:latin typeface="Calibri"/>
                <a:ea typeface="Calibri"/>
                <a:cs typeface="Calibri"/>
                <a:sym typeface="Calibri"/>
              </a:defRPr>
            </a:lvl6pPr>
            <a:lvl7pPr indent="0" lvl="6" marL="0" marR="0" rtl="0" algn="r">
              <a:spcBef>
                <a:spcPts val="0"/>
              </a:spcBef>
              <a:buNone/>
              <a:defRPr sz="1800">
                <a:solidFill>
                  <a:srgbClr val="888888"/>
                </a:solidFill>
                <a:latin typeface="Calibri"/>
                <a:ea typeface="Calibri"/>
                <a:cs typeface="Calibri"/>
                <a:sym typeface="Calibri"/>
              </a:defRPr>
            </a:lvl7pPr>
            <a:lvl8pPr indent="0" lvl="7" marL="0" marR="0" rtl="0" algn="r">
              <a:spcBef>
                <a:spcPts val="0"/>
              </a:spcBef>
              <a:buNone/>
              <a:defRPr sz="1800">
                <a:solidFill>
                  <a:srgbClr val="888888"/>
                </a:solidFill>
                <a:latin typeface="Calibri"/>
                <a:ea typeface="Calibri"/>
                <a:cs typeface="Calibri"/>
                <a:sym typeface="Calibri"/>
              </a:defRPr>
            </a:lvl8pPr>
            <a:lvl9pPr indent="0" lvl="8" marL="0" marR="0" rtl="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NA"/>
              <a:t>‹#›</a:t>
            </a:fld>
            <a:endParaRPr b="0" u="none"/>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10.png"/><Relationship Id="rId5" Type="http://schemas.openxmlformats.org/officeDocument/2006/relationships/image" Target="../media/image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6.jp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jp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jp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6.jp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6.jp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0.png"/><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9.png"/><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0.png"/><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2.pn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6.jpg"/><Relationship Id="rId4" Type="http://schemas.openxmlformats.org/officeDocument/2006/relationships/image" Target="../media/image23.jpg"/><Relationship Id="rId5" Type="http://schemas.openxmlformats.org/officeDocument/2006/relationships/image" Target="../media/image28.jpg"/><Relationship Id="rId6" Type="http://schemas.openxmlformats.org/officeDocument/2006/relationships/image" Target="../media/image35.jpg"/><Relationship Id="rId7" Type="http://schemas.openxmlformats.org/officeDocument/2006/relationships/image" Target="../media/image24.png"/><Relationship Id="rId8"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9.jp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jp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jp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2.jp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jpg"/><Relationship Id="rId4" Type="http://schemas.openxmlformats.org/officeDocument/2006/relationships/image" Target="../media/image31.png"/><Relationship Id="rId5" Type="http://schemas.openxmlformats.org/officeDocument/2006/relationships/image" Target="../media/image4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45.jp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7.png"/><Relationship Id="rId4" Type="http://schemas.openxmlformats.org/officeDocument/2006/relationships/image" Target="../media/image55.png"/><Relationship Id="rId5" Type="http://schemas.openxmlformats.org/officeDocument/2006/relationships/image" Target="../media/image38.png"/><Relationship Id="rId6" Type="http://schemas.openxmlformats.org/officeDocument/2006/relationships/image" Target="../media/image53.png"/><Relationship Id="rId7" Type="http://schemas.openxmlformats.org/officeDocument/2006/relationships/image" Target="../media/image49.png"/><Relationship Id="rId8" Type="http://schemas.openxmlformats.org/officeDocument/2006/relationships/image" Target="../media/image5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2.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3.png"/><Relationship Id="rId4" Type="http://schemas.openxmlformats.org/officeDocument/2006/relationships/image" Target="../media/image46.jpg"/><Relationship Id="rId11" Type="http://schemas.openxmlformats.org/officeDocument/2006/relationships/image" Target="../media/image56.png"/><Relationship Id="rId10" Type="http://schemas.openxmlformats.org/officeDocument/2006/relationships/image" Target="../media/image57.jpg"/><Relationship Id="rId12" Type="http://schemas.openxmlformats.org/officeDocument/2006/relationships/image" Target="../media/image54.jpg"/><Relationship Id="rId9" Type="http://schemas.openxmlformats.org/officeDocument/2006/relationships/image" Target="../media/image58.png"/><Relationship Id="rId5" Type="http://schemas.openxmlformats.org/officeDocument/2006/relationships/image" Target="../media/image44.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48.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2.jpg"/><Relationship Id="rId4" Type="http://schemas.openxmlformats.org/officeDocument/2006/relationships/hyperlink" Target="mailto:nangulanelulu.uaandja@nipdb.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7" name="Shape 97"/>
        <p:cNvGrpSpPr/>
        <p:nvPr/>
      </p:nvGrpSpPr>
      <p:grpSpPr>
        <a:xfrm>
          <a:off x="0" y="0"/>
          <a:ext cx="0" cy="0"/>
          <a:chOff x="0" y="0"/>
          <a:chExt cx="0" cy="0"/>
        </a:xfrm>
      </p:grpSpPr>
      <p:grpSp>
        <p:nvGrpSpPr>
          <p:cNvPr id="98" name="Google Shape;98;p14"/>
          <p:cNvGrpSpPr/>
          <p:nvPr/>
        </p:nvGrpSpPr>
        <p:grpSpPr>
          <a:xfrm>
            <a:off x="0" y="0"/>
            <a:ext cx="12192469" cy="6858138"/>
            <a:chOff x="0" y="0"/>
            <a:chExt cx="12192469" cy="6858138"/>
          </a:xfrm>
        </p:grpSpPr>
        <p:pic>
          <p:nvPicPr>
            <p:cNvPr id="99" name="Google Shape;99;p14"/>
            <p:cNvPicPr preferRelativeResize="0"/>
            <p:nvPr/>
          </p:nvPicPr>
          <p:blipFill rotWithShape="1">
            <a:blip r:embed="rId3">
              <a:alphaModFix/>
            </a:blip>
            <a:srcRect b="0" l="0" r="0" t="0"/>
            <a:stretch/>
          </p:blipFill>
          <p:spPr>
            <a:xfrm>
              <a:off x="3802938" y="0"/>
              <a:ext cx="8389061" cy="6858000"/>
            </a:xfrm>
            <a:prstGeom prst="rect">
              <a:avLst/>
            </a:prstGeom>
            <a:noFill/>
            <a:ln>
              <a:noFill/>
            </a:ln>
          </p:spPr>
        </p:pic>
        <p:sp>
          <p:nvSpPr>
            <p:cNvPr id="100" name="Google Shape;100;p14"/>
            <p:cNvSpPr/>
            <p:nvPr/>
          </p:nvSpPr>
          <p:spPr>
            <a:xfrm>
              <a:off x="3912069" y="0"/>
              <a:ext cx="8280400" cy="6612255"/>
            </a:xfrm>
            <a:custGeom>
              <a:rect b="b" l="l" r="r" t="t"/>
              <a:pathLst>
                <a:path extrusionOk="0" h="6612255" w="8280400">
                  <a:moveTo>
                    <a:pt x="0" y="6611759"/>
                  </a:moveTo>
                  <a:lnTo>
                    <a:pt x="8279930" y="6611759"/>
                  </a:lnTo>
                  <a:lnTo>
                    <a:pt x="8279930" y="0"/>
                  </a:lnTo>
                  <a:lnTo>
                    <a:pt x="0" y="0"/>
                  </a:lnTo>
                  <a:lnTo>
                    <a:pt x="0" y="6611759"/>
                  </a:lnTo>
                  <a:close/>
                </a:path>
              </a:pathLst>
            </a:custGeom>
            <a:solidFill>
              <a:srgbClr val="F7D10D">
                <a:alpha val="78823"/>
              </a:srgbClr>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14"/>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02" name="Google Shape;102;p14"/>
            <p:cNvPicPr preferRelativeResize="0"/>
            <p:nvPr/>
          </p:nvPicPr>
          <p:blipFill rotWithShape="1">
            <a:blip r:embed="rId4">
              <a:alphaModFix/>
            </a:blip>
            <a:srcRect b="0" l="0" r="0" t="0"/>
            <a:stretch/>
          </p:blipFill>
          <p:spPr>
            <a:xfrm>
              <a:off x="0" y="0"/>
              <a:ext cx="7353300" cy="6858000"/>
            </a:xfrm>
            <a:prstGeom prst="rect">
              <a:avLst/>
            </a:prstGeom>
            <a:noFill/>
            <a:ln>
              <a:noFill/>
            </a:ln>
          </p:spPr>
        </p:pic>
        <p:sp>
          <p:nvSpPr>
            <p:cNvPr id="103" name="Google Shape;103;p14"/>
            <p:cNvSpPr/>
            <p:nvPr/>
          </p:nvSpPr>
          <p:spPr>
            <a:xfrm>
              <a:off x="0" y="0"/>
              <a:ext cx="5144770" cy="6858000"/>
            </a:xfrm>
            <a:custGeom>
              <a:rect b="b" l="l" r="r" t="t"/>
              <a:pathLst>
                <a:path extrusionOk="0" h="6858000" w="5144770">
                  <a:moveTo>
                    <a:pt x="4730038" y="0"/>
                  </a:moveTo>
                  <a:lnTo>
                    <a:pt x="0" y="0"/>
                  </a:lnTo>
                  <a:lnTo>
                    <a:pt x="0" y="6858000"/>
                  </a:lnTo>
                  <a:lnTo>
                    <a:pt x="4097870" y="6858000"/>
                  </a:lnTo>
                  <a:lnTo>
                    <a:pt x="4119948" y="6819160"/>
                  </a:lnTo>
                  <a:lnTo>
                    <a:pt x="4141813" y="6780085"/>
                  </a:lnTo>
                  <a:lnTo>
                    <a:pt x="4163466" y="6740779"/>
                  </a:lnTo>
                  <a:lnTo>
                    <a:pt x="4184906" y="6701242"/>
                  </a:lnTo>
                  <a:lnTo>
                    <a:pt x="4206132" y="6661477"/>
                  </a:lnTo>
                  <a:lnTo>
                    <a:pt x="4227142" y="6621487"/>
                  </a:lnTo>
                  <a:lnTo>
                    <a:pt x="4247937" y="6581273"/>
                  </a:lnTo>
                  <a:lnTo>
                    <a:pt x="4268515" y="6540838"/>
                  </a:lnTo>
                  <a:lnTo>
                    <a:pt x="4288877" y="6500184"/>
                  </a:lnTo>
                  <a:lnTo>
                    <a:pt x="4309020" y="6459314"/>
                  </a:lnTo>
                  <a:lnTo>
                    <a:pt x="4328944" y="6418229"/>
                  </a:lnTo>
                  <a:lnTo>
                    <a:pt x="4348648" y="6376932"/>
                  </a:lnTo>
                  <a:lnTo>
                    <a:pt x="4368133" y="6335426"/>
                  </a:lnTo>
                  <a:lnTo>
                    <a:pt x="4387396" y="6293712"/>
                  </a:lnTo>
                  <a:lnTo>
                    <a:pt x="4406436" y="6251792"/>
                  </a:lnTo>
                  <a:lnTo>
                    <a:pt x="4425255" y="6209670"/>
                  </a:lnTo>
                  <a:lnTo>
                    <a:pt x="4443849" y="6167347"/>
                  </a:lnTo>
                  <a:lnTo>
                    <a:pt x="4462220" y="6124825"/>
                  </a:lnTo>
                  <a:lnTo>
                    <a:pt x="4480365" y="6082107"/>
                  </a:lnTo>
                  <a:lnTo>
                    <a:pt x="4498284" y="6039195"/>
                  </a:lnTo>
                  <a:lnTo>
                    <a:pt x="4515977" y="5996092"/>
                  </a:lnTo>
                  <a:lnTo>
                    <a:pt x="4533442" y="5952799"/>
                  </a:lnTo>
                  <a:lnTo>
                    <a:pt x="4550678" y="5909318"/>
                  </a:lnTo>
                  <a:lnTo>
                    <a:pt x="4567686" y="5865653"/>
                  </a:lnTo>
                  <a:lnTo>
                    <a:pt x="4584464" y="5821805"/>
                  </a:lnTo>
                  <a:lnTo>
                    <a:pt x="4601011" y="5777777"/>
                  </a:lnTo>
                  <a:lnTo>
                    <a:pt x="4617327" y="5733570"/>
                  </a:lnTo>
                  <a:lnTo>
                    <a:pt x="4633411" y="5689188"/>
                  </a:lnTo>
                  <a:lnTo>
                    <a:pt x="4649261" y="5644632"/>
                  </a:lnTo>
                  <a:lnTo>
                    <a:pt x="4664878" y="5599905"/>
                  </a:lnTo>
                  <a:lnTo>
                    <a:pt x="4680261" y="5555008"/>
                  </a:lnTo>
                  <a:lnTo>
                    <a:pt x="4695408" y="5509945"/>
                  </a:lnTo>
                  <a:lnTo>
                    <a:pt x="4710319" y="5464717"/>
                  </a:lnTo>
                  <a:lnTo>
                    <a:pt x="4724993" y="5419327"/>
                  </a:lnTo>
                  <a:lnTo>
                    <a:pt x="4739429" y="5373776"/>
                  </a:lnTo>
                  <a:lnTo>
                    <a:pt x="4753627" y="5328068"/>
                  </a:lnTo>
                  <a:lnTo>
                    <a:pt x="4767585" y="5282204"/>
                  </a:lnTo>
                  <a:lnTo>
                    <a:pt x="4781304" y="5236187"/>
                  </a:lnTo>
                  <a:lnTo>
                    <a:pt x="4794782" y="5190019"/>
                  </a:lnTo>
                  <a:lnTo>
                    <a:pt x="4808018" y="5143702"/>
                  </a:lnTo>
                  <a:lnTo>
                    <a:pt x="4821011" y="5097239"/>
                  </a:lnTo>
                  <a:lnTo>
                    <a:pt x="4833762" y="5050631"/>
                  </a:lnTo>
                  <a:lnTo>
                    <a:pt x="4846268" y="5003882"/>
                  </a:lnTo>
                  <a:lnTo>
                    <a:pt x="4858530" y="4956992"/>
                  </a:lnTo>
                  <a:lnTo>
                    <a:pt x="4870546" y="4909966"/>
                  </a:lnTo>
                  <a:lnTo>
                    <a:pt x="4882316" y="4862804"/>
                  </a:lnTo>
                  <a:lnTo>
                    <a:pt x="4893839" y="4815509"/>
                  </a:lnTo>
                  <a:lnTo>
                    <a:pt x="4905114" y="4768083"/>
                  </a:lnTo>
                  <a:lnTo>
                    <a:pt x="4916140" y="4720529"/>
                  </a:lnTo>
                  <a:lnTo>
                    <a:pt x="4926916" y="4672849"/>
                  </a:lnTo>
                  <a:lnTo>
                    <a:pt x="4937443" y="4625045"/>
                  </a:lnTo>
                  <a:lnTo>
                    <a:pt x="4947718" y="4577119"/>
                  </a:lnTo>
                  <a:lnTo>
                    <a:pt x="4957742" y="4529074"/>
                  </a:lnTo>
                  <a:lnTo>
                    <a:pt x="4967513" y="4480911"/>
                  </a:lnTo>
                  <a:lnTo>
                    <a:pt x="4977030" y="4432634"/>
                  </a:lnTo>
                  <a:lnTo>
                    <a:pt x="4986294" y="4384245"/>
                  </a:lnTo>
                  <a:lnTo>
                    <a:pt x="4995302" y="4335744"/>
                  </a:lnTo>
                  <a:lnTo>
                    <a:pt x="5004055" y="4287136"/>
                  </a:lnTo>
                  <a:lnTo>
                    <a:pt x="5012551" y="4238422"/>
                  </a:lnTo>
                  <a:lnTo>
                    <a:pt x="5020790" y="4189605"/>
                  </a:lnTo>
                  <a:lnTo>
                    <a:pt x="5028771" y="4140686"/>
                  </a:lnTo>
                  <a:lnTo>
                    <a:pt x="5036492" y="4091668"/>
                  </a:lnTo>
                  <a:lnTo>
                    <a:pt x="5043955" y="4042553"/>
                  </a:lnTo>
                  <a:lnTo>
                    <a:pt x="5051156" y="3993344"/>
                  </a:lnTo>
                  <a:lnTo>
                    <a:pt x="5058097" y="3944043"/>
                  </a:lnTo>
                  <a:lnTo>
                    <a:pt x="5064775" y="3894651"/>
                  </a:lnTo>
                  <a:lnTo>
                    <a:pt x="5071191" y="3845172"/>
                  </a:lnTo>
                  <a:lnTo>
                    <a:pt x="5077343" y="3795607"/>
                  </a:lnTo>
                  <a:lnTo>
                    <a:pt x="5083230" y="3745959"/>
                  </a:lnTo>
                  <a:lnTo>
                    <a:pt x="5088853" y="3696230"/>
                  </a:lnTo>
                  <a:lnTo>
                    <a:pt x="5094209" y="3646423"/>
                  </a:lnTo>
                  <a:lnTo>
                    <a:pt x="5099299" y="3596539"/>
                  </a:lnTo>
                  <a:lnTo>
                    <a:pt x="5104121" y="3546581"/>
                  </a:lnTo>
                  <a:lnTo>
                    <a:pt x="5108675" y="3496551"/>
                  </a:lnTo>
                  <a:lnTo>
                    <a:pt x="5112960" y="3446451"/>
                  </a:lnTo>
                  <a:lnTo>
                    <a:pt x="5116974" y="3396284"/>
                  </a:lnTo>
                  <a:lnTo>
                    <a:pt x="5120719" y="3346051"/>
                  </a:lnTo>
                  <a:lnTo>
                    <a:pt x="5124191" y="3295756"/>
                  </a:lnTo>
                  <a:lnTo>
                    <a:pt x="5127392" y="3245401"/>
                  </a:lnTo>
                  <a:lnTo>
                    <a:pt x="5130320" y="3194986"/>
                  </a:lnTo>
                  <a:lnTo>
                    <a:pt x="5132973" y="3144516"/>
                  </a:lnTo>
                  <a:lnTo>
                    <a:pt x="5135352" y="3093992"/>
                  </a:lnTo>
                  <a:lnTo>
                    <a:pt x="5137456" y="3043417"/>
                  </a:lnTo>
                  <a:lnTo>
                    <a:pt x="5139284" y="2992792"/>
                  </a:lnTo>
                  <a:lnTo>
                    <a:pt x="5140834" y="2942120"/>
                  </a:lnTo>
                  <a:lnTo>
                    <a:pt x="5142107" y="2891403"/>
                  </a:lnTo>
                  <a:lnTo>
                    <a:pt x="5143101" y="2840644"/>
                  </a:lnTo>
                  <a:lnTo>
                    <a:pt x="5143816" y="2789844"/>
                  </a:lnTo>
                  <a:lnTo>
                    <a:pt x="5144251" y="2739007"/>
                  </a:lnTo>
                  <a:lnTo>
                    <a:pt x="5144405" y="2688133"/>
                  </a:lnTo>
                  <a:lnTo>
                    <a:pt x="5144278" y="2637227"/>
                  </a:lnTo>
                  <a:lnTo>
                    <a:pt x="5143868" y="2586289"/>
                  </a:lnTo>
                  <a:lnTo>
                    <a:pt x="5143175" y="2535322"/>
                  </a:lnTo>
                  <a:lnTo>
                    <a:pt x="5142197" y="2484328"/>
                  </a:lnTo>
                  <a:lnTo>
                    <a:pt x="5140935" y="2433310"/>
                  </a:lnTo>
                  <a:lnTo>
                    <a:pt x="5139387" y="2382269"/>
                  </a:lnTo>
                  <a:lnTo>
                    <a:pt x="5137553" y="2331209"/>
                  </a:lnTo>
                  <a:lnTo>
                    <a:pt x="5135432" y="2280131"/>
                  </a:lnTo>
                  <a:lnTo>
                    <a:pt x="5133023" y="2229038"/>
                  </a:lnTo>
                  <a:lnTo>
                    <a:pt x="5130325" y="2177932"/>
                  </a:lnTo>
                  <a:lnTo>
                    <a:pt x="5127338" y="2126814"/>
                  </a:lnTo>
                  <a:lnTo>
                    <a:pt x="5124060" y="2075688"/>
                  </a:lnTo>
                  <a:lnTo>
                    <a:pt x="5120491" y="2024556"/>
                  </a:lnTo>
                  <a:lnTo>
                    <a:pt x="5116631" y="1973420"/>
                  </a:lnTo>
                  <a:lnTo>
                    <a:pt x="5112477" y="1922281"/>
                  </a:lnTo>
                  <a:lnTo>
                    <a:pt x="5108031" y="1871144"/>
                  </a:lnTo>
                  <a:lnTo>
                    <a:pt x="5103290" y="1820008"/>
                  </a:lnTo>
                  <a:lnTo>
                    <a:pt x="5098254" y="1768878"/>
                  </a:lnTo>
                  <a:lnTo>
                    <a:pt x="5092922" y="1717755"/>
                  </a:lnTo>
                  <a:lnTo>
                    <a:pt x="5087294" y="1666642"/>
                  </a:lnTo>
                  <a:lnTo>
                    <a:pt x="5081368" y="1615540"/>
                  </a:lnTo>
                  <a:lnTo>
                    <a:pt x="5075144" y="1564452"/>
                  </a:lnTo>
                  <a:lnTo>
                    <a:pt x="5068621" y="1513381"/>
                  </a:lnTo>
                  <a:lnTo>
                    <a:pt x="5061799" y="1462328"/>
                  </a:lnTo>
                  <a:lnTo>
                    <a:pt x="5054676" y="1411295"/>
                  </a:lnTo>
                  <a:lnTo>
                    <a:pt x="5047251" y="1360286"/>
                  </a:lnTo>
                  <a:lnTo>
                    <a:pt x="5039525" y="1309302"/>
                  </a:lnTo>
                  <a:lnTo>
                    <a:pt x="5031496" y="1258346"/>
                  </a:lnTo>
                  <a:lnTo>
                    <a:pt x="5023163" y="1207419"/>
                  </a:lnTo>
                  <a:lnTo>
                    <a:pt x="5014526" y="1156524"/>
                  </a:lnTo>
                  <a:lnTo>
                    <a:pt x="5005583" y="1105664"/>
                  </a:lnTo>
                  <a:lnTo>
                    <a:pt x="4996335" y="1054840"/>
                  </a:lnTo>
                  <a:lnTo>
                    <a:pt x="4986779" y="1004056"/>
                  </a:lnTo>
                  <a:lnTo>
                    <a:pt x="4976916" y="953312"/>
                  </a:lnTo>
                  <a:lnTo>
                    <a:pt x="4966745" y="902612"/>
                  </a:lnTo>
                  <a:lnTo>
                    <a:pt x="4956265" y="851957"/>
                  </a:lnTo>
                  <a:lnTo>
                    <a:pt x="4945474" y="801350"/>
                  </a:lnTo>
                  <a:lnTo>
                    <a:pt x="4934373" y="750794"/>
                  </a:lnTo>
                  <a:lnTo>
                    <a:pt x="4922961" y="700289"/>
                  </a:lnTo>
                  <a:lnTo>
                    <a:pt x="4911236" y="649840"/>
                  </a:lnTo>
                  <a:lnTo>
                    <a:pt x="4899198" y="599447"/>
                  </a:lnTo>
                  <a:lnTo>
                    <a:pt x="4886846" y="549114"/>
                  </a:lnTo>
                  <a:lnTo>
                    <a:pt x="4874180" y="498842"/>
                  </a:lnTo>
                  <a:lnTo>
                    <a:pt x="4861198" y="448634"/>
                  </a:lnTo>
                  <a:lnTo>
                    <a:pt x="4847900" y="398491"/>
                  </a:lnTo>
                  <a:lnTo>
                    <a:pt x="4834285" y="348417"/>
                  </a:lnTo>
                  <a:lnTo>
                    <a:pt x="4820352" y="298414"/>
                  </a:lnTo>
                  <a:lnTo>
                    <a:pt x="4806101" y="248483"/>
                  </a:lnTo>
                  <a:lnTo>
                    <a:pt x="4791530" y="198627"/>
                  </a:lnTo>
                  <a:lnTo>
                    <a:pt x="4776639" y="148849"/>
                  </a:lnTo>
                  <a:lnTo>
                    <a:pt x="4761428" y="99150"/>
                  </a:lnTo>
                  <a:lnTo>
                    <a:pt x="4745894" y="49533"/>
                  </a:lnTo>
                  <a:lnTo>
                    <a:pt x="4730038"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14"/>
            <p:cNvSpPr/>
            <p:nvPr/>
          </p:nvSpPr>
          <p:spPr>
            <a:xfrm>
              <a:off x="0" y="0"/>
              <a:ext cx="4623435" cy="6858000"/>
            </a:xfrm>
            <a:custGeom>
              <a:rect b="b" l="l" r="r" t="t"/>
              <a:pathLst>
                <a:path extrusionOk="0" h="6858000" w="4623435">
                  <a:moveTo>
                    <a:pt x="4018838" y="0"/>
                  </a:moveTo>
                  <a:lnTo>
                    <a:pt x="0" y="0"/>
                  </a:lnTo>
                  <a:lnTo>
                    <a:pt x="0" y="6858000"/>
                  </a:lnTo>
                  <a:lnTo>
                    <a:pt x="4008970" y="6858000"/>
                  </a:lnTo>
                  <a:lnTo>
                    <a:pt x="4026348" y="6817841"/>
                  </a:lnTo>
                  <a:lnTo>
                    <a:pt x="4043474" y="6777351"/>
                  </a:lnTo>
                  <a:lnTo>
                    <a:pt x="4060349" y="6736535"/>
                  </a:lnTo>
                  <a:lnTo>
                    <a:pt x="4076972" y="6695397"/>
                  </a:lnTo>
                  <a:lnTo>
                    <a:pt x="4093344" y="6653942"/>
                  </a:lnTo>
                  <a:lnTo>
                    <a:pt x="4109465" y="6612173"/>
                  </a:lnTo>
                  <a:lnTo>
                    <a:pt x="4125335" y="6570096"/>
                  </a:lnTo>
                  <a:lnTo>
                    <a:pt x="4140953" y="6527715"/>
                  </a:lnTo>
                  <a:lnTo>
                    <a:pt x="4156321" y="6485035"/>
                  </a:lnTo>
                  <a:lnTo>
                    <a:pt x="4171438" y="6442060"/>
                  </a:lnTo>
                  <a:lnTo>
                    <a:pt x="4186304" y="6398795"/>
                  </a:lnTo>
                  <a:lnTo>
                    <a:pt x="4200919" y="6355244"/>
                  </a:lnTo>
                  <a:lnTo>
                    <a:pt x="4215284" y="6311412"/>
                  </a:lnTo>
                  <a:lnTo>
                    <a:pt x="4229398" y="6267303"/>
                  </a:lnTo>
                  <a:lnTo>
                    <a:pt x="4243262" y="6222922"/>
                  </a:lnTo>
                  <a:lnTo>
                    <a:pt x="4256876" y="6178274"/>
                  </a:lnTo>
                  <a:lnTo>
                    <a:pt x="4270240" y="6133362"/>
                  </a:lnTo>
                  <a:lnTo>
                    <a:pt x="4283353" y="6088192"/>
                  </a:lnTo>
                  <a:lnTo>
                    <a:pt x="4296217" y="6042767"/>
                  </a:lnTo>
                  <a:lnTo>
                    <a:pt x="4308830" y="5997093"/>
                  </a:lnTo>
                  <a:lnTo>
                    <a:pt x="4321194" y="5951175"/>
                  </a:lnTo>
                  <a:lnTo>
                    <a:pt x="4333308" y="5905015"/>
                  </a:lnTo>
                  <a:lnTo>
                    <a:pt x="4345173" y="5858620"/>
                  </a:lnTo>
                  <a:lnTo>
                    <a:pt x="4356787" y="5811994"/>
                  </a:lnTo>
                  <a:lnTo>
                    <a:pt x="4368153" y="5765140"/>
                  </a:lnTo>
                  <a:lnTo>
                    <a:pt x="4379269" y="5718064"/>
                  </a:lnTo>
                  <a:lnTo>
                    <a:pt x="4390136" y="5670771"/>
                  </a:lnTo>
                  <a:lnTo>
                    <a:pt x="4400754" y="5623264"/>
                  </a:lnTo>
                  <a:lnTo>
                    <a:pt x="4411122" y="5575549"/>
                  </a:lnTo>
                  <a:lnTo>
                    <a:pt x="4421242" y="5527629"/>
                  </a:lnTo>
                  <a:lnTo>
                    <a:pt x="4431113" y="5479510"/>
                  </a:lnTo>
                  <a:lnTo>
                    <a:pt x="4440735" y="5431195"/>
                  </a:lnTo>
                  <a:lnTo>
                    <a:pt x="4450108" y="5382690"/>
                  </a:lnTo>
                  <a:lnTo>
                    <a:pt x="4459233" y="5333999"/>
                  </a:lnTo>
                  <a:lnTo>
                    <a:pt x="4468109" y="5285126"/>
                  </a:lnTo>
                  <a:lnTo>
                    <a:pt x="4476737" y="5236076"/>
                  </a:lnTo>
                  <a:lnTo>
                    <a:pt x="4485116" y="5186854"/>
                  </a:lnTo>
                  <a:lnTo>
                    <a:pt x="4493248" y="5137464"/>
                  </a:lnTo>
                  <a:lnTo>
                    <a:pt x="4501131" y="5087910"/>
                  </a:lnTo>
                  <a:lnTo>
                    <a:pt x="4508766" y="5038198"/>
                  </a:lnTo>
                  <a:lnTo>
                    <a:pt x="4516153" y="4988331"/>
                  </a:lnTo>
                  <a:lnTo>
                    <a:pt x="4523293" y="4938314"/>
                  </a:lnTo>
                  <a:lnTo>
                    <a:pt x="4530184" y="4888152"/>
                  </a:lnTo>
                  <a:lnTo>
                    <a:pt x="4536828" y="4837849"/>
                  </a:lnTo>
                  <a:lnTo>
                    <a:pt x="4543225" y="4787410"/>
                  </a:lnTo>
                  <a:lnTo>
                    <a:pt x="4549373" y="4736839"/>
                  </a:lnTo>
                  <a:lnTo>
                    <a:pt x="4555275" y="4686141"/>
                  </a:lnTo>
                  <a:lnTo>
                    <a:pt x="4560929" y="4635321"/>
                  </a:lnTo>
                  <a:lnTo>
                    <a:pt x="4566336" y="4584382"/>
                  </a:lnTo>
                  <a:lnTo>
                    <a:pt x="4571496" y="4533330"/>
                  </a:lnTo>
                  <a:lnTo>
                    <a:pt x="4576409" y="4482169"/>
                  </a:lnTo>
                  <a:lnTo>
                    <a:pt x="4581075" y="4430903"/>
                  </a:lnTo>
                  <a:lnTo>
                    <a:pt x="4589667" y="4328075"/>
                  </a:lnTo>
                  <a:lnTo>
                    <a:pt x="4597272" y="4224885"/>
                  </a:lnTo>
                  <a:lnTo>
                    <a:pt x="4603892" y="4121366"/>
                  </a:lnTo>
                  <a:lnTo>
                    <a:pt x="4609526" y="4017556"/>
                  </a:lnTo>
                  <a:lnTo>
                    <a:pt x="4614176" y="3913492"/>
                  </a:lnTo>
                  <a:lnTo>
                    <a:pt x="4617843" y="3809208"/>
                  </a:lnTo>
                  <a:lnTo>
                    <a:pt x="4620527" y="3704742"/>
                  </a:lnTo>
                  <a:lnTo>
                    <a:pt x="4622228" y="3600130"/>
                  </a:lnTo>
                  <a:lnTo>
                    <a:pt x="4622949" y="3495408"/>
                  </a:lnTo>
                  <a:lnTo>
                    <a:pt x="4622689" y="3390611"/>
                  </a:lnTo>
                  <a:lnTo>
                    <a:pt x="4621449" y="3285778"/>
                  </a:lnTo>
                  <a:lnTo>
                    <a:pt x="4619230" y="3180943"/>
                  </a:lnTo>
                  <a:lnTo>
                    <a:pt x="4616033" y="3076143"/>
                  </a:lnTo>
                  <a:lnTo>
                    <a:pt x="4611858" y="2971414"/>
                  </a:lnTo>
                  <a:lnTo>
                    <a:pt x="4606707" y="2866793"/>
                  </a:lnTo>
                  <a:lnTo>
                    <a:pt x="4600579" y="2762315"/>
                  </a:lnTo>
                  <a:lnTo>
                    <a:pt x="4593476" y="2658017"/>
                  </a:lnTo>
                  <a:lnTo>
                    <a:pt x="4585399" y="2553936"/>
                  </a:lnTo>
                  <a:lnTo>
                    <a:pt x="4576348" y="2450106"/>
                  </a:lnTo>
                  <a:lnTo>
                    <a:pt x="4566324" y="2346566"/>
                  </a:lnTo>
                  <a:lnTo>
                    <a:pt x="4555327" y="2243350"/>
                  </a:lnTo>
                  <a:lnTo>
                    <a:pt x="4543359" y="2140496"/>
                  </a:lnTo>
                  <a:lnTo>
                    <a:pt x="4530420" y="2038038"/>
                  </a:lnTo>
                  <a:lnTo>
                    <a:pt x="4523587" y="1986970"/>
                  </a:lnTo>
                  <a:lnTo>
                    <a:pt x="4516511" y="1936015"/>
                  </a:lnTo>
                  <a:lnTo>
                    <a:pt x="4509193" y="1885177"/>
                  </a:lnTo>
                  <a:lnTo>
                    <a:pt x="4501633" y="1834461"/>
                  </a:lnTo>
                  <a:lnTo>
                    <a:pt x="4493831" y="1783872"/>
                  </a:lnTo>
                  <a:lnTo>
                    <a:pt x="4485786" y="1733414"/>
                  </a:lnTo>
                  <a:lnTo>
                    <a:pt x="4477500" y="1683091"/>
                  </a:lnTo>
                  <a:lnTo>
                    <a:pt x="4468972" y="1632909"/>
                  </a:lnTo>
                  <a:lnTo>
                    <a:pt x="4460202" y="1582871"/>
                  </a:lnTo>
                  <a:lnTo>
                    <a:pt x="4451190" y="1532982"/>
                  </a:lnTo>
                  <a:lnTo>
                    <a:pt x="4441937" y="1483247"/>
                  </a:lnTo>
                  <a:lnTo>
                    <a:pt x="4432442" y="1433670"/>
                  </a:lnTo>
                  <a:lnTo>
                    <a:pt x="4422706" y="1384256"/>
                  </a:lnTo>
                  <a:lnTo>
                    <a:pt x="4412728" y="1335010"/>
                  </a:lnTo>
                  <a:lnTo>
                    <a:pt x="4402510" y="1285935"/>
                  </a:lnTo>
                  <a:lnTo>
                    <a:pt x="4392050" y="1237037"/>
                  </a:lnTo>
                  <a:lnTo>
                    <a:pt x="4381349" y="1188319"/>
                  </a:lnTo>
                  <a:lnTo>
                    <a:pt x="4370408" y="1139787"/>
                  </a:lnTo>
                  <a:lnTo>
                    <a:pt x="4359225" y="1091445"/>
                  </a:lnTo>
                  <a:lnTo>
                    <a:pt x="4347802" y="1043297"/>
                  </a:lnTo>
                  <a:lnTo>
                    <a:pt x="4336138" y="995348"/>
                  </a:lnTo>
                  <a:lnTo>
                    <a:pt x="4324233" y="947603"/>
                  </a:lnTo>
                  <a:lnTo>
                    <a:pt x="4312088" y="900066"/>
                  </a:lnTo>
                  <a:lnTo>
                    <a:pt x="4299703" y="852742"/>
                  </a:lnTo>
                  <a:lnTo>
                    <a:pt x="4287078" y="805635"/>
                  </a:lnTo>
                  <a:lnTo>
                    <a:pt x="4274212" y="758749"/>
                  </a:lnTo>
                  <a:lnTo>
                    <a:pt x="4261106" y="712090"/>
                  </a:lnTo>
                  <a:lnTo>
                    <a:pt x="4247760" y="665661"/>
                  </a:lnTo>
                  <a:lnTo>
                    <a:pt x="4234175" y="619468"/>
                  </a:lnTo>
                  <a:lnTo>
                    <a:pt x="4220349" y="573514"/>
                  </a:lnTo>
                  <a:lnTo>
                    <a:pt x="4206284" y="527805"/>
                  </a:lnTo>
                  <a:lnTo>
                    <a:pt x="4191979" y="482344"/>
                  </a:lnTo>
                  <a:lnTo>
                    <a:pt x="4177435" y="437137"/>
                  </a:lnTo>
                  <a:lnTo>
                    <a:pt x="4162651" y="392188"/>
                  </a:lnTo>
                  <a:lnTo>
                    <a:pt x="4147628" y="347501"/>
                  </a:lnTo>
                  <a:lnTo>
                    <a:pt x="4132366" y="303082"/>
                  </a:lnTo>
                  <a:lnTo>
                    <a:pt x="4116864" y="258933"/>
                  </a:lnTo>
                  <a:lnTo>
                    <a:pt x="4101124" y="215061"/>
                  </a:lnTo>
                  <a:lnTo>
                    <a:pt x="4085144" y="171470"/>
                  </a:lnTo>
                  <a:lnTo>
                    <a:pt x="4068926" y="128163"/>
                  </a:lnTo>
                  <a:lnTo>
                    <a:pt x="4052469" y="85146"/>
                  </a:lnTo>
                  <a:lnTo>
                    <a:pt x="4035773" y="42424"/>
                  </a:lnTo>
                  <a:lnTo>
                    <a:pt x="4018838"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05" name="Google Shape;105;p14"/>
            <p:cNvPicPr preferRelativeResize="0"/>
            <p:nvPr/>
          </p:nvPicPr>
          <p:blipFill rotWithShape="1">
            <a:blip r:embed="rId5">
              <a:alphaModFix/>
            </a:blip>
            <a:srcRect b="0" l="0" r="0" t="0"/>
            <a:stretch/>
          </p:blipFill>
          <p:spPr>
            <a:xfrm>
              <a:off x="787908" y="2874276"/>
              <a:ext cx="2630423" cy="1109458"/>
            </a:xfrm>
            <a:prstGeom prst="rect">
              <a:avLst/>
            </a:prstGeom>
            <a:noFill/>
            <a:ln>
              <a:noFill/>
            </a:ln>
          </p:spPr>
        </p:pic>
      </p:grpSp>
      <p:sp>
        <p:nvSpPr>
          <p:cNvPr id="106" name="Google Shape;106;p14"/>
          <p:cNvSpPr txBox="1"/>
          <p:nvPr>
            <p:ph type="title"/>
          </p:nvPr>
        </p:nvSpPr>
        <p:spPr>
          <a:xfrm>
            <a:off x="6083300" y="1890350"/>
            <a:ext cx="5477400" cy="2265300"/>
          </a:xfrm>
          <a:prstGeom prst="rect">
            <a:avLst/>
          </a:prstGeom>
          <a:noFill/>
          <a:ln>
            <a:noFill/>
          </a:ln>
        </p:spPr>
        <p:txBody>
          <a:bodyPr anchorCtr="0" anchor="t" bIns="0" lIns="0" spcFirstLastPara="1" rIns="0" wrap="square" tIns="78725">
            <a:spAutoFit/>
          </a:bodyPr>
          <a:lstStyle/>
          <a:p>
            <a:pPr indent="0" lvl="0" marL="12700" marR="5080" rtl="0" algn="l">
              <a:lnSpc>
                <a:spcPct val="111363"/>
              </a:lnSpc>
              <a:spcBef>
                <a:spcPts val="0"/>
              </a:spcBef>
              <a:spcAft>
                <a:spcPts val="0"/>
              </a:spcAft>
              <a:buSzPts val="1400"/>
              <a:buNone/>
            </a:pPr>
            <a:r>
              <a:rPr lang="en-NA" sz="4400"/>
              <a:t>THE POTENTIAL FOR INVESTMENTS IN THE SERVICE SECTOR</a:t>
            </a:r>
            <a:endParaRPr sz="4400"/>
          </a:p>
        </p:txBody>
      </p:sp>
      <p:sp>
        <p:nvSpPr>
          <p:cNvPr id="107" name="Google Shape;107;p14"/>
          <p:cNvSpPr/>
          <p:nvPr/>
        </p:nvSpPr>
        <p:spPr>
          <a:xfrm>
            <a:off x="6096000" y="4348327"/>
            <a:ext cx="5197475" cy="34290"/>
          </a:xfrm>
          <a:custGeom>
            <a:rect b="b" l="l" r="r" t="t"/>
            <a:pathLst>
              <a:path extrusionOk="0" h="34289" w="5197475">
                <a:moveTo>
                  <a:pt x="5197119" y="0"/>
                </a:moveTo>
                <a:lnTo>
                  <a:pt x="0" y="0"/>
                </a:lnTo>
                <a:lnTo>
                  <a:pt x="0" y="33870"/>
                </a:lnTo>
                <a:lnTo>
                  <a:pt x="5197119" y="33870"/>
                </a:lnTo>
                <a:lnTo>
                  <a:pt x="5197119"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 name="Google Shape;108;p14"/>
          <p:cNvSpPr txBox="1"/>
          <p:nvPr/>
        </p:nvSpPr>
        <p:spPr>
          <a:xfrm>
            <a:off x="6083300" y="4540625"/>
            <a:ext cx="4836300" cy="1600200"/>
          </a:xfrm>
          <a:prstGeom prst="rect">
            <a:avLst/>
          </a:prstGeom>
          <a:noFill/>
          <a:ln>
            <a:noFill/>
          </a:ln>
        </p:spPr>
        <p:txBody>
          <a:bodyPr anchorCtr="0" anchor="t" bIns="0" lIns="0" spcFirstLastPara="1" rIns="0" wrap="square" tIns="12050">
            <a:spAutoFit/>
          </a:bodyPr>
          <a:lstStyle/>
          <a:p>
            <a:pPr indent="-635" lvl="0" marL="12700" marR="5080" rtl="0" algn="l">
              <a:lnSpc>
                <a:spcPct val="100000"/>
              </a:lnSpc>
              <a:spcBef>
                <a:spcPts val="95"/>
              </a:spcBef>
              <a:spcAft>
                <a:spcPts val="0"/>
              </a:spcAft>
              <a:buClr>
                <a:srgbClr val="000000"/>
              </a:buClr>
              <a:buSzPts val="2000"/>
              <a:buFont typeface="Arial"/>
              <a:buNone/>
            </a:pPr>
            <a:r>
              <a:rPr b="1" i="0" lang="en-NA" sz="2000" u="none" cap="none" strike="noStrike">
                <a:solidFill>
                  <a:srgbClr val="20497A"/>
                </a:solidFill>
                <a:latin typeface="Century Gothic"/>
                <a:ea typeface="Century Gothic"/>
                <a:cs typeface="Century Gothic"/>
                <a:sym typeface="Century Gothic"/>
              </a:rPr>
              <a:t>Nangula Nelulu Uaandja</a:t>
            </a:r>
            <a:endParaRPr b="1" i="0" sz="2000" u="none" cap="none" strike="noStrike">
              <a:solidFill>
                <a:srgbClr val="20497A"/>
              </a:solidFill>
              <a:latin typeface="Century Gothic"/>
              <a:ea typeface="Century Gothic"/>
              <a:cs typeface="Century Gothic"/>
              <a:sym typeface="Century Gothic"/>
            </a:endParaRPr>
          </a:p>
          <a:p>
            <a:pPr indent="0" lvl="0" marL="0" marR="5080" rtl="0" algn="l">
              <a:lnSpc>
                <a:spcPct val="100000"/>
              </a:lnSpc>
              <a:spcBef>
                <a:spcPts val="95"/>
              </a:spcBef>
              <a:spcAft>
                <a:spcPts val="0"/>
              </a:spcAft>
              <a:buClr>
                <a:srgbClr val="000000"/>
              </a:buClr>
              <a:buSzPts val="2000"/>
              <a:buFont typeface="Arial"/>
              <a:buNone/>
            </a:pPr>
            <a:r>
              <a:rPr lang="en-NA" sz="2000">
                <a:solidFill>
                  <a:srgbClr val="20497A"/>
                </a:solidFill>
                <a:latin typeface="Century Gothic"/>
                <a:ea typeface="Century Gothic"/>
                <a:cs typeface="Century Gothic"/>
                <a:sym typeface="Century Gothic"/>
              </a:rPr>
              <a:t>October</a:t>
            </a:r>
            <a:r>
              <a:rPr b="0" i="0" lang="en-NA" sz="2000" u="none" cap="none" strike="noStrike">
                <a:solidFill>
                  <a:srgbClr val="20497A"/>
                </a:solidFill>
                <a:latin typeface="Century Gothic"/>
                <a:ea typeface="Century Gothic"/>
                <a:cs typeface="Century Gothic"/>
                <a:sym typeface="Century Gothic"/>
              </a:rPr>
              <a:t> 2021</a:t>
            </a:r>
            <a:endParaRPr b="0" i="0" sz="2000" u="none" cap="none" strike="noStrike">
              <a:solidFill>
                <a:srgbClr val="20497A"/>
              </a:solidFill>
              <a:latin typeface="Century Gothic"/>
              <a:ea typeface="Century Gothic"/>
              <a:cs typeface="Century Gothic"/>
              <a:sym typeface="Century Gothic"/>
            </a:endParaRPr>
          </a:p>
          <a:p>
            <a:pPr indent="0" lvl="0" marL="0" marR="5080" rtl="0" algn="l">
              <a:lnSpc>
                <a:spcPct val="100000"/>
              </a:lnSpc>
              <a:spcBef>
                <a:spcPts val="95"/>
              </a:spcBef>
              <a:spcAft>
                <a:spcPts val="0"/>
              </a:spcAft>
              <a:buClr>
                <a:srgbClr val="000000"/>
              </a:buClr>
              <a:buSzPts val="2000"/>
              <a:buFont typeface="Arial"/>
              <a:buNone/>
            </a:pPr>
            <a:r>
              <a:t/>
            </a:r>
            <a:endParaRPr sz="2000">
              <a:solidFill>
                <a:srgbClr val="20497A"/>
              </a:solidFill>
              <a:latin typeface="Century Gothic"/>
              <a:ea typeface="Century Gothic"/>
              <a:cs typeface="Century Gothic"/>
              <a:sym typeface="Century Gothic"/>
            </a:endParaRPr>
          </a:p>
          <a:p>
            <a:pPr indent="0" lvl="0" marL="0" marR="5080" rtl="0" algn="l">
              <a:lnSpc>
                <a:spcPct val="100000"/>
              </a:lnSpc>
              <a:spcBef>
                <a:spcPts val="95"/>
              </a:spcBef>
              <a:spcAft>
                <a:spcPts val="0"/>
              </a:spcAft>
              <a:buClr>
                <a:srgbClr val="000000"/>
              </a:buClr>
              <a:buSzPts val="2000"/>
              <a:buFont typeface="Arial"/>
              <a:buNone/>
            </a:pPr>
            <a:r>
              <a:t/>
            </a:r>
            <a:endParaRPr sz="2000">
              <a:solidFill>
                <a:srgbClr val="20497A"/>
              </a:solidFill>
              <a:latin typeface="Century Gothic"/>
              <a:ea typeface="Century Gothic"/>
              <a:cs typeface="Century Gothic"/>
              <a:sym typeface="Century Gothic"/>
            </a:endParaRPr>
          </a:p>
          <a:p>
            <a:pPr indent="0" lvl="0" marL="0" marR="5080" rtl="0" algn="l">
              <a:lnSpc>
                <a:spcPct val="100000"/>
              </a:lnSpc>
              <a:spcBef>
                <a:spcPts val="95"/>
              </a:spcBef>
              <a:spcAft>
                <a:spcPts val="0"/>
              </a:spcAft>
              <a:buClr>
                <a:srgbClr val="000000"/>
              </a:buClr>
              <a:buSzPts val="2000"/>
              <a:buFont typeface="Arial"/>
              <a:buNone/>
            </a:pPr>
            <a:r>
              <a:rPr lang="en-NA" sz="2000">
                <a:solidFill>
                  <a:srgbClr val="20497A"/>
                </a:solidFill>
                <a:latin typeface="Century Gothic"/>
                <a:ea typeface="Century Gothic"/>
                <a:cs typeface="Century Gothic"/>
                <a:sym typeface="Century Gothic"/>
              </a:rPr>
              <a:t>Economic Association of Namibia</a:t>
            </a:r>
            <a:endParaRPr sz="2000">
              <a:solidFill>
                <a:srgbClr val="20497A"/>
              </a:solidFill>
              <a:latin typeface="Century Gothic"/>
              <a:ea typeface="Century Gothic"/>
              <a:cs typeface="Century Gothic"/>
              <a:sym typeface="Century Gothic"/>
            </a:endParaRPr>
          </a:p>
        </p:txBody>
      </p:sp>
      <p:sp>
        <p:nvSpPr>
          <p:cNvPr id="109" name="Google Shape;109;p14"/>
          <p:cNvSpPr txBox="1"/>
          <p:nvPr/>
        </p:nvSpPr>
        <p:spPr>
          <a:xfrm>
            <a:off x="6083292" y="5658623"/>
            <a:ext cx="3213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3"/>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Employment</a:t>
            </a:r>
            <a:endParaRPr sz="4500"/>
          </a:p>
        </p:txBody>
      </p:sp>
      <p:sp>
        <p:nvSpPr>
          <p:cNvPr id="214" name="Google Shape;214;p23"/>
          <p:cNvSpPr txBox="1"/>
          <p:nvPr>
            <p:ph idx="1" type="body"/>
          </p:nvPr>
        </p:nvSpPr>
        <p:spPr>
          <a:xfrm>
            <a:off x="743584" y="99852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Share of economic sectors in employment</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grpSp>
        <p:nvGrpSpPr>
          <p:cNvPr id="215" name="Google Shape;215;p23"/>
          <p:cNvGrpSpPr/>
          <p:nvPr/>
        </p:nvGrpSpPr>
        <p:grpSpPr>
          <a:xfrm>
            <a:off x="1" y="5378621"/>
            <a:ext cx="12192424" cy="1508575"/>
            <a:chOff x="0" y="5350046"/>
            <a:chExt cx="12192424" cy="1508575"/>
          </a:xfrm>
        </p:grpSpPr>
        <p:sp>
          <p:nvSpPr>
            <p:cNvPr id="216" name="Google Shape;216;p23"/>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17" name="Google Shape;217;p23"/>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18" name="Google Shape;218;p23"/>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19" name="Google Shape;219;p23"/>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220" name="Google Shape;220;p23"/>
          <p:cNvSpPr txBox="1"/>
          <p:nvPr/>
        </p:nvSpPr>
        <p:spPr>
          <a:xfrm>
            <a:off x="102350" y="6262100"/>
            <a:ext cx="9601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NA" sz="900">
                <a:solidFill>
                  <a:srgbClr val="333333"/>
                </a:solidFill>
                <a:highlight>
                  <a:srgbClr val="FFFFFF"/>
                </a:highlight>
              </a:rPr>
              <a:t>“Nayyar, Gaurav; Hallward-Driemeier, Mary; Davies, Elwyn. 2021. At Your Service? : The Promise of Services-Led Development. Washington, DC: World Bank. © World Bank. https://openknowledge.worldbank.org/handle/10986/35599 License: CC BY 3.0 IGO.”</a:t>
            </a:r>
            <a:endParaRPr>
              <a:latin typeface="Calibri"/>
              <a:ea typeface="Calibri"/>
              <a:cs typeface="Calibri"/>
              <a:sym typeface="Calibri"/>
            </a:endParaRPr>
          </a:p>
        </p:txBody>
      </p:sp>
      <p:pic>
        <p:nvPicPr>
          <p:cNvPr id="221" name="Google Shape;221;p23"/>
          <p:cNvPicPr preferRelativeResize="0"/>
          <p:nvPr/>
        </p:nvPicPr>
        <p:blipFill>
          <a:blip r:embed="rId4">
            <a:alphaModFix/>
          </a:blip>
          <a:stretch>
            <a:fillRect/>
          </a:stretch>
        </p:blipFill>
        <p:spPr>
          <a:xfrm>
            <a:off x="1790725" y="1488566"/>
            <a:ext cx="7924799" cy="47735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4"/>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Productivity</a:t>
            </a:r>
            <a:endParaRPr sz="4500"/>
          </a:p>
        </p:txBody>
      </p:sp>
      <p:sp>
        <p:nvSpPr>
          <p:cNvPr id="228" name="Google Shape;228;p24"/>
          <p:cNvSpPr txBox="1"/>
          <p:nvPr>
            <p:ph idx="1" type="body"/>
          </p:nvPr>
        </p:nvSpPr>
        <p:spPr>
          <a:xfrm>
            <a:off x="743584" y="99852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Productivity of service sectors relative to manufacturing</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grpSp>
        <p:nvGrpSpPr>
          <p:cNvPr id="229" name="Google Shape;229;p24"/>
          <p:cNvGrpSpPr/>
          <p:nvPr/>
        </p:nvGrpSpPr>
        <p:grpSpPr>
          <a:xfrm>
            <a:off x="1" y="5378621"/>
            <a:ext cx="12192424" cy="1508575"/>
            <a:chOff x="0" y="5350046"/>
            <a:chExt cx="12192424" cy="1508575"/>
          </a:xfrm>
        </p:grpSpPr>
        <p:sp>
          <p:nvSpPr>
            <p:cNvPr id="230" name="Google Shape;230;p24"/>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31" name="Google Shape;231;p24"/>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32" name="Google Shape;232;p24"/>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33" name="Google Shape;233;p24"/>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234" name="Google Shape;234;p24"/>
          <p:cNvSpPr txBox="1"/>
          <p:nvPr/>
        </p:nvSpPr>
        <p:spPr>
          <a:xfrm>
            <a:off x="102350" y="6262100"/>
            <a:ext cx="9601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NA" sz="900">
                <a:solidFill>
                  <a:srgbClr val="333333"/>
                </a:solidFill>
                <a:highlight>
                  <a:srgbClr val="FFFFFF"/>
                </a:highlight>
              </a:rPr>
              <a:t>“Nayyar, Gaurav; Hallward-Driemeier, Mary; Davies, Elwyn. 2021. At Your Service? : The Promise of Services-Led Development. Washington, DC: World Bank. © World Bank. https://openknowledge.worldbank.org/handle/10986/35599 License: CC BY 3.0 IGO.”</a:t>
            </a:r>
            <a:endParaRPr>
              <a:latin typeface="Calibri"/>
              <a:ea typeface="Calibri"/>
              <a:cs typeface="Calibri"/>
              <a:sym typeface="Calibri"/>
            </a:endParaRPr>
          </a:p>
        </p:txBody>
      </p:sp>
      <p:pic>
        <p:nvPicPr>
          <p:cNvPr id="235" name="Google Shape;235;p24"/>
          <p:cNvPicPr preferRelativeResize="0"/>
          <p:nvPr/>
        </p:nvPicPr>
        <p:blipFill>
          <a:blip r:embed="rId4">
            <a:alphaModFix/>
          </a:blip>
          <a:stretch>
            <a:fillRect/>
          </a:stretch>
        </p:blipFill>
        <p:spPr>
          <a:xfrm>
            <a:off x="3734175" y="1636227"/>
            <a:ext cx="5047400" cy="44907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5"/>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Productivity</a:t>
            </a:r>
            <a:endParaRPr sz="4500"/>
          </a:p>
        </p:txBody>
      </p:sp>
      <p:sp>
        <p:nvSpPr>
          <p:cNvPr id="242" name="Google Shape;242;p25"/>
          <p:cNvSpPr txBox="1"/>
          <p:nvPr>
            <p:ph idx="1" type="body"/>
          </p:nvPr>
        </p:nvSpPr>
        <p:spPr>
          <a:xfrm>
            <a:off x="743584" y="99852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Small firms better compete with large ones in </a:t>
            </a:r>
            <a:r>
              <a:rPr b="1" lang="en-NA">
                <a:solidFill>
                  <a:schemeClr val="dk2"/>
                </a:solidFill>
                <a:latin typeface="Century Gothic"/>
                <a:ea typeface="Century Gothic"/>
                <a:cs typeface="Century Gothic"/>
                <a:sym typeface="Century Gothic"/>
              </a:rPr>
              <a:t>service than manufacturing</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grpSp>
        <p:nvGrpSpPr>
          <p:cNvPr id="243" name="Google Shape;243;p25"/>
          <p:cNvGrpSpPr/>
          <p:nvPr/>
        </p:nvGrpSpPr>
        <p:grpSpPr>
          <a:xfrm>
            <a:off x="1" y="5378621"/>
            <a:ext cx="12192424" cy="1508575"/>
            <a:chOff x="0" y="5350046"/>
            <a:chExt cx="12192424" cy="1508575"/>
          </a:xfrm>
        </p:grpSpPr>
        <p:sp>
          <p:nvSpPr>
            <p:cNvPr id="244" name="Google Shape;244;p25"/>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45" name="Google Shape;245;p25"/>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46" name="Google Shape;246;p25"/>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47" name="Google Shape;247;p25"/>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248" name="Google Shape;248;p25"/>
          <p:cNvSpPr txBox="1"/>
          <p:nvPr/>
        </p:nvSpPr>
        <p:spPr>
          <a:xfrm>
            <a:off x="102350" y="6262100"/>
            <a:ext cx="9601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NA" sz="900">
                <a:solidFill>
                  <a:srgbClr val="333333"/>
                </a:solidFill>
                <a:highlight>
                  <a:srgbClr val="FFFFFF"/>
                </a:highlight>
              </a:rPr>
              <a:t>“Nayyar, Gaurav; Hallward-Driemeier, Mary; Davies, Elwyn. 2021. At Your Service? : The Promise of Services-Led Development. Washington, DC: World Bank. © World Bank. https://openknowledge.worldbank.org/handle/10986/35599 License: CC BY 3.0 IGO.”</a:t>
            </a:r>
            <a:endParaRPr>
              <a:latin typeface="Calibri"/>
              <a:ea typeface="Calibri"/>
              <a:cs typeface="Calibri"/>
              <a:sym typeface="Calibri"/>
            </a:endParaRPr>
          </a:p>
        </p:txBody>
      </p:sp>
      <p:pic>
        <p:nvPicPr>
          <p:cNvPr id="249" name="Google Shape;249;p25"/>
          <p:cNvPicPr preferRelativeResize="0"/>
          <p:nvPr/>
        </p:nvPicPr>
        <p:blipFill>
          <a:blip r:embed="rId4">
            <a:alphaModFix/>
          </a:blip>
          <a:stretch>
            <a:fillRect/>
          </a:stretch>
        </p:blipFill>
        <p:spPr>
          <a:xfrm>
            <a:off x="1114575" y="1524053"/>
            <a:ext cx="9285024" cy="4562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6"/>
          <p:cNvSpPr txBox="1"/>
          <p:nvPr/>
        </p:nvSpPr>
        <p:spPr>
          <a:xfrm>
            <a:off x="181545" y="635459"/>
            <a:ext cx="125700" cy="239400"/>
          </a:xfrm>
          <a:prstGeom prst="rect">
            <a:avLst/>
          </a:prstGeom>
          <a:noFill/>
          <a:ln>
            <a:noFill/>
          </a:ln>
        </p:spPr>
        <p:txBody>
          <a:bodyPr anchorCtr="0" anchor="t" bIns="0" lIns="0" spcFirstLastPara="1" rIns="0" wrap="square" tIns="13325">
            <a:spAutoFit/>
          </a:bodyPr>
          <a:lstStyle/>
          <a:p>
            <a:pPr indent="0" lvl="0" marL="0" marR="0" rtl="0" algn="l">
              <a:lnSpc>
                <a:spcPct val="100000"/>
              </a:lnSpc>
              <a:spcBef>
                <a:spcPts val="0"/>
              </a:spcBef>
              <a:spcAft>
                <a:spcPts val="0"/>
              </a:spcAft>
              <a:buClr>
                <a:srgbClr val="000000"/>
              </a:buClr>
              <a:buSzPts val="1467"/>
              <a:buFont typeface="Arial"/>
              <a:buNone/>
            </a:pPr>
            <a:r>
              <a:t/>
            </a:r>
            <a:endParaRPr b="0" i="0" sz="1467" u="none" cap="none" strike="noStrike">
              <a:solidFill>
                <a:schemeClr val="dk1"/>
              </a:solidFill>
              <a:latin typeface="Century Gothic"/>
              <a:ea typeface="Century Gothic"/>
              <a:cs typeface="Century Gothic"/>
              <a:sym typeface="Century Gothic"/>
            </a:endParaRPr>
          </a:p>
        </p:txBody>
      </p:sp>
      <p:grpSp>
        <p:nvGrpSpPr>
          <p:cNvPr id="256" name="Google Shape;256;p26"/>
          <p:cNvGrpSpPr/>
          <p:nvPr/>
        </p:nvGrpSpPr>
        <p:grpSpPr>
          <a:xfrm>
            <a:off x="1" y="5378621"/>
            <a:ext cx="12192424" cy="1508575"/>
            <a:chOff x="0" y="5350046"/>
            <a:chExt cx="12192424" cy="1508575"/>
          </a:xfrm>
        </p:grpSpPr>
        <p:sp>
          <p:nvSpPr>
            <p:cNvPr id="257" name="Google Shape;257;p26"/>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58" name="Google Shape;258;p26"/>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59" name="Google Shape;259;p26"/>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60" name="Google Shape;260;p26"/>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261" name="Google Shape;261;p26"/>
          <p:cNvSpPr txBox="1"/>
          <p:nvPr/>
        </p:nvSpPr>
        <p:spPr>
          <a:xfrm>
            <a:off x="708917" y="339596"/>
            <a:ext cx="113268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en-NA" sz="4800" u="none" cap="none" strike="noStrike">
                <a:solidFill>
                  <a:srgbClr val="10497E"/>
                </a:solidFill>
                <a:latin typeface="Century Gothic"/>
                <a:ea typeface="Century Gothic"/>
                <a:cs typeface="Century Gothic"/>
                <a:sym typeface="Century Gothic"/>
              </a:rPr>
              <a:t>KNOW HOW</a:t>
            </a:r>
            <a:endParaRPr b="0" i="0" sz="1400" u="none" cap="none" strike="noStrike">
              <a:solidFill>
                <a:srgbClr val="000000"/>
              </a:solidFill>
              <a:latin typeface="Arial"/>
              <a:ea typeface="Arial"/>
              <a:cs typeface="Arial"/>
              <a:sym typeface="Arial"/>
            </a:endParaRPr>
          </a:p>
        </p:txBody>
      </p:sp>
      <p:pic>
        <p:nvPicPr>
          <p:cNvPr id="262" name="Google Shape;262;p26"/>
          <p:cNvPicPr preferRelativeResize="0"/>
          <p:nvPr/>
        </p:nvPicPr>
        <p:blipFill rotWithShape="1">
          <a:blip r:embed="rId4">
            <a:alphaModFix/>
          </a:blip>
          <a:srcRect b="0" l="0" r="0" t="0"/>
          <a:stretch/>
        </p:blipFill>
        <p:spPr>
          <a:xfrm>
            <a:off x="2244738" y="1173359"/>
            <a:ext cx="7263336" cy="4452741"/>
          </a:xfrm>
          <a:prstGeom prst="rect">
            <a:avLst/>
          </a:prstGeom>
          <a:noFill/>
          <a:ln>
            <a:noFill/>
          </a:ln>
        </p:spPr>
      </p:pic>
      <p:sp>
        <p:nvSpPr>
          <p:cNvPr id="263" name="Google Shape;263;p26"/>
          <p:cNvSpPr txBox="1"/>
          <p:nvPr/>
        </p:nvSpPr>
        <p:spPr>
          <a:xfrm>
            <a:off x="181545" y="5717890"/>
            <a:ext cx="10655400" cy="923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NA" sz="2700" u="none" cap="none" strike="noStrike">
                <a:solidFill>
                  <a:srgbClr val="10497E"/>
                </a:solidFill>
                <a:latin typeface="Century Gothic"/>
                <a:ea typeface="Century Gothic"/>
                <a:cs typeface="Century Gothic"/>
                <a:sym typeface="Century Gothic"/>
              </a:rPr>
              <a:t>It is about having to know how to do different complementary things </a:t>
            </a:r>
            <a:endParaRPr i="0" sz="1300" u="none" cap="none" strike="noStrik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27"/>
          <p:cNvPicPr preferRelativeResize="0"/>
          <p:nvPr/>
        </p:nvPicPr>
        <p:blipFill rotWithShape="1">
          <a:blip r:embed="rId3">
            <a:alphaModFix/>
          </a:blip>
          <a:srcRect b="0" l="0" r="0" t="0"/>
          <a:stretch/>
        </p:blipFill>
        <p:spPr>
          <a:xfrm>
            <a:off x="2091527" y="1775028"/>
            <a:ext cx="7767746" cy="4865306"/>
          </a:xfrm>
          <a:prstGeom prst="rect">
            <a:avLst/>
          </a:prstGeom>
          <a:noFill/>
          <a:ln>
            <a:noFill/>
          </a:ln>
        </p:spPr>
      </p:pic>
      <p:grpSp>
        <p:nvGrpSpPr>
          <p:cNvPr id="270" name="Google Shape;270;p27"/>
          <p:cNvGrpSpPr/>
          <p:nvPr/>
        </p:nvGrpSpPr>
        <p:grpSpPr>
          <a:xfrm>
            <a:off x="1" y="5378621"/>
            <a:ext cx="12192424" cy="1508575"/>
            <a:chOff x="0" y="5350046"/>
            <a:chExt cx="12192424" cy="1508575"/>
          </a:xfrm>
        </p:grpSpPr>
        <p:sp>
          <p:nvSpPr>
            <p:cNvPr id="271" name="Google Shape;271;p27"/>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72" name="Google Shape;272;p27"/>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73" name="Google Shape;273;p27"/>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74" name="Google Shape;274;p27"/>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
        <p:nvSpPr>
          <p:cNvPr id="275" name="Google Shape;275;p27"/>
          <p:cNvSpPr txBox="1"/>
          <p:nvPr/>
        </p:nvSpPr>
        <p:spPr>
          <a:xfrm>
            <a:off x="708917" y="176110"/>
            <a:ext cx="113268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en-NA" sz="4800" u="none" cap="none" strike="noStrike">
                <a:solidFill>
                  <a:srgbClr val="10497E"/>
                </a:solidFill>
                <a:latin typeface="Century Gothic"/>
                <a:ea typeface="Century Gothic"/>
                <a:cs typeface="Century Gothic"/>
                <a:sym typeface="Century Gothic"/>
              </a:rPr>
              <a:t>HUMAN CAPITAL STORY</a:t>
            </a:r>
            <a:endParaRPr b="0" i="0" sz="1400" u="none" cap="none" strike="noStrike">
              <a:solidFill>
                <a:srgbClr val="000000"/>
              </a:solidFill>
              <a:latin typeface="Arial"/>
              <a:ea typeface="Arial"/>
              <a:cs typeface="Arial"/>
              <a:sym typeface="Arial"/>
            </a:endParaRPr>
          </a:p>
        </p:txBody>
      </p:sp>
      <p:sp>
        <p:nvSpPr>
          <p:cNvPr id="276" name="Google Shape;276;p27"/>
          <p:cNvSpPr txBox="1"/>
          <p:nvPr/>
        </p:nvSpPr>
        <p:spPr>
          <a:xfrm>
            <a:off x="2725846" y="1250923"/>
            <a:ext cx="72897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NA" sz="1800" u="none" cap="none" strike="noStrike">
                <a:solidFill>
                  <a:srgbClr val="10497E"/>
                </a:solidFill>
                <a:latin typeface="Century Gothic"/>
                <a:ea typeface="Century Gothic"/>
                <a:cs typeface="Century Gothic"/>
                <a:sym typeface="Century Gothic"/>
              </a:rPr>
              <a:t>Years of schooling of Thailand and Ghana as a function of time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id="282" name="Google Shape;282;p28"/>
          <p:cNvPicPr preferRelativeResize="0"/>
          <p:nvPr/>
        </p:nvPicPr>
        <p:blipFill rotWithShape="1">
          <a:blip r:embed="rId3">
            <a:alphaModFix/>
          </a:blip>
          <a:srcRect b="0" l="0" r="0" t="0"/>
          <a:stretch/>
        </p:blipFill>
        <p:spPr>
          <a:xfrm>
            <a:off x="1422089" y="1382214"/>
            <a:ext cx="8828398" cy="5240749"/>
          </a:xfrm>
          <a:prstGeom prst="rect">
            <a:avLst/>
          </a:prstGeom>
          <a:noFill/>
          <a:ln>
            <a:noFill/>
          </a:ln>
        </p:spPr>
      </p:pic>
      <p:grpSp>
        <p:nvGrpSpPr>
          <p:cNvPr id="283" name="Google Shape;283;p28"/>
          <p:cNvGrpSpPr/>
          <p:nvPr/>
        </p:nvGrpSpPr>
        <p:grpSpPr>
          <a:xfrm>
            <a:off x="1" y="5378621"/>
            <a:ext cx="12192424" cy="1508575"/>
            <a:chOff x="0" y="5350046"/>
            <a:chExt cx="12192424" cy="1508575"/>
          </a:xfrm>
        </p:grpSpPr>
        <p:sp>
          <p:nvSpPr>
            <p:cNvPr id="284" name="Google Shape;284;p28"/>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85" name="Google Shape;285;p28"/>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86" name="Google Shape;286;p28"/>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87" name="Google Shape;287;p28"/>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
        <p:nvSpPr>
          <p:cNvPr id="288" name="Google Shape;288;p28"/>
          <p:cNvSpPr txBox="1"/>
          <p:nvPr/>
        </p:nvSpPr>
        <p:spPr>
          <a:xfrm>
            <a:off x="708917" y="176110"/>
            <a:ext cx="113268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en-NA" sz="4800" u="none" cap="none" strike="noStrike">
                <a:solidFill>
                  <a:srgbClr val="10497E"/>
                </a:solidFill>
                <a:latin typeface="Century Gothic"/>
                <a:ea typeface="Century Gothic"/>
                <a:cs typeface="Century Gothic"/>
                <a:sym typeface="Century Gothic"/>
              </a:rPr>
              <a:t>DIVERGENCE</a:t>
            </a:r>
            <a:endParaRPr b="0" i="0" sz="1400" u="none" cap="none" strike="noStrike">
              <a:solidFill>
                <a:srgbClr val="000000"/>
              </a:solidFill>
              <a:latin typeface="Arial"/>
              <a:ea typeface="Arial"/>
              <a:cs typeface="Arial"/>
              <a:sym typeface="Arial"/>
            </a:endParaRPr>
          </a:p>
        </p:txBody>
      </p:sp>
      <p:sp>
        <p:nvSpPr>
          <p:cNvPr id="289" name="Google Shape;289;p28"/>
          <p:cNvSpPr txBox="1"/>
          <p:nvPr/>
        </p:nvSpPr>
        <p:spPr>
          <a:xfrm>
            <a:off x="3048000" y="1121675"/>
            <a:ext cx="60960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NA" sz="1800" u="none" cap="none" strike="noStrike">
                <a:solidFill>
                  <a:srgbClr val="10497E"/>
                </a:solidFill>
                <a:latin typeface="Century Gothic"/>
                <a:ea typeface="Century Gothic"/>
                <a:cs typeface="Century Gothic"/>
                <a:sym typeface="Century Gothic"/>
              </a:rPr>
              <a:t>Evolution of the GDP per capita of Thailand and Ghana as a function of time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grpSp>
        <p:nvGrpSpPr>
          <p:cNvPr id="295" name="Google Shape;295;p29"/>
          <p:cNvGrpSpPr/>
          <p:nvPr/>
        </p:nvGrpSpPr>
        <p:grpSpPr>
          <a:xfrm>
            <a:off x="1" y="5378621"/>
            <a:ext cx="12192424" cy="1508575"/>
            <a:chOff x="0" y="5350046"/>
            <a:chExt cx="12192424" cy="1508575"/>
          </a:xfrm>
        </p:grpSpPr>
        <p:sp>
          <p:nvSpPr>
            <p:cNvPr id="296" name="Google Shape;296;p29"/>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97" name="Google Shape;297;p29"/>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98" name="Google Shape;298;p29"/>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99" name="Google Shape;299;p29"/>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00" name="Google Shape;300;p29"/>
          <p:cNvSpPr txBox="1"/>
          <p:nvPr/>
        </p:nvSpPr>
        <p:spPr>
          <a:xfrm>
            <a:off x="708917" y="176110"/>
            <a:ext cx="11326800" cy="156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en-NA" sz="4800" u="none" cap="none" strike="noStrike">
                <a:solidFill>
                  <a:srgbClr val="10497E"/>
                </a:solidFill>
                <a:latin typeface="Century Gothic"/>
                <a:ea typeface="Century Gothic"/>
                <a:cs typeface="Century Gothic"/>
                <a:sym typeface="Century Gothic"/>
              </a:rPr>
              <a:t>THE SCRABBLE THEORY OF ECONOMIC DEVELOPMENT </a:t>
            </a:r>
            <a:endParaRPr b="1" i="0" sz="4800" u="none" cap="none" strike="noStrike">
              <a:solidFill>
                <a:srgbClr val="10497E"/>
              </a:solidFill>
              <a:latin typeface="Century Gothic"/>
              <a:ea typeface="Century Gothic"/>
              <a:cs typeface="Century Gothic"/>
              <a:sym typeface="Century Gothic"/>
            </a:endParaRPr>
          </a:p>
        </p:txBody>
      </p:sp>
      <p:pic>
        <p:nvPicPr>
          <p:cNvPr id="301" name="Google Shape;301;p29"/>
          <p:cNvPicPr preferRelativeResize="0"/>
          <p:nvPr/>
        </p:nvPicPr>
        <p:blipFill rotWithShape="1">
          <a:blip r:embed="rId4">
            <a:alphaModFix/>
          </a:blip>
          <a:srcRect b="0" l="0" r="0" t="0"/>
          <a:stretch/>
        </p:blipFill>
        <p:spPr>
          <a:xfrm>
            <a:off x="179857" y="1820083"/>
            <a:ext cx="6207121" cy="4402457"/>
          </a:xfrm>
          <a:prstGeom prst="rect">
            <a:avLst/>
          </a:prstGeom>
          <a:noFill/>
          <a:ln>
            <a:noFill/>
          </a:ln>
        </p:spPr>
      </p:pic>
      <p:sp>
        <p:nvSpPr>
          <p:cNvPr id="302" name="Google Shape;302;p29"/>
          <p:cNvSpPr txBox="1"/>
          <p:nvPr/>
        </p:nvSpPr>
        <p:spPr>
          <a:xfrm>
            <a:off x="6120766" y="2210238"/>
            <a:ext cx="5660400" cy="31092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800"/>
              <a:buFont typeface="Arial"/>
              <a:buNone/>
            </a:pPr>
            <a:r>
              <a:rPr b="1" i="0" lang="en-NA" sz="2800" u="none" cap="none" strike="noStrike">
                <a:solidFill>
                  <a:srgbClr val="10497E"/>
                </a:solidFill>
                <a:latin typeface="Calibri"/>
                <a:ea typeface="Calibri"/>
                <a:cs typeface="Calibri"/>
                <a:sym typeface="Calibri"/>
              </a:rPr>
              <a:t>Accordingly, economic development involves finding out which products can be produced with a place's current capabilities – what words it can write with the letters it currently has. It also involves finding out how new letters can be acquired.</a:t>
            </a:r>
            <a:endParaRPr b="1" i="0" sz="2800" u="none" cap="none" strike="noStrike">
              <a:solidFill>
                <a:srgbClr val="10497E"/>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pSp>
        <p:nvGrpSpPr>
          <p:cNvPr id="308" name="Google Shape;308;p30"/>
          <p:cNvGrpSpPr/>
          <p:nvPr/>
        </p:nvGrpSpPr>
        <p:grpSpPr>
          <a:xfrm>
            <a:off x="1" y="5378621"/>
            <a:ext cx="12192424" cy="1508575"/>
            <a:chOff x="0" y="5350046"/>
            <a:chExt cx="12192424" cy="1508575"/>
          </a:xfrm>
        </p:grpSpPr>
        <p:sp>
          <p:nvSpPr>
            <p:cNvPr id="309" name="Google Shape;309;p30"/>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10" name="Google Shape;310;p30"/>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11" name="Google Shape;311;p30"/>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312" name="Google Shape;312;p30"/>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13" name="Google Shape;313;p30"/>
          <p:cNvSpPr txBox="1"/>
          <p:nvPr/>
        </p:nvSpPr>
        <p:spPr>
          <a:xfrm>
            <a:off x="4359909" y="279060"/>
            <a:ext cx="39333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en-NA" sz="3600" u="none" cap="none" strike="noStrike">
                <a:solidFill>
                  <a:srgbClr val="10497E"/>
                </a:solidFill>
                <a:latin typeface="Century Gothic"/>
                <a:ea typeface="Century Gothic"/>
                <a:cs typeface="Century Gothic"/>
                <a:sym typeface="Century Gothic"/>
              </a:rPr>
              <a:t>With </a:t>
            </a:r>
            <a:r>
              <a:rPr b="1" i="0" lang="en-NA" sz="3600" u="none" cap="none" strike="noStrike">
                <a:solidFill>
                  <a:srgbClr val="FF1014"/>
                </a:solidFill>
                <a:latin typeface="Century Gothic"/>
                <a:ea typeface="Century Gothic"/>
                <a:cs typeface="Century Gothic"/>
                <a:sym typeface="Century Gothic"/>
              </a:rPr>
              <a:t>10</a:t>
            </a:r>
            <a:r>
              <a:rPr b="1" i="0" lang="en-NA" sz="3600" u="none" cap="none" strike="noStrike">
                <a:solidFill>
                  <a:srgbClr val="10497E"/>
                </a:solidFill>
                <a:latin typeface="Century Gothic"/>
                <a:ea typeface="Century Gothic"/>
                <a:cs typeface="Century Gothic"/>
                <a:sym typeface="Century Gothic"/>
              </a:rPr>
              <a:t> letter,</a:t>
            </a:r>
            <a:endParaRPr b="0" i="0" sz="1400" u="none" cap="none" strike="noStrike">
              <a:solidFill>
                <a:srgbClr val="000000"/>
              </a:solidFill>
              <a:latin typeface="Arial"/>
              <a:ea typeface="Arial"/>
              <a:cs typeface="Arial"/>
              <a:sym typeface="Arial"/>
            </a:endParaRPr>
          </a:p>
        </p:txBody>
      </p:sp>
      <p:sp>
        <p:nvSpPr>
          <p:cNvPr id="314" name="Google Shape;314;p30"/>
          <p:cNvSpPr txBox="1"/>
          <p:nvPr/>
        </p:nvSpPr>
        <p:spPr>
          <a:xfrm>
            <a:off x="1155699" y="5671059"/>
            <a:ext cx="88599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n-NA" sz="3200" u="none" cap="none" strike="noStrike">
                <a:solidFill>
                  <a:srgbClr val="10497E"/>
                </a:solidFill>
                <a:latin typeface="Century Gothic"/>
                <a:ea typeface="Century Gothic"/>
                <a:cs typeface="Century Gothic"/>
                <a:sym typeface="Century Gothic"/>
              </a:rPr>
              <a:t>You can make </a:t>
            </a:r>
            <a:r>
              <a:rPr b="1" i="0" lang="en-NA" sz="3200" u="none" cap="none" strike="noStrike">
                <a:solidFill>
                  <a:srgbClr val="FF1014"/>
                </a:solidFill>
                <a:latin typeface="Century Gothic"/>
                <a:ea typeface="Century Gothic"/>
                <a:cs typeface="Century Gothic"/>
                <a:sym typeface="Century Gothic"/>
              </a:rPr>
              <a:t>595</a:t>
            </a:r>
            <a:r>
              <a:rPr b="1" i="0" lang="en-NA" sz="3200" u="none" cap="none" strike="noStrike">
                <a:solidFill>
                  <a:srgbClr val="10497E"/>
                </a:solidFill>
                <a:latin typeface="Century Gothic"/>
                <a:ea typeface="Century Gothic"/>
                <a:cs typeface="Century Gothic"/>
                <a:sym typeface="Century Gothic"/>
              </a:rPr>
              <a:t> words, of </a:t>
            </a:r>
            <a:r>
              <a:rPr b="1" i="0" lang="en-NA" sz="3200" u="none" cap="none" strike="noStrike">
                <a:solidFill>
                  <a:srgbClr val="FF1014"/>
                </a:solidFill>
                <a:latin typeface="Century Gothic"/>
                <a:ea typeface="Century Gothic"/>
                <a:cs typeface="Century Gothic"/>
                <a:sym typeface="Century Gothic"/>
              </a:rPr>
              <a:t>10</a:t>
            </a:r>
            <a:r>
              <a:rPr b="1" i="0" lang="en-NA" sz="3200" u="none" cap="none" strike="noStrike">
                <a:solidFill>
                  <a:srgbClr val="10497E"/>
                </a:solidFill>
                <a:latin typeface="Century Gothic"/>
                <a:ea typeface="Century Gothic"/>
                <a:cs typeface="Century Gothic"/>
                <a:sym typeface="Century Gothic"/>
              </a:rPr>
              <a:t> letters…</a:t>
            </a:r>
            <a:endParaRPr b="0" i="0" sz="1400" u="none" cap="none" strike="noStrike">
              <a:solidFill>
                <a:srgbClr val="000000"/>
              </a:solidFill>
              <a:latin typeface="Arial"/>
              <a:ea typeface="Arial"/>
              <a:cs typeface="Arial"/>
              <a:sym typeface="Arial"/>
            </a:endParaRPr>
          </a:p>
        </p:txBody>
      </p:sp>
      <p:pic>
        <p:nvPicPr>
          <p:cNvPr id="315" name="Google Shape;315;p30"/>
          <p:cNvPicPr preferRelativeResize="0"/>
          <p:nvPr/>
        </p:nvPicPr>
        <p:blipFill rotWithShape="1">
          <a:blip r:embed="rId4">
            <a:alphaModFix/>
          </a:blip>
          <a:srcRect b="0" l="0" r="0" t="0"/>
          <a:stretch/>
        </p:blipFill>
        <p:spPr>
          <a:xfrm>
            <a:off x="2928891" y="1404890"/>
            <a:ext cx="6334216" cy="383295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31"/>
          <p:cNvSpPr txBox="1"/>
          <p:nvPr/>
        </p:nvSpPr>
        <p:spPr>
          <a:xfrm>
            <a:off x="708917" y="176110"/>
            <a:ext cx="113268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en-NA" sz="4800" u="none" cap="none" strike="noStrike">
                <a:solidFill>
                  <a:srgbClr val="10497E"/>
                </a:solidFill>
                <a:latin typeface="Century Gothic"/>
                <a:ea typeface="Century Gothic"/>
                <a:cs typeface="Century Gothic"/>
                <a:sym typeface="Century Gothic"/>
              </a:rPr>
              <a:t>THEORY OF ECONOMIC </a:t>
            </a:r>
            <a:r>
              <a:rPr b="1" lang="en-NA" sz="4800">
                <a:solidFill>
                  <a:srgbClr val="10497E"/>
                </a:solidFill>
                <a:latin typeface="Century Gothic"/>
                <a:ea typeface="Century Gothic"/>
                <a:cs typeface="Century Gothic"/>
                <a:sym typeface="Century Gothic"/>
              </a:rPr>
              <a:t>COMPLEXITY</a:t>
            </a:r>
            <a:endParaRPr b="1" i="0" sz="4800" u="none" cap="none" strike="noStrike">
              <a:solidFill>
                <a:srgbClr val="10497E"/>
              </a:solidFill>
              <a:latin typeface="Century Gothic"/>
              <a:ea typeface="Century Gothic"/>
              <a:cs typeface="Century Gothic"/>
              <a:sym typeface="Century Gothic"/>
            </a:endParaRPr>
          </a:p>
        </p:txBody>
      </p:sp>
      <p:pic>
        <p:nvPicPr>
          <p:cNvPr id="322" name="Google Shape;322;p31"/>
          <p:cNvPicPr preferRelativeResize="0"/>
          <p:nvPr/>
        </p:nvPicPr>
        <p:blipFill rotWithShape="1">
          <a:blip r:embed="rId3">
            <a:alphaModFix/>
          </a:blip>
          <a:srcRect b="18435" l="9796" r="9441" t="6562"/>
          <a:stretch/>
        </p:blipFill>
        <p:spPr>
          <a:xfrm>
            <a:off x="1683200" y="1232850"/>
            <a:ext cx="8843774" cy="5167526"/>
          </a:xfrm>
          <a:prstGeom prst="rect">
            <a:avLst/>
          </a:prstGeom>
          <a:noFill/>
          <a:ln>
            <a:noFill/>
          </a:ln>
        </p:spPr>
      </p:pic>
      <p:grpSp>
        <p:nvGrpSpPr>
          <p:cNvPr id="323" name="Google Shape;323;p31"/>
          <p:cNvGrpSpPr/>
          <p:nvPr/>
        </p:nvGrpSpPr>
        <p:grpSpPr>
          <a:xfrm>
            <a:off x="1" y="5378621"/>
            <a:ext cx="12192424" cy="1508575"/>
            <a:chOff x="0" y="5350046"/>
            <a:chExt cx="12192424" cy="1508575"/>
          </a:xfrm>
        </p:grpSpPr>
        <p:sp>
          <p:nvSpPr>
            <p:cNvPr id="324" name="Google Shape;324;p3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25" name="Google Shape;325;p31"/>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26" name="Google Shape;326;p31"/>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327" name="Google Shape;327;p31"/>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31" name="Shape 331"/>
        <p:cNvGrpSpPr/>
        <p:nvPr/>
      </p:nvGrpSpPr>
      <p:grpSpPr>
        <a:xfrm>
          <a:off x="0" y="0"/>
          <a:ext cx="0" cy="0"/>
          <a:chOff x="0" y="0"/>
          <a:chExt cx="0" cy="0"/>
        </a:xfrm>
      </p:grpSpPr>
      <p:sp>
        <p:nvSpPr>
          <p:cNvPr id="332" name="Google Shape;332;p32"/>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33" name="Google Shape;333;p32"/>
          <p:cNvGrpSpPr/>
          <p:nvPr/>
        </p:nvGrpSpPr>
        <p:grpSpPr>
          <a:xfrm>
            <a:off x="0" y="5350052"/>
            <a:ext cx="12192428" cy="1508125"/>
            <a:chOff x="0" y="5350052"/>
            <a:chExt cx="12192428" cy="1508125"/>
          </a:xfrm>
        </p:grpSpPr>
        <p:sp>
          <p:nvSpPr>
            <p:cNvPr id="334" name="Google Shape;334;p32"/>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5" name="Google Shape;335;p32"/>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36" name="Google Shape;336;p32"/>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37" name="Google Shape;337;p32"/>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38" name="Google Shape;338;p32"/>
          <p:cNvSpPr txBox="1"/>
          <p:nvPr>
            <p:ph type="title"/>
          </p:nvPr>
        </p:nvSpPr>
        <p:spPr>
          <a:xfrm>
            <a:off x="2137175" y="2574025"/>
            <a:ext cx="8696400" cy="17547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SzPts val="1400"/>
              <a:buNone/>
            </a:pPr>
            <a:r>
              <a:rPr lang="en-NA">
                <a:solidFill>
                  <a:schemeClr val="lt1"/>
                </a:solidFill>
              </a:rPr>
              <a:t>HOW COUNTRIES WITH SMALLER POPULATIONS LEVERAGED SERVICES FOR ECONOMIC GROWTH</a:t>
            </a:r>
            <a:endParaRPr>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 name="Shape 113"/>
        <p:cNvGrpSpPr/>
        <p:nvPr/>
      </p:nvGrpSpPr>
      <p:grpSpPr>
        <a:xfrm>
          <a:off x="0" y="0"/>
          <a:ext cx="0" cy="0"/>
          <a:chOff x="0" y="0"/>
          <a:chExt cx="0" cy="0"/>
        </a:xfrm>
      </p:grpSpPr>
      <p:sp>
        <p:nvSpPr>
          <p:cNvPr id="114" name="Google Shape;114;p15"/>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 name="Google Shape;115;p15"/>
          <p:cNvGrpSpPr/>
          <p:nvPr/>
        </p:nvGrpSpPr>
        <p:grpSpPr>
          <a:xfrm>
            <a:off x="0" y="5350052"/>
            <a:ext cx="12192428" cy="1508125"/>
            <a:chOff x="0" y="5350052"/>
            <a:chExt cx="12192428" cy="1508125"/>
          </a:xfrm>
        </p:grpSpPr>
        <p:sp>
          <p:nvSpPr>
            <p:cNvPr id="116" name="Google Shape;116;p15"/>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7" name="Google Shape;117;p15"/>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15"/>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19" name="Google Shape;119;p15"/>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120" name="Google Shape;120;p15"/>
          <p:cNvSpPr txBox="1"/>
          <p:nvPr>
            <p:ph type="title"/>
          </p:nvPr>
        </p:nvSpPr>
        <p:spPr>
          <a:xfrm>
            <a:off x="2137175" y="2574025"/>
            <a:ext cx="8696400" cy="11697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SzPts val="1400"/>
              <a:buNone/>
            </a:pPr>
            <a:r>
              <a:rPr lang="en-NA">
                <a:solidFill>
                  <a:schemeClr val="lt1"/>
                </a:solidFill>
              </a:rPr>
              <a:t>THE IMPORTANCE OF SERVICES ECONOMIC GROWTH</a:t>
            </a:r>
            <a:endParaRPr>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33"/>
          <p:cNvSpPr txBox="1"/>
          <p:nvPr>
            <p:ph type="title"/>
          </p:nvPr>
        </p:nvSpPr>
        <p:spPr>
          <a:xfrm>
            <a:off x="598962" y="242085"/>
            <a:ext cx="10019100" cy="58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t>MAURITIUS</a:t>
            </a:r>
            <a:endParaRPr/>
          </a:p>
        </p:txBody>
      </p:sp>
      <p:grpSp>
        <p:nvGrpSpPr>
          <p:cNvPr id="345" name="Google Shape;345;p33"/>
          <p:cNvGrpSpPr/>
          <p:nvPr/>
        </p:nvGrpSpPr>
        <p:grpSpPr>
          <a:xfrm>
            <a:off x="0" y="5350052"/>
            <a:ext cx="12192428" cy="1508125"/>
            <a:chOff x="0" y="5350052"/>
            <a:chExt cx="12192428" cy="1508125"/>
          </a:xfrm>
        </p:grpSpPr>
        <p:sp>
          <p:nvSpPr>
            <p:cNvPr id="346" name="Google Shape;346;p33"/>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7" name="Google Shape;347;p33"/>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48" name="Google Shape;348;p33"/>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49" name="Google Shape;349;p33"/>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50" name="Google Shape;350;p33"/>
          <p:cNvSpPr txBox="1"/>
          <p:nvPr/>
        </p:nvSpPr>
        <p:spPr>
          <a:xfrm>
            <a:off x="487550" y="1332600"/>
            <a:ext cx="11258100" cy="427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In Mauritius, the services sector, contributes on average 68.5% of GDP, compared to 27.4% for the secondary sector and 4.1% by the primary sector which consists mainly of agricultural activities. The tertiary sector grew by 5.7% in 2008.</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The service industry continues to be a major engine of growth in Mauritius which is driven in part by the rapid changes in information technology and telecommunications that support service delivery.</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The government strategy centred on further diversifying the economic base in order to propel the economy onto higher levels of sustainable development alongside the consolidation, modernisation and expansion of the existing sectors has proved beneficial over the years.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The economy seems to be driven by the services sectors, especially activities in</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"Hotels and Restaurants", "Transport storage and communications", "Real estate,</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renting and business activities" and "Financial intermediation".</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34"/>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FDI</a:t>
            </a:r>
            <a:endParaRPr sz="4500"/>
          </a:p>
        </p:txBody>
      </p:sp>
      <p:sp>
        <p:nvSpPr>
          <p:cNvPr id="357" name="Google Shape;357;p34"/>
          <p:cNvSpPr txBox="1"/>
          <p:nvPr>
            <p:ph idx="1" type="body"/>
          </p:nvPr>
        </p:nvSpPr>
        <p:spPr>
          <a:xfrm>
            <a:off x="743584" y="99852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FDI Inflows to Mauritius</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358" name="Google Shape;358;p34"/>
          <p:cNvPicPr preferRelativeResize="0"/>
          <p:nvPr/>
        </p:nvPicPr>
        <p:blipFill>
          <a:blip r:embed="rId3">
            <a:alphaModFix/>
          </a:blip>
          <a:stretch>
            <a:fillRect/>
          </a:stretch>
        </p:blipFill>
        <p:spPr>
          <a:xfrm>
            <a:off x="300425" y="1416430"/>
            <a:ext cx="9850379" cy="5043250"/>
          </a:xfrm>
          <a:prstGeom prst="rect">
            <a:avLst/>
          </a:prstGeom>
          <a:noFill/>
          <a:ln>
            <a:noFill/>
          </a:ln>
        </p:spPr>
      </p:pic>
      <p:grpSp>
        <p:nvGrpSpPr>
          <p:cNvPr id="359" name="Google Shape;359;p34"/>
          <p:cNvGrpSpPr/>
          <p:nvPr/>
        </p:nvGrpSpPr>
        <p:grpSpPr>
          <a:xfrm>
            <a:off x="1" y="5378621"/>
            <a:ext cx="12192424" cy="1508575"/>
            <a:chOff x="0" y="5350046"/>
            <a:chExt cx="12192424" cy="1508575"/>
          </a:xfrm>
        </p:grpSpPr>
        <p:sp>
          <p:nvSpPr>
            <p:cNvPr id="360" name="Google Shape;360;p34"/>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61" name="Google Shape;361;p34"/>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362" name="Google Shape;362;p34"/>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363" name="Google Shape;363;p34"/>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35"/>
          <p:cNvSpPr txBox="1"/>
          <p:nvPr>
            <p:ph type="title"/>
          </p:nvPr>
        </p:nvSpPr>
        <p:spPr>
          <a:xfrm>
            <a:off x="598962" y="242085"/>
            <a:ext cx="10019100" cy="58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t>SINGAPORE</a:t>
            </a:r>
            <a:endParaRPr/>
          </a:p>
        </p:txBody>
      </p:sp>
      <p:grpSp>
        <p:nvGrpSpPr>
          <p:cNvPr id="370" name="Google Shape;370;p35"/>
          <p:cNvGrpSpPr/>
          <p:nvPr/>
        </p:nvGrpSpPr>
        <p:grpSpPr>
          <a:xfrm>
            <a:off x="0" y="5350052"/>
            <a:ext cx="12192428" cy="1508125"/>
            <a:chOff x="0" y="5350052"/>
            <a:chExt cx="12192428" cy="1508125"/>
          </a:xfrm>
        </p:grpSpPr>
        <p:sp>
          <p:nvSpPr>
            <p:cNvPr id="371" name="Google Shape;371;p35"/>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2" name="Google Shape;372;p35"/>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5"/>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74" name="Google Shape;374;p35"/>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75" name="Google Shape;375;p35"/>
          <p:cNvSpPr txBox="1"/>
          <p:nvPr/>
        </p:nvSpPr>
        <p:spPr>
          <a:xfrm>
            <a:off x="487550" y="1332600"/>
            <a:ext cx="11258100" cy="400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Singapore continues to make the transition from a manufacturing-based to a service-based economy.</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The government highlighted a focus in technology and education to be the new wave of economic gain. In addition, they identified financial services as a key area in which Singapore could diversify and attract new growth. During this time, the government invested heavily in its budding financial services industry.</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chemeClr val="dk2"/>
                </a:solidFill>
                <a:latin typeface="Century Gothic"/>
                <a:ea typeface="Century Gothic"/>
                <a:cs typeface="Century Gothic"/>
                <a:sym typeface="Century Gothic"/>
              </a:rPr>
              <a:t>The financial services industry has enjoyed stable growth due to Singapore’s pro-business environment and political stability. Home to over 200 banks and a regional hub of choice for many global financial services firms, Singapore’s financial services marketplace facilitates the transfer of knowledge, processes, technology and skills between global, regional and domestic markets.</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79" name="Shape 379"/>
        <p:cNvGrpSpPr/>
        <p:nvPr/>
      </p:nvGrpSpPr>
      <p:grpSpPr>
        <a:xfrm>
          <a:off x="0" y="0"/>
          <a:ext cx="0" cy="0"/>
          <a:chOff x="0" y="0"/>
          <a:chExt cx="0" cy="0"/>
        </a:xfrm>
      </p:grpSpPr>
      <p:sp>
        <p:nvSpPr>
          <p:cNvPr id="380" name="Google Shape;380;p36"/>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1" name="Google Shape;381;p36"/>
          <p:cNvGrpSpPr/>
          <p:nvPr/>
        </p:nvGrpSpPr>
        <p:grpSpPr>
          <a:xfrm>
            <a:off x="0" y="5350052"/>
            <a:ext cx="12192428" cy="1508125"/>
            <a:chOff x="0" y="5350052"/>
            <a:chExt cx="12192428" cy="1508125"/>
          </a:xfrm>
        </p:grpSpPr>
        <p:sp>
          <p:nvSpPr>
            <p:cNvPr id="382" name="Google Shape;382;p36"/>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3" name="Google Shape;383;p36"/>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4" name="Google Shape;384;p36"/>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385" name="Google Shape;385;p36"/>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386" name="Google Shape;386;p36"/>
          <p:cNvSpPr txBox="1"/>
          <p:nvPr>
            <p:ph type="title"/>
          </p:nvPr>
        </p:nvSpPr>
        <p:spPr>
          <a:xfrm>
            <a:off x="2137175" y="2574025"/>
            <a:ext cx="8696400" cy="5850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SzPts val="1400"/>
              <a:buNone/>
            </a:pPr>
            <a:r>
              <a:rPr lang="en-NA">
                <a:solidFill>
                  <a:schemeClr val="lt1"/>
                </a:solidFill>
              </a:rPr>
              <a:t>WHAT DOES THIS MEAN FOR NAMIBIA</a:t>
            </a:r>
            <a:endParaRPr>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37"/>
          <p:cNvSpPr txBox="1"/>
          <p:nvPr>
            <p:ph type="title"/>
          </p:nvPr>
        </p:nvSpPr>
        <p:spPr>
          <a:xfrm>
            <a:off x="623887" y="225835"/>
            <a:ext cx="10019100" cy="58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t>DIVERSIFICATION SECTORS</a:t>
            </a:r>
            <a:endParaRPr/>
          </a:p>
        </p:txBody>
      </p:sp>
      <p:sp>
        <p:nvSpPr>
          <p:cNvPr id="393" name="Google Shape;393;p37"/>
          <p:cNvSpPr txBox="1"/>
          <p:nvPr>
            <p:ph idx="1" type="body"/>
          </p:nvPr>
        </p:nvSpPr>
        <p:spPr>
          <a:xfrm>
            <a:off x="683234" y="2238554"/>
            <a:ext cx="11028600" cy="2772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pic>
        <p:nvPicPr>
          <p:cNvPr id="394" name="Google Shape;394;p37"/>
          <p:cNvPicPr preferRelativeResize="0"/>
          <p:nvPr/>
        </p:nvPicPr>
        <p:blipFill>
          <a:blip r:embed="rId3">
            <a:alphaModFix/>
          </a:blip>
          <a:stretch>
            <a:fillRect/>
          </a:stretch>
        </p:blipFill>
        <p:spPr>
          <a:xfrm>
            <a:off x="623875" y="1468004"/>
            <a:ext cx="11296650" cy="3543300"/>
          </a:xfrm>
          <a:prstGeom prst="rect">
            <a:avLst/>
          </a:prstGeom>
          <a:noFill/>
          <a:ln>
            <a:noFill/>
          </a:ln>
        </p:spPr>
      </p:pic>
      <p:grpSp>
        <p:nvGrpSpPr>
          <p:cNvPr id="395" name="Google Shape;395;p37"/>
          <p:cNvGrpSpPr/>
          <p:nvPr/>
        </p:nvGrpSpPr>
        <p:grpSpPr>
          <a:xfrm>
            <a:off x="0" y="5350046"/>
            <a:ext cx="12192424" cy="1508578"/>
            <a:chOff x="0" y="5350046"/>
            <a:chExt cx="12192424" cy="1508578"/>
          </a:xfrm>
        </p:grpSpPr>
        <p:sp>
          <p:nvSpPr>
            <p:cNvPr id="396" name="Google Shape;396;p37"/>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7" name="Google Shape;397;p37"/>
            <p:cNvSpPr/>
            <p:nvPr/>
          </p:nvSpPr>
          <p:spPr>
            <a:xfrm>
              <a:off x="9665573" y="5350046"/>
              <a:ext cx="2526665" cy="1508125"/>
            </a:xfrm>
            <a:custGeom>
              <a:rect b="b" l="l" r="r" t="t"/>
              <a:pathLst>
                <a:path extrusionOk="0" h="1508125" w="2526665">
                  <a:moveTo>
                    <a:pt x="2521641" y="0"/>
                  </a:moveTo>
                  <a:lnTo>
                    <a:pt x="2477164" y="5314"/>
                  </a:lnTo>
                  <a:lnTo>
                    <a:pt x="2432544" y="11353"/>
                  </a:lnTo>
                  <a:lnTo>
                    <a:pt x="2387792" y="18111"/>
                  </a:lnTo>
                  <a:lnTo>
                    <a:pt x="2342921" y="25587"/>
                  </a:lnTo>
                  <a:lnTo>
                    <a:pt x="2297944" y="33774"/>
                  </a:lnTo>
                  <a:lnTo>
                    <a:pt x="2252873" y="42671"/>
                  </a:lnTo>
                  <a:lnTo>
                    <a:pt x="2207721" y="52272"/>
                  </a:lnTo>
                  <a:lnTo>
                    <a:pt x="2162501" y="62574"/>
                  </a:lnTo>
                  <a:lnTo>
                    <a:pt x="2117224" y="73574"/>
                  </a:lnTo>
                  <a:lnTo>
                    <a:pt x="2071905" y="85267"/>
                  </a:lnTo>
                  <a:lnTo>
                    <a:pt x="2026554" y="97649"/>
                  </a:lnTo>
                  <a:lnTo>
                    <a:pt x="1981186" y="110716"/>
                  </a:lnTo>
                  <a:lnTo>
                    <a:pt x="1935812" y="124466"/>
                  </a:lnTo>
                  <a:lnTo>
                    <a:pt x="1890444" y="138893"/>
                  </a:lnTo>
                  <a:lnTo>
                    <a:pt x="1845097" y="153994"/>
                  </a:lnTo>
                  <a:lnTo>
                    <a:pt x="1799782" y="169766"/>
                  </a:lnTo>
                  <a:lnTo>
                    <a:pt x="1754511" y="186204"/>
                  </a:lnTo>
                  <a:lnTo>
                    <a:pt x="1709298" y="203304"/>
                  </a:lnTo>
                  <a:lnTo>
                    <a:pt x="1664155" y="221062"/>
                  </a:lnTo>
                  <a:lnTo>
                    <a:pt x="1619094" y="239476"/>
                  </a:lnTo>
                  <a:lnTo>
                    <a:pt x="1574129" y="258540"/>
                  </a:lnTo>
                  <a:lnTo>
                    <a:pt x="1529271" y="278252"/>
                  </a:lnTo>
                  <a:lnTo>
                    <a:pt x="1484534" y="298606"/>
                  </a:lnTo>
                  <a:lnTo>
                    <a:pt x="1439929" y="319600"/>
                  </a:lnTo>
                  <a:lnTo>
                    <a:pt x="1395470" y="341229"/>
                  </a:lnTo>
                  <a:lnTo>
                    <a:pt x="1351169" y="363490"/>
                  </a:lnTo>
                  <a:lnTo>
                    <a:pt x="1307039" y="386379"/>
                  </a:lnTo>
                  <a:lnTo>
                    <a:pt x="1263092" y="409892"/>
                  </a:lnTo>
                  <a:lnTo>
                    <a:pt x="1219341" y="434024"/>
                  </a:lnTo>
                  <a:lnTo>
                    <a:pt x="1175799" y="458773"/>
                  </a:lnTo>
                  <a:lnTo>
                    <a:pt x="1132477" y="484134"/>
                  </a:lnTo>
                  <a:lnTo>
                    <a:pt x="1089389" y="510104"/>
                  </a:lnTo>
                  <a:lnTo>
                    <a:pt x="1046548" y="536678"/>
                  </a:lnTo>
                  <a:lnTo>
                    <a:pt x="1003965" y="563853"/>
                  </a:lnTo>
                  <a:lnTo>
                    <a:pt x="961653" y="591625"/>
                  </a:lnTo>
                  <a:lnTo>
                    <a:pt x="919626" y="619990"/>
                  </a:lnTo>
                  <a:lnTo>
                    <a:pt x="877895" y="648945"/>
                  </a:lnTo>
                  <a:lnTo>
                    <a:pt x="836473" y="678484"/>
                  </a:lnTo>
                  <a:lnTo>
                    <a:pt x="795373" y="708605"/>
                  </a:lnTo>
                  <a:lnTo>
                    <a:pt x="754608" y="739304"/>
                  </a:lnTo>
                  <a:lnTo>
                    <a:pt x="714189" y="770577"/>
                  </a:lnTo>
                  <a:lnTo>
                    <a:pt x="674130" y="802419"/>
                  </a:lnTo>
                  <a:lnTo>
                    <a:pt x="634443" y="834828"/>
                  </a:lnTo>
                  <a:lnTo>
                    <a:pt x="595141" y="867798"/>
                  </a:lnTo>
                  <a:lnTo>
                    <a:pt x="556236" y="901328"/>
                  </a:lnTo>
                  <a:lnTo>
                    <a:pt x="517741" y="935411"/>
                  </a:lnTo>
                  <a:lnTo>
                    <a:pt x="479668" y="970046"/>
                  </a:lnTo>
                  <a:lnTo>
                    <a:pt x="442031" y="1005227"/>
                  </a:lnTo>
                  <a:lnTo>
                    <a:pt x="404841" y="1040951"/>
                  </a:lnTo>
                  <a:lnTo>
                    <a:pt x="368111" y="1077214"/>
                  </a:lnTo>
                  <a:lnTo>
                    <a:pt x="331854" y="1114013"/>
                  </a:lnTo>
                  <a:lnTo>
                    <a:pt x="296083" y="1151343"/>
                  </a:lnTo>
                  <a:lnTo>
                    <a:pt x="260810" y="1189200"/>
                  </a:lnTo>
                  <a:lnTo>
                    <a:pt x="226047" y="1227581"/>
                  </a:lnTo>
                  <a:lnTo>
                    <a:pt x="191807" y="1266482"/>
                  </a:lnTo>
                  <a:lnTo>
                    <a:pt x="158103" y="1305899"/>
                  </a:lnTo>
                  <a:lnTo>
                    <a:pt x="124948" y="1345828"/>
                  </a:lnTo>
                  <a:lnTo>
                    <a:pt x="92354" y="1386265"/>
                  </a:lnTo>
                  <a:lnTo>
                    <a:pt x="60333" y="1427207"/>
                  </a:lnTo>
                  <a:lnTo>
                    <a:pt x="28898" y="1468649"/>
                  </a:lnTo>
                  <a:lnTo>
                    <a:pt x="0" y="1507953"/>
                  </a:lnTo>
                  <a:lnTo>
                    <a:pt x="2526426" y="1507953"/>
                  </a:lnTo>
                  <a:lnTo>
                    <a:pt x="2526426" y="6545"/>
                  </a:lnTo>
                  <a:lnTo>
                    <a:pt x="2521641"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37"/>
            <p:cNvSpPr/>
            <p:nvPr/>
          </p:nvSpPr>
          <p:spPr>
            <a:xfrm>
              <a:off x="10015645" y="5384790"/>
              <a:ext cx="2176779" cy="1473834"/>
            </a:xfrm>
            <a:custGeom>
              <a:rect b="b" l="l" r="r" t="t"/>
              <a:pathLst>
                <a:path extrusionOk="0" h="1473834" w="2176779">
                  <a:moveTo>
                    <a:pt x="2176354" y="0"/>
                  </a:moveTo>
                  <a:lnTo>
                    <a:pt x="2107900" y="16785"/>
                  </a:lnTo>
                  <a:lnTo>
                    <a:pt x="2064476" y="28609"/>
                  </a:lnTo>
                  <a:lnTo>
                    <a:pt x="2020822" y="41334"/>
                  </a:lnTo>
                  <a:lnTo>
                    <a:pt x="1976960" y="54944"/>
                  </a:lnTo>
                  <a:lnTo>
                    <a:pt x="1932909" y="69424"/>
                  </a:lnTo>
                  <a:lnTo>
                    <a:pt x="1888689" y="84759"/>
                  </a:lnTo>
                  <a:lnTo>
                    <a:pt x="1844321" y="100933"/>
                  </a:lnTo>
                  <a:lnTo>
                    <a:pt x="1799823" y="117932"/>
                  </a:lnTo>
                  <a:lnTo>
                    <a:pt x="1755217" y="135740"/>
                  </a:lnTo>
                  <a:lnTo>
                    <a:pt x="1710522" y="154342"/>
                  </a:lnTo>
                  <a:lnTo>
                    <a:pt x="1665758" y="173722"/>
                  </a:lnTo>
                  <a:lnTo>
                    <a:pt x="1620944" y="193866"/>
                  </a:lnTo>
                  <a:lnTo>
                    <a:pt x="1576102" y="214758"/>
                  </a:lnTo>
                  <a:lnTo>
                    <a:pt x="1531251" y="236383"/>
                  </a:lnTo>
                  <a:lnTo>
                    <a:pt x="1486410" y="258726"/>
                  </a:lnTo>
                  <a:lnTo>
                    <a:pt x="1441601" y="281771"/>
                  </a:lnTo>
                  <a:lnTo>
                    <a:pt x="1396842" y="305504"/>
                  </a:lnTo>
                  <a:lnTo>
                    <a:pt x="1352154" y="329908"/>
                  </a:lnTo>
                  <a:lnTo>
                    <a:pt x="1307557" y="354969"/>
                  </a:lnTo>
                  <a:lnTo>
                    <a:pt x="1263070" y="380672"/>
                  </a:lnTo>
                  <a:lnTo>
                    <a:pt x="1218714" y="407001"/>
                  </a:lnTo>
                  <a:lnTo>
                    <a:pt x="1174509" y="433941"/>
                  </a:lnTo>
                  <a:lnTo>
                    <a:pt x="1130474" y="461477"/>
                  </a:lnTo>
                  <a:lnTo>
                    <a:pt x="1086630" y="489593"/>
                  </a:lnTo>
                  <a:lnTo>
                    <a:pt x="1042996" y="518275"/>
                  </a:lnTo>
                  <a:lnTo>
                    <a:pt x="999593" y="547507"/>
                  </a:lnTo>
                  <a:lnTo>
                    <a:pt x="956441" y="577273"/>
                  </a:lnTo>
                  <a:lnTo>
                    <a:pt x="913558" y="607560"/>
                  </a:lnTo>
                  <a:lnTo>
                    <a:pt x="870966" y="638350"/>
                  </a:lnTo>
                  <a:lnTo>
                    <a:pt x="828685" y="669630"/>
                  </a:lnTo>
                  <a:lnTo>
                    <a:pt x="786734" y="701383"/>
                  </a:lnTo>
                  <a:lnTo>
                    <a:pt x="745133" y="733596"/>
                  </a:lnTo>
                  <a:lnTo>
                    <a:pt x="703902" y="766251"/>
                  </a:lnTo>
                  <a:lnTo>
                    <a:pt x="663061" y="799335"/>
                  </a:lnTo>
                  <a:lnTo>
                    <a:pt x="622631" y="832832"/>
                  </a:lnTo>
                  <a:lnTo>
                    <a:pt x="582630" y="866727"/>
                  </a:lnTo>
                  <a:lnTo>
                    <a:pt x="543080" y="901003"/>
                  </a:lnTo>
                  <a:lnTo>
                    <a:pt x="504000" y="935648"/>
                  </a:lnTo>
                  <a:lnTo>
                    <a:pt x="465410" y="970644"/>
                  </a:lnTo>
                  <a:lnTo>
                    <a:pt x="427330" y="1005977"/>
                  </a:lnTo>
                  <a:lnTo>
                    <a:pt x="389779" y="1041631"/>
                  </a:lnTo>
                  <a:lnTo>
                    <a:pt x="352779" y="1077592"/>
                  </a:lnTo>
                  <a:lnTo>
                    <a:pt x="316348" y="1113844"/>
                  </a:lnTo>
                  <a:lnTo>
                    <a:pt x="280508" y="1150371"/>
                  </a:lnTo>
                  <a:lnTo>
                    <a:pt x="245277" y="1187159"/>
                  </a:lnTo>
                  <a:lnTo>
                    <a:pt x="210675" y="1224193"/>
                  </a:lnTo>
                  <a:lnTo>
                    <a:pt x="176724" y="1261456"/>
                  </a:lnTo>
                  <a:lnTo>
                    <a:pt x="143442" y="1298934"/>
                  </a:lnTo>
                  <a:lnTo>
                    <a:pt x="110850" y="1336612"/>
                  </a:lnTo>
                  <a:lnTo>
                    <a:pt x="78967" y="1374475"/>
                  </a:lnTo>
                  <a:lnTo>
                    <a:pt x="47814" y="1412506"/>
                  </a:lnTo>
                  <a:lnTo>
                    <a:pt x="17411" y="1450691"/>
                  </a:lnTo>
                  <a:lnTo>
                    <a:pt x="0" y="1473208"/>
                  </a:lnTo>
                  <a:lnTo>
                    <a:pt x="2176354" y="1473208"/>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399" name="Google Shape;399;p37"/>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03" name="Shape 403"/>
        <p:cNvGrpSpPr/>
        <p:nvPr/>
      </p:nvGrpSpPr>
      <p:grpSpPr>
        <a:xfrm>
          <a:off x="0" y="0"/>
          <a:ext cx="0" cy="0"/>
          <a:chOff x="0" y="0"/>
          <a:chExt cx="0" cy="0"/>
        </a:xfrm>
      </p:grpSpPr>
      <p:grpSp>
        <p:nvGrpSpPr>
          <p:cNvPr id="404" name="Google Shape;404;p38"/>
          <p:cNvGrpSpPr/>
          <p:nvPr/>
        </p:nvGrpSpPr>
        <p:grpSpPr>
          <a:xfrm>
            <a:off x="257693" y="972091"/>
            <a:ext cx="5571109" cy="5394031"/>
            <a:chOff x="220218" y="851916"/>
            <a:chExt cx="5571109" cy="5394031"/>
          </a:xfrm>
        </p:grpSpPr>
        <p:pic>
          <p:nvPicPr>
            <p:cNvPr id="405" name="Google Shape;405;p38"/>
            <p:cNvPicPr preferRelativeResize="0"/>
            <p:nvPr/>
          </p:nvPicPr>
          <p:blipFill rotWithShape="1">
            <a:blip r:embed="rId3">
              <a:alphaModFix/>
            </a:blip>
            <a:srcRect b="0" l="0" r="0" t="0"/>
            <a:stretch/>
          </p:blipFill>
          <p:spPr>
            <a:xfrm>
              <a:off x="220218" y="958899"/>
              <a:ext cx="5342840" cy="5287048"/>
            </a:xfrm>
            <a:prstGeom prst="rect">
              <a:avLst/>
            </a:prstGeom>
            <a:noFill/>
            <a:ln>
              <a:noFill/>
            </a:ln>
          </p:spPr>
        </p:pic>
        <p:sp>
          <p:nvSpPr>
            <p:cNvPr id="406" name="Google Shape;406;p38"/>
            <p:cNvSpPr/>
            <p:nvPr/>
          </p:nvSpPr>
          <p:spPr>
            <a:xfrm>
              <a:off x="995172" y="851916"/>
              <a:ext cx="4796155" cy="525780"/>
            </a:xfrm>
            <a:custGeom>
              <a:rect b="b" l="l" r="r" t="t"/>
              <a:pathLst>
                <a:path extrusionOk="0" h="525780" w="4796155">
                  <a:moveTo>
                    <a:pt x="4796028" y="0"/>
                  </a:moveTo>
                  <a:lnTo>
                    <a:pt x="0" y="0"/>
                  </a:lnTo>
                  <a:lnTo>
                    <a:pt x="0" y="525779"/>
                  </a:lnTo>
                  <a:lnTo>
                    <a:pt x="4796028" y="525779"/>
                  </a:lnTo>
                  <a:lnTo>
                    <a:pt x="4796028" y="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07" name="Google Shape;407;p38"/>
          <p:cNvSpPr txBox="1"/>
          <p:nvPr/>
        </p:nvSpPr>
        <p:spPr>
          <a:xfrm>
            <a:off x="2069355" y="702865"/>
            <a:ext cx="3041015" cy="26924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None/>
            </a:pPr>
            <a:r>
              <a:rPr b="1" lang="en-NA" sz="1600">
                <a:solidFill>
                  <a:srgbClr val="8E97A1"/>
                </a:solidFill>
                <a:latin typeface="Century Gothic"/>
                <a:ea typeface="Century Gothic"/>
                <a:cs typeface="Century Gothic"/>
                <a:sym typeface="Century Gothic"/>
              </a:rPr>
              <a:t>Strategic Geographic Location</a:t>
            </a:r>
            <a:endParaRPr sz="1600">
              <a:solidFill>
                <a:schemeClr val="dk1"/>
              </a:solidFill>
              <a:latin typeface="Century Gothic"/>
              <a:ea typeface="Century Gothic"/>
              <a:cs typeface="Century Gothic"/>
              <a:sym typeface="Century Gothic"/>
            </a:endParaRPr>
          </a:p>
        </p:txBody>
      </p:sp>
      <p:sp>
        <p:nvSpPr>
          <p:cNvPr id="408" name="Google Shape;408;p38"/>
          <p:cNvSpPr txBox="1"/>
          <p:nvPr/>
        </p:nvSpPr>
        <p:spPr>
          <a:xfrm>
            <a:off x="2680877" y="946095"/>
            <a:ext cx="1874520" cy="26924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None/>
            </a:pPr>
            <a:r>
              <a:rPr b="1" lang="en-NA" sz="1600">
                <a:solidFill>
                  <a:srgbClr val="8E97A1"/>
                </a:solidFill>
                <a:latin typeface="Century Gothic"/>
                <a:ea typeface="Century Gothic"/>
                <a:cs typeface="Century Gothic"/>
                <a:sym typeface="Century Gothic"/>
              </a:rPr>
              <a:t>(road, rail, sea, air)</a:t>
            </a:r>
            <a:endParaRPr sz="1600">
              <a:solidFill>
                <a:schemeClr val="dk1"/>
              </a:solidFill>
              <a:latin typeface="Century Gothic"/>
              <a:ea typeface="Century Gothic"/>
              <a:cs typeface="Century Gothic"/>
              <a:sym typeface="Century Gothic"/>
            </a:endParaRPr>
          </a:p>
        </p:txBody>
      </p:sp>
      <p:sp>
        <p:nvSpPr>
          <p:cNvPr id="409" name="Google Shape;409;p38"/>
          <p:cNvSpPr txBox="1"/>
          <p:nvPr>
            <p:ph type="title"/>
          </p:nvPr>
        </p:nvSpPr>
        <p:spPr>
          <a:xfrm>
            <a:off x="122350" y="225825"/>
            <a:ext cx="11796000" cy="1168200"/>
          </a:xfrm>
          <a:prstGeom prst="rect">
            <a:avLst/>
          </a:prstGeom>
          <a:noFill/>
          <a:ln>
            <a:noFill/>
          </a:ln>
        </p:spPr>
        <p:txBody>
          <a:bodyPr anchorCtr="0" anchor="t" bIns="0" lIns="0" spcFirstLastPara="1" rIns="0" wrap="square" tIns="79375">
            <a:spAutoFit/>
          </a:bodyPr>
          <a:lstStyle/>
          <a:p>
            <a:pPr indent="0" lvl="0" marL="5507990" marR="5080" rtl="0" algn="l">
              <a:lnSpc>
                <a:spcPct val="107894"/>
              </a:lnSpc>
              <a:spcBef>
                <a:spcPts val="0"/>
              </a:spcBef>
              <a:spcAft>
                <a:spcPts val="0"/>
              </a:spcAft>
              <a:buNone/>
            </a:pPr>
            <a:r>
              <a:rPr lang="en-NA" sz="3400"/>
              <a:t>NAMIBIA GATEWAY  TO SADC REGION  (MARKET ACCESS)</a:t>
            </a:r>
            <a:endParaRPr sz="3400"/>
          </a:p>
        </p:txBody>
      </p:sp>
      <p:sp>
        <p:nvSpPr>
          <p:cNvPr id="410" name="Google Shape;410;p38"/>
          <p:cNvSpPr/>
          <p:nvPr/>
        </p:nvSpPr>
        <p:spPr>
          <a:xfrm>
            <a:off x="6626349" y="2475254"/>
            <a:ext cx="104139" cy="210820"/>
          </a:xfrm>
          <a:custGeom>
            <a:rect b="b" l="l" r="r" t="t"/>
            <a:pathLst>
              <a:path extrusionOk="0" h="210819" w="104140">
                <a:moveTo>
                  <a:pt x="0" y="0"/>
                </a:moveTo>
                <a:lnTo>
                  <a:pt x="0" y="210311"/>
                </a:lnTo>
                <a:lnTo>
                  <a:pt x="103632" y="107530"/>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1" name="Google Shape;411;p38"/>
          <p:cNvSpPr/>
          <p:nvPr/>
        </p:nvSpPr>
        <p:spPr>
          <a:xfrm>
            <a:off x="6626349" y="2813577"/>
            <a:ext cx="104139" cy="212090"/>
          </a:xfrm>
          <a:custGeom>
            <a:rect b="b" l="l" r="r" t="t"/>
            <a:pathLst>
              <a:path extrusionOk="0" h="212089" w="104140">
                <a:moveTo>
                  <a:pt x="0" y="0"/>
                </a:moveTo>
                <a:lnTo>
                  <a:pt x="0" y="211836"/>
                </a:lnTo>
                <a:lnTo>
                  <a:pt x="103632" y="108305"/>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2" name="Google Shape;412;p38"/>
          <p:cNvSpPr/>
          <p:nvPr/>
        </p:nvSpPr>
        <p:spPr>
          <a:xfrm>
            <a:off x="6626349" y="3145811"/>
            <a:ext cx="104139" cy="212090"/>
          </a:xfrm>
          <a:custGeom>
            <a:rect b="b" l="l" r="r" t="t"/>
            <a:pathLst>
              <a:path extrusionOk="0" h="212089" w="104140">
                <a:moveTo>
                  <a:pt x="0" y="0"/>
                </a:moveTo>
                <a:lnTo>
                  <a:pt x="0" y="211836"/>
                </a:lnTo>
                <a:lnTo>
                  <a:pt x="103632" y="108305"/>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Google Shape;413;p38"/>
          <p:cNvSpPr/>
          <p:nvPr/>
        </p:nvSpPr>
        <p:spPr>
          <a:xfrm>
            <a:off x="6626349" y="3481090"/>
            <a:ext cx="104139" cy="212090"/>
          </a:xfrm>
          <a:custGeom>
            <a:rect b="b" l="l" r="r" t="t"/>
            <a:pathLst>
              <a:path extrusionOk="0" h="212089" w="104140">
                <a:moveTo>
                  <a:pt x="0" y="0"/>
                </a:moveTo>
                <a:lnTo>
                  <a:pt x="0" y="211836"/>
                </a:lnTo>
                <a:lnTo>
                  <a:pt x="103632" y="108305"/>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4" name="Google Shape;414;p38"/>
          <p:cNvSpPr/>
          <p:nvPr/>
        </p:nvSpPr>
        <p:spPr>
          <a:xfrm>
            <a:off x="6626349" y="3798080"/>
            <a:ext cx="104139" cy="212090"/>
          </a:xfrm>
          <a:custGeom>
            <a:rect b="b" l="l" r="r" t="t"/>
            <a:pathLst>
              <a:path extrusionOk="0" h="212089" w="104140">
                <a:moveTo>
                  <a:pt x="0" y="0"/>
                </a:moveTo>
                <a:lnTo>
                  <a:pt x="0" y="211835"/>
                </a:lnTo>
                <a:lnTo>
                  <a:pt x="103632" y="108305"/>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5" name="Google Shape;415;p38"/>
          <p:cNvSpPr/>
          <p:nvPr/>
        </p:nvSpPr>
        <p:spPr>
          <a:xfrm>
            <a:off x="6626349" y="4118123"/>
            <a:ext cx="104139" cy="212090"/>
          </a:xfrm>
          <a:custGeom>
            <a:rect b="b" l="l" r="r" t="t"/>
            <a:pathLst>
              <a:path extrusionOk="0" h="212089" w="104140">
                <a:moveTo>
                  <a:pt x="0" y="0"/>
                </a:moveTo>
                <a:lnTo>
                  <a:pt x="0" y="211835"/>
                </a:lnTo>
                <a:lnTo>
                  <a:pt x="103632" y="108305"/>
                </a:lnTo>
                <a:lnTo>
                  <a:pt x="0"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nvGrpSpPr>
          <p:cNvPr id="416" name="Google Shape;416;p38"/>
          <p:cNvGrpSpPr/>
          <p:nvPr/>
        </p:nvGrpSpPr>
        <p:grpSpPr>
          <a:xfrm>
            <a:off x="0" y="162250"/>
            <a:ext cx="4378976" cy="4836826"/>
            <a:chOff x="0" y="0"/>
            <a:chExt cx="4378976" cy="4836826"/>
          </a:xfrm>
        </p:grpSpPr>
        <p:sp>
          <p:nvSpPr>
            <p:cNvPr id="417" name="Google Shape;417;p38"/>
            <p:cNvSpPr/>
            <p:nvPr/>
          </p:nvSpPr>
          <p:spPr>
            <a:xfrm>
              <a:off x="2336065" y="2433434"/>
              <a:ext cx="588645" cy="1747520"/>
            </a:xfrm>
            <a:custGeom>
              <a:rect b="b" l="l" r="r" t="t"/>
              <a:pathLst>
                <a:path extrusionOk="0" h="1747520" w="588644">
                  <a:moveTo>
                    <a:pt x="172059" y="1747253"/>
                  </a:moveTo>
                  <a:lnTo>
                    <a:pt x="270537" y="1720563"/>
                  </a:lnTo>
                  <a:lnTo>
                    <a:pt x="331662" y="1687041"/>
                  </a:lnTo>
                  <a:lnTo>
                    <a:pt x="380901" y="1624521"/>
                  </a:lnTo>
                  <a:lnTo>
                    <a:pt x="443725" y="1510842"/>
                  </a:lnTo>
                  <a:lnTo>
                    <a:pt x="510291" y="1394614"/>
                  </a:lnTo>
                  <a:lnTo>
                    <a:pt x="555213" y="1329542"/>
                  </a:lnTo>
                  <a:lnTo>
                    <a:pt x="580612" y="1301129"/>
                  </a:lnTo>
                  <a:lnTo>
                    <a:pt x="588606" y="1294879"/>
                  </a:lnTo>
                  <a:lnTo>
                    <a:pt x="539015" y="1262237"/>
                  </a:lnTo>
                  <a:lnTo>
                    <a:pt x="507674" y="1243672"/>
                  </a:lnTo>
                  <a:lnTo>
                    <a:pt x="481255" y="1232271"/>
                  </a:lnTo>
                  <a:lnTo>
                    <a:pt x="446430" y="1221117"/>
                  </a:lnTo>
                  <a:lnTo>
                    <a:pt x="424849" y="1213424"/>
                  </a:lnTo>
                  <a:lnTo>
                    <a:pt x="380711" y="1183080"/>
                  </a:lnTo>
                  <a:lnTo>
                    <a:pt x="331096" y="1113282"/>
                  </a:lnTo>
                  <a:lnTo>
                    <a:pt x="302669" y="1056272"/>
                  </a:lnTo>
                  <a:lnTo>
                    <a:pt x="270994" y="980619"/>
                  </a:lnTo>
                  <a:lnTo>
                    <a:pt x="235445" y="883399"/>
                  </a:lnTo>
                  <a:lnTo>
                    <a:pt x="208653" y="804233"/>
                  </a:lnTo>
                  <a:lnTo>
                    <a:pt x="187794" y="739375"/>
                  </a:lnTo>
                  <a:lnTo>
                    <a:pt x="171682" y="686226"/>
                  </a:lnTo>
                  <a:lnTo>
                    <a:pt x="159134" y="642190"/>
                  </a:lnTo>
                  <a:lnTo>
                    <a:pt x="148966" y="604670"/>
                  </a:lnTo>
                  <a:lnTo>
                    <a:pt x="139992" y="571070"/>
                  </a:lnTo>
                  <a:lnTo>
                    <a:pt x="131030" y="538792"/>
                  </a:lnTo>
                  <a:lnTo>
                    <a:pt x="120894" y="505240"/>
                  </a:lnTo>
                  <a:lnTo>
                    <a:pt x="108401" y="467817"/>
                  </a:lnTo>
                  <a:lnTo>
                    <a:pt x="92367" y="423926"/>
                  </a:lnTo>
                  <a:lnTo>
                    <a:pt x="108029" y="356398"/>
                  </a:lnTo>
                  <a:lnTo>
                    <a:pt x="115797" y="316947"/>
                  </a:lnTo>
                  <a:lnTo>
                    <a:pt x="117961" y="290327"/>
                  </a:lnTo>
                  <a:lnTo>
                    <a:pt x="116814" y="261289"/>
                  </a:lnTo>
                  <a:lnTo>
                    <a:pt x="97421" y="200591"/>
                  </a:lnTo>
                  <a:lnTo>
                    <a:pt x="57392" y="112980"/>
                  </a:lnTo>
                  <a:lnTo>
                    <a:pt x="17871" y="34202"/>
                  </a:lnTo>
                  <a:lnTo>
                    <a:pt x="0" y="0"/>
                  </a:lnTo>
                </a:path>
              </a:pathLst>
            </a:custGeom>
            <a:noFill/>
            <a:ln cap="flat" cmpd="sng" w="26900">
              <a:solidFill>
                <a:srgbClr val="2CAAE1"/>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8" name="Google Shape;418;p38"/>
            <p:cNvSpPr/>
            <p:nvPr/>
          </p:nvSpPr>
          <p:spPr>
            <a:xfrm>
              <a:off x="2517781" y="2651334"/>
              <a:ext cx="1577340" cy="1526540"/>
            </a:xfrm>
            <a:custGeom>
              <a:rect b="b" l="l" r="r" t="t"/>
              <a:pathLst>
                <a:path extrusionOk="0" h="1526539" w="1577339">
                  <a:moveTo>
                    <a:pt x="0" y="1526146"/>
                  </a:moveTo>
                  <a:lnTo>
                    <a:pt x="78169" y="1525350"/>
                  </a:lnTo>
                  <a:lnTo>
                    <a:pt x="128720" y="1506299"/>
                  </a:lnTo>
                  <a:lnTo>
                    <a:pt x="173700" y="1452087"/>
                  </a:lnTo>
                  <a:lnTo>
                    <a:pt x="235153" y="1345806"/>
                  </a:lnTo>
                  <a:lnTo>
                    <a:pt x="267801" y="1287810"/>
                  </a:lnTo>
                  <a:lnTo>
                    <a:pt x="297868" y="1236128"/>
                  </a:lnTo>
                  <a:lnTo>
                    <a:pt x="326245" y="1190293"/>
                  </a:lnTo>
                  <a:lnTo>
                    <a:pt x="353821" y="1149841"/>
                  </a:lnTo>
                  <a:lnTo>
                    <a:pt x="381486" y="1114307"/>
                  </a:lnTo>
                  <a:lnTo>
                    <a:pt x="410130" y="1083226"/>
                  </a:lnTo>
                  <a:lnTo>
                    <a:pt x="440642" y="1056133"/>
                  </a:lnTo>
                  <a:lnTo>
                    <a:pt x="473913" y="1032563"/>
                  </a:lnTo>
                  <a:lnTo>
                    <a:pt x="510832" y="1012050"/>
                  </a:lnTo>
                  <a:lnTo>
                    <a:pt x="562023" y="986739"/>
                  </a:lnTo>
                  <a:lnTo>
                    <a:pt x="602601" y="967186"/>
                  </a:lnTo>
                  <a:lnTo>
                    <a:pt x="638773" y="953166"/>
                  </a:lnTo>
                  <a:lnTo>
                    <a:pt x="676745" y="944455"/>
                  </a:lnTo>
                  <a:lnTo>
                    <a:pt x="722724" y="940827"/>
                  </a:lnTo>
                  <a:lnTo>
                    <a:pt x="782916" y="942060"/>
                  </a:lnTo>
                  <a:lnTo>
                    <a:pt x="852508" y="940839"/>
                  </a:lnTo>
                  <a:lnTo>
                    <a:pt x="919797" y="931965"/>
                  </a:lnTo>
                  <a:lnTo>
                    <a:pt x="980681" y="918403"/>
                  </a:lnTo>
                  <a:lnTo>
                    <a:pt x="1031053" y="903121"/>
                  </a:lnTo>
                  <a:lnTo>
                    <a:pt x="1066808" y="889084"/>
                  </a:lnTo>
                  <a:lnTo>
                    <a:pt x="1100579" y="867131"/>
                  </a:lnTo>
                  <a:lnTo>
                    <a:pt x="1129225" y="856940"/>
                  </a:lnTo>
                  <a:lnTo>
                    <a:pt x="1165812" y="857686"/>
                  </a:lnTo>
                  <a:lnTo>
                    <a:pt x="1206373" y="878370"/>
                  </a:lnTo>
                  <a:lnTo>
                    <a:pt x="1243027" y="897150"/>
                  </a:lnTo>
                  <a:lnTo>
                    <a:pt x="1271912" y="890698"/>
                  </a:lnTo>
                  <a:lnTo>
                    <a:pt x="1293028" y="863725"/>
                  </a:lnTo>
                  <a:lnTo>
                    <a:pt x="1306372" y="820940"/>
                  </a:lnTo>
                  <a:lnTo>
                    <a:pt x="1316582" y="795356"/>
                  </a:lnTo>
                  <a:lnTo>
                    <a:pt x="1335097" y="772377"/>
                  </a:lnTo>
                  <a:lnTo>
                    <a:pt x="1359964" y="748456"/>
                  </a:lnTo>
                  <a:lnTo>
                    <a:pt x="1389227" y="720047"/>
                  </a:lnTo>
                  <a:lnTo>
                    <a:pt x="1420934" y="683601"/>
                  </a:lnTo>
                  <a:lnTo>
                    <a:pt x="1453128" y="635572"/>
                  </a:lnTo>
                  <a:lnTo>
                    <a:pt x="1483855" y="572414"/>
                  </a:lnTo>
                  <a:lnTo>
                    <a:pt x="1508454" y="514373"/>
                  </a:lnTo>
                  <a:lnTo>
                    <a:pt x="1529947" y="464566"/>
                  </a:lnTo>
                  <a:lnTo>
                    <a:pt x="1547936" y="420710"/>
                  </a:lnTo>
                  <a:lnTo>
                    <a:pt x="1562017" y="380523"/>
                  </a:lnTo>
                  <a:lnTo>
                    <a:pt x="1571791" y="341725"/>
                  </a:lnTo>
                  <a:lnTo>
                    <a:pt x="1576856" y="302034"/>
                  </a:lnTo>
                  <a:lnTo>
                    <a:pt x="1576811" y="259167"/>
                  </a:lnTo>
                  <a:lnTo>
                    <a:pt x="1571256" y="210845"/>
                  </a:lnTo>
                  <a:lnTo>
                    <a:pt x="1539649" y="126336"/>
                  </a:lnTo>
                  <a:lnTo>
                    <a:pt x="1492081" y="75139"/>
                  </a:lnTo>
                  <a:lnTo>
                    <a:pt x="1448737" y="49850"/>
                  </a:lnTo>
                  <a:lnTo>
                    <a:pt x="1349872" y="37849"/>
                  </a:lnTo>
                  <a:lnTo>
                    <a:pt x="1307274" y="31624"/>
                  </a:lnTo>
                  <a:lnTo>
                    <a:pt x="1287650" y="20353"/>
                  </a:lnTo>
                  <a:lnTo>
                    <a:pt x="1276642" y="0"/>
                  </a:lnTo>
                </a:path>
              </a:pathLst>
            </a:custGeom>
            <a:noFill/>
            <a:ln cap="flat" cmpd="sng" w="26950">
              <a:solidFill>
                <a:srgbClr val="2CAAE1"/>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9" name="Google Shape;419;p38"/>
            <p:cNvSpPr/>
            <p:nvPr/>
          </p:nvSpPr>
          <p:spPr>
            <a:xfrm>
              <a:off x="2505428" y="4112291"/>
              <a:ext cx="1425575" cy="724535"/>
            </a:xfrm>
            <a:custGeom>
              <a:rect b="b" l="l" r="r" t="t"/>
              <a:pathLst>
                <a:path extrusionOk="0" h="724535" w="1425575">
                  <a:moveTo>
                    <a:pt x="0" y="87160"/>
                  </a:moveTo>
                  <a:lnTo>
                    <a:pt x="59272" y="56687"/>
                  </a:lnTo>
                  <a:lnTo>
                    <a:pt x="107846" y="37450"/>
                  </a:lnTo>
                  <a:lnTo>
                    <a:pt x="171658" y="21278"/>
                  </a:lnTo>
                  <a:lnTo>
                    <a:pt x="276644" y="0"/>
                  </a:lnTo>
                  <a:lnTo>
                    <a:pt x="282015" y="88311"/>
                  </a:lnTo>
                  <a:lnTo>
                    <a:pt x="285422" y="137893"/>
                  </a:lnTo>
                  <a:lnTo>
                    <a:pt x="288320" y="166877"/>
                  </a:lnTo>
                  <a:lnTo>
                    <a:pt x="292163" y="193395"/>
                  </a:lnTo>
                  <a:lnTo>
                    <a:pt x="298148" y="222021"/>
                  </a:lnTo>
                  <a:lnTo>
                    <a:pt x="308861" y="268102"/>
                  </a:lnTo>
                  <a:lnTo>
                    <a:pt x="321651" y="325637"/>
                  </a:lnTo>
                  <a:lnTo>
                    <a:pt x="333866" y="388619"/>
                  </a:lnTo>
                  <a:lnTo>
                    <a:pt x="342855" y="451045"/>
                  </a:lnTo>
                  <a:lnTo>
                    <a:pt x="345967" y="506912"/>
                  </a:lnTo>
                  <a:lnTo>
                    <a:pt x="340550" y="550214"/>
                  </a:lnTo>
                  <a:lnTo>
                    <a:pt x="426828" y="591782"/>
                  </a:lnTo>
                  <a:lnTo>
                    <a:pt x="472706" y="613773"/>
                  </a:lnTo>
                  <a:lnTo>
                    <a:pt x="522196" y="632020"/>
                  </a:lnTo>
                  <a:lnTo>
                    <a:pt x="610561" y="646131"/>
                  </a:lnTo>
                  <a:lnTo>
                    <a:pt x="671518" y="655656"/>
                  </a:lnTo>
                  <a:lnTo>
                    <a:pt x="736927" y="666245"/>
                  </a:lnTo>
                  <a:lnTo>
                    <a:pt x="801736" y="677463"/>
                  </a:lnTo>
                  <a:lnTo>
                    <a:pt x="860896" y="688872"/>
                  </a:lnTo>
                  <a:lnTo>
                    <a:pt x="909358" y="700036"/>
                  </a:lnTo>
                  <a:lnTo>
                    <a:pt x="952229" y="709119"/>
                  </a:lnTo>
                  <a:lnTo>
                    <a:pt x="1002446" y="716567"/>
                  </a:lnTo>
                  <a:lnTo>
                    <a:pt x="1056286" y="721855"/>
                  </a:lnTo>
                  <a:lnTo>
                    <a:pt x="1110031" y="724459"/>
                  </a:lnTo>
                  <a:lnTo>
                    <a:pt x="1159957" y="723856"/>
                  </a:lnTo>
                  <a:lnTo>
                    <a:pt x="1202345" y="719522"/>
                  </a:lnTo>
                  <a:lnTo>
                    <a:pt x="1263975" y="695950"/>
                  </a:lnTo>
                  <a:lnTo>
                    <a:pt x="1297593" y="675217"/>
                  </a:lnTo>
                  <a:lnTo>
                    <a:pt x="1332426" y="646917"/>
                  </a:lnTo>
                  <a:lnTo>
                    <a:pt x="1366574" y="609235"/>
                  </a:lnTo>
                  <a:lnTo>
                    <a:pt x="1398135" y="560355"/>
                  </a:lnTo>
                  <a:lnTo>
                    <a:pt x="1425206" y="498462"/>
                  </a:lnTo>
                </a:path>
              </a:pathLst>
            </a:custGeom>
            <a:noFill/>
            <a:ln cap="flat" cmpd="sng" w="27300">
              <a:solidFill>
                <a:srgbClr val="2CAAE1"/>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0" name="Google Shape;420;p38"/>
            <p:cNvSpPr/>
            <p:nvPr/>
          </p:nvSpPr>
          <p:spPr>
            <a:xfrm>
              <a:off x="2588511" y="4656156"/>
              <a:ext cx="260350" cy="73660"/>
            </a:xfrm>
            <a:custGeom>
              <a:rect b="b" l="l" r="r" t="t"/>
              <a:pathLst>
                <a:path extrusionOk="0" h="73660" w="260350">
                  <a:moveTo>
                    <a:pt x="0" y="73545"/>
                  </a:moveTo>
                  <a:lnTo>
                    <a:pt x="27850" y="58875"/>
                  </a:lnTo>
                  <a:lnTo>
                    <a:pt x="48166" y="51525"/>
                  </a:lnTo>
                  <a:lnTo>
                    <a:pt x="70874" y="49283"/>
                  </a:lnTo>
                  <a:lnTo>
                    <a:pt x="105905" y="49936"/>
                  </a:lnTo>
                  <a:lnTo>
                    <a:pt x="146578" y="48134"/>
                  </a:lnTo>
                  <a:lnTo>
                    <a:pt x="182714" y="39608"/>
                  </a:lnTo>
                  <a:lnTo>
                    <a:pt x="219023" y="23761"/>
                  </a:lnTo>
                  <a:lnTo>
                    <a:pt x="260210" y="0"/>
                  </a:lnTo>
                </a:path>
              </a:pathLst>
            </a:custGeom>
            <a:noFill/>
            <a:ln cap="flat" cmpd="sng" w="27300">
              <a:solidFill>
                <a:srgbClr val="2CAAE1"/>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1" name="Google Shape;421;p38"/>
            <p:cNvSpPr/>
            <p:nvPr/>
          </p:nvSpPr>
          <p:spPr>
            <a:xfrm>
              <a:off x="4077351" y="4534689"/>
              <a:ext cx="301625" cy="37465"/>
            </a:xfrm>
            <a:custGeom>
              <a:rect b="b" l="l" r="r" t="t"/>
              <a:pathLst>
                <a:path extrusionOk="0" h="37464" w="301625">
                  <a:moveTo>
                    <a:pt x="0" y="1443"/>
                  </a:moveTo>
                  <a:lnTo>
                    <a:pt x="48462" y="26548"/>
                  </a:lnTo>
                  <a:lnTo>
                    <a:pt x="82375" y="37174"/>
                  </a:lnTo>
                  <a:lnTo>
                    <a:pt x="117721" y="35350"/>
                  </a:lnTo>
                  <a:lnTo>
                    <a:pt x="170484" y="23109"/>
                  </a:lnTo>
                  <a:lnTo>
                    <a:pt x="220279" y="8507"/>
                  </a:lnTo>
                  <a:lnTo>
                    <a:pt x="247373" y="0"/>
                  </a:lnTo>
                  <a:lnTo>
                    <a:pt x="268729" y="158"/>
                  </a:lnTo>
                  <a:lnTo>
                    <a:pt x="301307" y="11552"/>
                  </a:lnTo>
                </a:path>
              </a:pathLst>
            </a:custGeom>
            <a:noFill/>
            <a:ln cap="flat" cmpd="sng" w="21250">
              <a:solidFill>
                <a:srgbClr val="2CAAE1"/>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2" name="Google Shape;422;p38"/>
            <p:cNvSpPr/>
            <p:nvPr/>
          </p:nvSpPr>
          <p:spPr>
            <a:xfrm>
              <a:off x="0" y="0"/>
              <a:ext cx="490855" cy="1249680"/>
            </a:xfrm>
            <a:custGeom>
              <a:rect b="b" l="l" r="r" t="t"/>
              <a:pathLst>
                <a:path extrusionOk="0" h="1249680" w="490855">
                  <a:moveTo>
                    <a:pt x="490728" y="0"/>
                  </a:moveTo>
                  <a:lnTo>
                    <a:pt x="0" y="0"/>
                  </a:lnTo>
                  <a:lnTo>
                    <a:pt x="0" y="1249679"/>
                  </a:lnTo>
                  <a:lnTo>
                    <a:pt x="490728" y="1249679"/>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23" name="Google Shape;423;p38"/>
          <p:cNvSpPr txBox="1"/>
          <p:nvPr/>
        </p:nvSpPr>
        <p:spPr>
          <a:xfrm>
            <a:off x="6544307" y="2093596"/>
            <a:ext cx="4200525" cy="3773804"/>
          </a:xfrm>
          <a:prstGeom prst="rect">
            <a:avLst/>
          </a:prstGeom>
          <a:noFill/>
          <a:ln>
            <a:noFill/>
          </a:ln>
        </p:spPr>
        <p:txBody>
          <a:bodyPr anchorCtr="0" anchor="t" bIns="0" lIns="0" spcFirstLastPara="1" rIns="0" wrap="square" tIns="12050">
            <a:spAutoFit/>
          </a:bodyPr>
          <a:lstStyle/>
          <a:p>
            <a:pPr indent="0" lvl="0" marL="81915" marR="0" rtl="0" algn="l">
              <a:lnSpc>
                <a:spcPct val="100000"/>
              </a:lnSpc>
              <a:spcBef>
                <a:spcPts val="0"/>
              </a:spcBef>
              <a:spcAft>
                <a:spcPts val="0"/>
              </a:spcAft>
              <a:buNone/>
            </a:pPr>
            <a:r>
              <a:rPr lang="en-NA" sz="1300">
                <a:solidFill>
                  <a:srgbClr val="343E48"/>
                </a:solidFill>
                <a:latin typeface="Century Gothic"/>
                <a:ea typeface="Century Gothic"/>
                <a:cs typeface="Century Gothic"/>
                <a:sym typeface="Century Gothic"/>
              </a:rPr>
              <a:t>Transport Corridor Network</a:t>
            </a:r>
            <a:endParaRPr sz="1300">
              <a:solidFill>
                <a:schemeClr val="dk1"/>
              </a:solidFill>
              <a:latin typeface="Century Gothic"/>
              <a:ea typeface="Century Gothic"/>
              <a:cs typeface="Century Gothic"/>
              <a:sym typeface="Century Gothic"/>
            </a:endParaRPr>
          </a:p>
          <a:p>
            <a:pPr indent="0" lvl="0" marL="0" marR="0" rtl="0" algn="l">
              <a:lnSpc>
                <a:spcPct val="100000"/>
              </a:lnSpc>
              <a:spcBef>
                <a:spcPts val="35"/>
              </a:spcBef>
              <a:spcAft>
                <a:spcPts val="0"/>
              </a:spcAft>
              <a:buNone/>
            </a:pPr>
            <a:r>
              <a:t/>
            </a:r>
            <a:endParaRPr sz="1550">
              <a:solidFill>
                <a:schemeClr val="dk1"/>
              </a:solidFill>
              <a:latin typeface="Century Gothic"/>
              <a:ea typeface="Century Gothic"/>
              <a:cs typeface="Century Gothic"/>
              <a:sym typeface="Century Gothic"/>
            </a:endParaRPr>
          </a:p>
          <a:p>
            <a:pPr indent="0" lvl="0" marL="344170" marR="0" rtl="0" algn="l">
              <a:lnSpc>
                <a:spcPct val="100000"/>
              </a:lnSpc>
              <a:spcBef>
                <a:spcPts val="0"/>
              </a:spcBef>
              <a:spcAft>
                <a:spcPts val="0"/>
              </a:spcAft>
              <a:buNone/>
            </a:pPr>
            <a:r>
              <a:rPr lang="en-NA" sz="1200">
                <a:solidFill>
                  <a:srgbClr val="343E48"/>
                </a:solidFill>
                <a:latin typeface="Century Gothic"/>
                <a:ea typeface="Century Gothic"/>
                <a:cs typeface="Century Gothic"/>
                <a:sym typeface="Century Gothic"/>
              </a:rPr>
              <a:t>Angola (3-5 days)</a:t>
            </a:r>
            <a:endParaRPr sz="1200">
              <a:solidFill>
                <a:schemeClr val="dk1"/>
              </a:solidFill>
              <a:latin typeface="Century Gothic"/>
              <a:ea typeface="Century Gothic"/>
              <a:cs typeface="Century Gothic"/>
              <a:sym typeface="Century Gothic"/>
            </a:endParaRPr>
          </a:p>
          <a:p>
            <a:pPr indent="0" lvl="0" marL="0" marR="0" rtl="0" algn="l">
              <a:lnSpc>
                <a:spcPct val="100000"/>
              </a:lnSpc>
              <a:spcBef>
                <a:spcPts val="35"/>
              </a:spcBef>
              <a:spcAft>
                <a:spcPts val="0"/>
              </a:spcAft>
              <a:buNone/>
            </a:pPr>
            <a:r>
              <a:t/>
            </a:r>
            <a:endParaRPr sz="1000">
              <a:solidFill>
                <a:schemeClr val="dk1"/>
              </a:solidFill>
              <a:latin typeface="Century Gothic"/>
              <a:ea typeface="Century Gothic"/>
              <a:cs typeface="Century Gothic"/>
              <a:sym typeface="Century Gothic"/>
            </a:endParaRPr>
          </a:p>
          <a:p>
            <a:pPr indent="0" lvl="0" marL="344170" marR="0" rtl="0" algn="l">
              <a:lnSpc>
                <a:spcPct val="100000"/>
              </a:lnSpc>
              <a:spcBef>
                <a:spcPts val="5"/>
              </a:spcBef>
              <a:spcAft>
                <a:spcPts val="0"/>
              </a:spcAft>
              <a:buNone/>
            </a:pPr>
            <a:r>
              <a:rPr lang="en-NA" sz="1200">
                <a:solidFill>
                  <a:srgbClr val="343E48"/>
                </a:solidFill>
                <a:latin typeface="Century Gothic"/>
                <a:ea typeface="Century Gothic"/>
                <a:cs typeface="Century Gothic"/>
                <a:sym typeface="Century Gothic"/>
              </a:rPr>
              <a:t>Botswana (2 days)</a:t>
            </a:r>
            <a:endParaRPr sz="1200">
              <a:solidFill>
                <a:schemeClr val="dk1"/>
              </a:solidFill>
              <a:latin typeface="Century Gothic"/>
              <a:ea typeface="Century Gothic"/>
              <a:cs typeface="Century Gothic"/>
              <a:sym typeface="Century Gothic"/>
            </a:endParaRPr>
          </a:p>
          <a:p>
            <a:pPr indent="0" lvl="0" marL="344170" marR="0" rtl="0" algn="l">
              <a:lnSpc>
                <a:spcPct val="100000"/>
              </a:lnSpc>
              <a:spcBef>
                <a:spcPts val="1055"/>
              </a:spcBef>
              <a:spcAft>
                <a:spcPts val="0"/>
              </a:spcAft>
              <a:buNone/>
            </a:pPr>
            <a:r>
              <a:rPr lang="en-NA" sz="1200">
                <a:solidFill>
                  <a:srgbClr val="343E48"/>
                </a:solidFill>
                <a:latin typeface="Century Gothic"/>
                <a:ea typeface="Century Gothic"/>
                <a:cs typeface="Century Gothic"/>
                <a:sym typeface="Century Gothic"/>
              </a:rPr>
              <a:t>DRC (5-6 days)</a:t>
            </a:r>
            <a:endParaRPr sz="1200">
              <a:solidFill>
                <a:schemeClr val="dk1"/>
              </a:solidFill>
              <a:latin typeface="Century Gothic"/>
              <a:ea typeface="Century Gothic"/>
              <a:cs typeface="Century Gothic"/>
              <a:sym typeface="Century Gothic"/>
            </a:endParaRPr>
          </a:p>
          <a:p>
            <a:pPr indent="0" lvl="0" marL="343535" marR="2321560" rtl="0" algn="l">
              <a:lnSpc>
                <a:spcPct val="176100"/>
              </a:lnSpc>
              <a:spcBef>
                <a:spcPts val="90"/>
              </a:spcBef>
              <a:spcAft>
                <a:spcPts val="0"/>
              </a:spcAft>
              <a:buNone/>
            </a:pPr>
            <a:r>
              <a:rPr lang="en-NA" sz="1200">
                <a:solidFill>
                  <a:srgbClr val="343E48"/>
                </a:solidFill>
                <a:latin typeface="Century Gothic"/>
                <a:ea typeface="Century Gothic"/>
                <a:cs typeface="Century Gothic"/>
                <a:sym typeface="Century Gothic"/>
              </a:rPr>
              <a:t>Malawi (5-6 days)  South Africa (2 days)  Zambia (3-4 days)</a:t>
            </a:r>
            <a:endParaRPr sz="1200">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400">
              <a:solidFill>
                <a:schemeClr val="dk1"/>
              </a:solidFill>
              <a:latin typeface="Century Gothic"/>
              <a:ea typeface="Century Gothic"/>
              <a:cs typeface="Century Gothic"/>
              <a:sym typeface="Century Gothic"/>
            </a:endParaRPr>
          </a:p>
          <a:p>
            <a:pPr indent="0" lvl="0" marL="0" marR="0" rtl="0" algn="l">
              <a:lnSpc>
                <a:spcPct val="100000"/>
              </a:lnSpc>
              <a:spcBef>
                <a:spcPts val="10"/>
              </a:spcBef>
              <a:spcAft>
                <a:spcPts val="0"/>
              </a:spcAft>
              <a:buNone/>
            </a:pPr>
            <a:r>
              <a:t/>
            </a:r>
            <a:endParaRPr sz="1200">
              <a:solidFill>
                <a:schemeClr val="dk1"/>
              </a:solidFill>
              <a:latin typeface="Century Gothic"/>
              <a:ea typeface="Century Gothic"/>
              <a:cs typeface="Century Gothic"/>
              <a:sym typeface="Century Gothic"/>
            </a:endParaRPr>
          </a:p>
          <a:p>
            <a:pPr indent="-172720" lvl="0" marL="222884" marR="0" rtl="0" algn="l">
              <a:lnSpc>
                <a:spcPct val="100000"/>
              </a:lnSpc>
              <a:spcBef>
                <a:spcPts val="0"/>
              </a:spcBef>
              <a:spcAft>
                <a:spcPts val="0"/>
              </a:spcAft>
              <a:buClr>
                <a:srgbClr val="8E97A1"/>
              </a:buClr>
              <a:buSzPts val="1400"/>
              <a:buFont typeface="Arial"/>
              <a:buChar char="•"/>
            </a:pPr>
            <a:r>
              <a:rPr lang="en-NA" sz="1400">
                <a:solidFill>
                  <a:srgbClr val="8E97A1"/>
                </a:solidFill>
                <a:latin typeface="Century Gothic"/>
                <a:ea typeface="Century Gothic"/>
                <a:cs typeface="Century Gothic"/>
                <a:sym typeface="Century Gothic"/>
              </a:rPr>
              <a:t>Europe, East Asia, North America, Middle East</a:t>
            </a:r>
            <a:endParaRPr sz="1400">
              <a:solidFill>
                <a:schemeClr val="dk1"/>
              </a:solidFill>
              <a:latin typeface="Century Gothic"/>
              <a:ea typeface="Century Gothic"/>
              <a:cs typeface="Century Gothic"/>
              <a:sym typeface="Century Gothic"/>
            </a:endParaRPr>
          </a:p>
          <a:p>
            <a:pPr indent="-172720" lvl="0" marL="222884" marR="0" rtl="0" algn="l">
              <a:lnSpc>
                <a:spcPct val="100000"/>
              </a:lnSpc>
              <a:spcBef>
                <a:spcPts val="20"/>
              </a:spcBef>
              <a:spcAft>
                <a:spcPts val="0"/>
              </a:spcAft>
              <a:buClr>
                <a:srgbClr val="8E97A1"/>
              </a:buClr>
              <a:buSzPts val="1400"/>
              <a:buFont typeface="Arial"/>
              <a:buChar char="•"/>
            </a:pPr>
            <a:r>
              <a:rPr lang="en-NA" sz="1400">
                <a:solidFill>
                  <a:srgbClr val="8E97A1"/>
                </a:solidFill>
                <a:latin typeface="Century Gothic"/>
                <a:ea typeface="Century Gothic"/>
                <a:cs typeface="Century Gothic"/>
                <a:sym typeface="Century Gothic"/>
              </a:rPr>
              <a:t>MACS, Maersk, Ocean Africa Containers</a:t>
            </a:r>
            <a:endParaRPr sz="1400">
              <a:solidFill>
                <a:schemeClr val="dk1"/>
              </a:solidFill>
              <a:latin typeface="Century Gothic"/>
              <a:ea typeface="Century Gothic"/>
              <a:cs typeface="Century Gothic"/>
              <a:sym typeface="Century Gothic"/>
            </a:endParaRPr>
          </a:p>
          <a:p>
            <a:pPr indent="-172720" lvl="0" marL="222884" marR="0" rtl="0" algn="l">
              <a:lnSpc>
                <a:spcPct val="100000"/>
              </a:lnSpc>
              <a:spcBef>
                <a:spcPts val="20"/>
              </a:spcBef>
              <a:spcAft>
                <a:spcPts val="0"/>
              </a:spcAft>
              <a:buClr>
                <a:srgbClr val="8E97A1"/>
              </a:buClr>
              <a:buSzPts val="1400"/>
              <a:buFont typeface="Arial"/>
              <a:buChar char="•"/>
            </a:pPr>
            <a:r>
              <a:rPr lang="en-NA" sz="1400">
                <a:solidFill>
                  <a:srgbClr val="8E97A1"/>
                </a:solidFill>
                <a:latin typeface="Century Gothic"/>
                <a:ea typeface="Century Gothic"/>
                <a:cs typeface="Century Gothic"/>
                <a:sym typeface="Century Gothic"/>
              </a:rPr>
              <a:t>Botswana</a:t>
            </a:r>
            <a:endParaRPr sz="1400">
              <a:solidFill>
                <a:schemeClr val="dk1"/>
              </a:solidFill>
              <a:latin typeface="Century Gothic"/>
              <a:ea typeface="Century Gothic"/>
              <a:cs typeface="Century Gothic"/>
              <a:sym typeface="Century Gothic"/>
            </a:endParaRPr>
          </a:p>
          <a:p>
            <a:pPr indent="-172720" lvl="0" marL="222884" marR="0" rtl="0" algn="l">
              <a:lnSpc>
                <a:spcPct val="100000"/>
              </a:lnSpc>
              <a:spcBef>
                <a:spcPts val="20"/>
              </a:spcBef>
              <a:spcAft>
                <a:spcPts val="0"/>
              </a:spcAft>
              <a:buClr>
                <a:srgbClr val="8E97A1"/>
              </a:buClr>
              <a:buSzPts val="1400"/>
              <a:buFont typeface="Arial"/>
              <a:buChar char="•"/>
            </a:pPr>
            <a:r>
              <a:rPr lang="en-NA" sz="1400">
                <a:solidFill>
                  <a:srgbClr val="8E97A1"/>
                </a:solidFill>
                <a:latin typeface="Century Gothic"/>
                <a:ea typeface="Century Gothic"/>
                <a:cs typeface="Century Gothic"/>
                <a:sym typeface="Century Gothic"/>
              </a:rPr>
              <a:t>Zambia</a:t>
            </a:r>
            <a:endParaRPr sz="1400">
              <a:solidFill>
                <a:schemeClr val="dk1"/>
              </a:solidFill>
              <a:latin typeface="Century Gothic"/>
              <a:ea typeface="Century Gothic"/>
              <a:cs typeface="Century Gothic"/>
              <a:sym typeface="Century Gothic"/>
            </a:endParaRPr>
          </a:p>
          <a:p>
            <a:pPr indent="-172720" lvl="0" marL="222884" marR="0" rtl="0" algn="l">
              <a:lnSpc>
                <a:spcPct val="100000"/>
              </a:lnSpc>
              <a:spcBef>
                <a:spcPts val="20"/>
              </a:spcBef>
              <a:spcAft>
                <a:spcPts val="0"/>
              </a:spcAft>
              <a:buClr>
                <a:srgbClr val="8E97A1"/>
              </a:buClr>
              <a:buSzPts val="1400"/>
              <a:buFont typeface="Arial"/>
              <a:buChar char="•"/>
            </a:pPr>
            <a:r>
              <a:rPr lang="en-NA" sz="1400">
                <a:solidFill>
                  <a:srgbClr val="8E97A1"/>
                </a:solidFill>
                <a:latin typeface="Century Gothic"/>
                <a:ea typeface="Century Gothic"/>
                <a:cs typeface="Century Gothic"/>
                <a:sym typeface="Century Gothic"/>
              </a:rPr>
              <a:t>Zimbabwe</a:t>
            </a:r>
            <a:endParaRPr sz="1400">
              <a:solidFill>
                <a:schemeClr val="dk1"/>
              </a:solidFill>
              <a:latin typeface="Century Gothic"/>
              <a:ea typeface="Century Gothic"/>
              <a:cs typeface="Century Gothic"/>
              <a:sym typeface="Century Gothic"/>
            </a:endParaRPr>
          </a:p>
        </p:txBody>
      </p:sp>
      <p:sp>
        <p:nvSpPr>
          <p:cNvPr id="424" name="Google Shape;424;p38"/>
          <p:cNvSpPr txBox="1"/>
          <p:nvPr/>
        </p:nvSpPr>
        <p:spPr>
          <a:xfrm>
            <a:off x="122345" y="635459"/>
            <a:ext cx="258655" cy="228909"/>
          </a:xfrm>
          <a:prstGeom prst="rect">
            <a:avLst/>
          </a:prstGeom>
          <a:noFill/>
          <a:ln>
            <a:noFill/>
          </a:ln>
        </p:spPr>
        <p:txBody>
          <a:bodyPr anchorCtr="0" anchor="t" bIns="0" lIns="0" spcFirstLastPara="1" rIns="0" wrap="square" tIns="13325">
            <a:spAutoFit/>
          </a:bodyPr>
          <a:lstStyle/>
          <a:p>
            <a:pPr indent="0" lvl="0" marL="12700" marR="0" rtl="0" algn="l">
              <a:lnSpc>
                <a:spcPct val="100000"/>
              </a:lnSpc>
              <a:spcBef>
                <a:spcPts val="0"/>
              </a:spcBef>
              <a:spcAft>
                <a:spcPts val="0"/>
              </a:spcAft>
              <a:buNone/>
            </a:pPr>
            <a:r>
              <a:t/>
            </a:r>
            <a:endParaRPr sz="1400">
              <a:solidFill>
                <a:schemeClr val="dk1"/>
              </a:solidFill>
              <a:latin typeface="Century Gothic"/>
              <a:ea typeface="Century Gothic"/>
              <a:cs typeface="Century Gothic"/>
              <a:sym typeface="Century Gothic"/>
            </a:endParaRPr>
          </a:p>
        </p:txBody>
      </p:sp>
      <p:grpSp>
        <p:nvGrpSpPr>
          <p:cNvPr id="425" name="Google Shape;425;p38"/>
          <p:cNvGrpSpPr/>
          <p:nvPr/>
        </p:nvGrpSpPr>
        <p:grpSpPr>
          <a:xfrm>
            <a:off x="0" y="5350046"/>
            <a:ext cx="12192425" cy="1508579"/>
            <a:chOff x="0" y="5350046"/>
            <a:chExt cx="12192425" cy="1508579"/>
          </a:xfrm>
        </p:grpSpPr>
        <p:sp>
          <p:nvSpPr>
            <p:cNvPr id="426" name="Google Shape;426;p38"/>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7" name="Google Shape;427;p38"/>
            <p:cNvSpPr/>
            <p:nvPr/>
          </p:nvSpPr>
          <p:spPr>
            <a:xfrm>
              <a:off x="9665573" y="5350046"/>
              <a:ext cx="2526665" cy="1508125"/>
            </a:xfrm>
            <a:custGeom>
              <a:rect b="b" l="l" r="r" t="t"/>
              <a:pathLst>
                <a:path extrusionOk="0" h="1508125" w="2526665">
                  <a:moveTo>
                    <a:pt x="2521641" y="0"/>
                  </a:moveTo>
                  <a:lnTo>
                    <a:pt x="2477164" y="5314"/>
                  </a:lnTo>
                  <a:lnTo>
                    <a:pt x="2432544" y="11353"/>
                  </a:lnTo>
                  <a:lnTo>
                    <a:pt x="2387792" y="18111"/>
                  </a:lnTo>
                  <a:lnTo>
                    <a:pt x="2342921" y="25587"/>
                  </a:lnTo>
                  <a:lnTo>
                    <a:pt x="2297944" y="33774"/>
                  </a:lnTo>
                  <a:lnTo>
                    <a:pt x="2252873" y="42671"/>
                  </a:lnTo>
                  <a:lnTo>
                    <a:pt x="2207721" y="52272"/>
                  </a:lnTo>
                  <a:lnTo>
                    <a:pt x="2162501" y="62574"/>
                  </a:lnTo>
                  <a:lnTo>
                    <a:pt x="2117224" y="73574"/>
                  </a:lnTo>
                  <a:lnTo>
                    <a:pt x="2071905" y="85267"/>
                  </a:lnTo>
                  <a:lnTo>
                    <a:pt x="2026554" y="97649"/>
                  </a:lnTo>
                  <a:lnTo>
                    <a:pt x="1981186" y="110716"/>
                  </a:lnTo>
                  <a:lnTo>
                    <a:pt x="1935812" y="124466"/>
                  </a:lnTo>
                  <a:lnTo>
                    <a:pt x="1890444" y="138893"/>
                  </a:lnTo>
                  <a:lnTo>
                    <a:pt x="1845097" y="153994"/>
                  </a:lnTo>
                  <a:lnTo>
                    <a:pt x="1799782" y="169766"/>
                  </a:lnTo>
                  <a:lnTo>
                    <a:pt x="1754511" y="186204"/>
                  </a:lnTo>
                  <a:lnTo>
                    <a:pt x="1709298" y="203304"/>
                  </a:lnTo>
                  <a:lnTo>
                    <a:pt x="1664155" y="221062"/>
                  </a:lnTo>
                  <a:lnTo>
                    <a:pt x="1619094" y="239476"/>
                  </a:lnTo>
                  <a:lnTo>
                    <a:pt x="1574129" y="258540"/>
                  </a:lnTo>
                  <a:lnTo>
                    <a:pt x="1529271" y="278252"/>
                  </a:lnTo>
                  <a:lnTo>
                    <a:pt x="1484534" y="298606"/>
                  </a:lnTo>
                  <a:lnTo>
                    <a:pt x="1439929" y="319600"/>
                  </a:lnTo>
                  <a:lnTo>
                    <a:pt x="1395470" y="341229"/>
                  </a:lnTo>
                  <a:lnTo>
                    <a:pt x="1351169" y="363490"/>
                  </a:lnTo>
                  <a:lnTo>
                    <a:pt x="1307039" y="386379"/>
                  </a:lnTo>
                  <a:lnTo>
                    <a:pt x="1263092" y="409892"/>
                  </a:lnTo>
                  <a:lnTo>
                    <a:pt x="1219341" y="434024"/>
                  </a:lnTo>
                  <a:lnTo>
                    <a:pt x="1175799" y="458773"/>
                  </a:lnTo>
                  <a:lnTo>
                    <a:pt x="1132477" y="484134"/>
                  </a:lnTo>
                  <a:lnTo>
                    <a:pt x="1089389" y="510104"/>
                  </a:lnTo>
                  <a:lnTo>
                    <a:pt x="1046548" y="536678"/>
                  </a:lnTo>
                  <a:lnTo>
                    <a:pt x="1003965" y="563853"/>
                  </a:lnTo>
                  <a:lnTo>
                    <a:pt x="961653" y="591625"/>
                  </a:lnTo>
                  <a:lnTo>
                    <a:pt x="919626" y="619990"/>
                  </a:lnTo>
                  <a:lnTo>
                    <a:pt x="877895" y="648945"/>
                  </a:lnTo>
                  <a:lnTo>
                    <a:pt x="836473" y="678484"/>
                  </a:lnTo>
                  <a:lnTo>
                    <a:pt x="795373" y="708605"/>
                  </a:lnTo>
                  <a:lnTo>
                    <a:pt x="754608" y="739304"/>
                  </a:lnTo>
                  <a:lnTo>
                    <a:pt x="714189" y="770577"/>
                  </a:lnTo>
                  <a:lnTo>
                    <a:pt x="674130" y="802419"/>
                  </a:lnTo>
                  <a:lnTo>
                    <a:pt x="634443" y="834828"/>
                  </a:lnTo>
                  <a:lnTo>
                    <a:pt x="595141" y="867798"/>
                  </a:lnTo>
                  <a:lnTo>
                    <a:pt x="556236" y="901328"/>
                  </a:lnTo>
                  <a:lnTo>
                    <a:pt x="517741" y="935411"/>
                  </a:lnTo>
                  <a:lnTo>
                    <a:pt x="479668" y="970046"/>
                  </a:lnTo>
                  <a:lnTo>
                    <a:pt x="442031" y="1005227"/>
                  </a:lnTo>
                  <a:lnTo>
                    <a:pt x="404841" y="1040951"/>
                  </a:lnTo>
                  <a:lnTo>
                    <a:pt x="368111" y="1077214"/>
                  </a:lnTo>
                  <a:lnTo>
                    <a:pt x="331854" y="1114013"/>
                  </a:lnTo>
                  <a:lnTo>
                    <a:pt x="296083" y="1151343"/>
                  </a:lnTo>
                  <a:lnTo>
                    <a:pt x="260810" y="1189200"/>
                  </a:lnTo>
                  <a:lnTo>
                    <a:pt x="226047" y="1227581"/>
                  </a:lnTo>
                  <a:lnTo>
                    <a:pt x="191807" y="1266482"/>
                  </a:lnTo>
                  <a:lnTo>
                    <a:pt x="158103" y="1305899"/>
                  </a:lnTo>
                  <a:lnTo>
                    <a:pt x="124948" y="1345828"/>
                  </a:lnTo>
                  <a:lnTo>
                    <a:pt x="92354" y="1386265"/>
                  </a:lnTo>
                  <a:lnTo>
                    <a:pt x="60333" y="1427207"/>
                  </a:lnTo>
                  <a:lnTo>
                    <a:pt x="28898" y="1468649"/>
                  </a:lnTo>
                  <a:lnTo>
                    <a:pt x="0" y="1507953"/>
                  </a:lnTo>
                  <a:lnTo>
                    <a:pt x="2526426" y="1507953"/>
                  </a:lnTo>
                  <a:lnTo>
                    <a:pt x="2526426" y="6545"/>
                  </a:lnTo>
                  <a:lnTo>
                    <a:pt x="2521641" y="0"/>
                  </a:lnTo>
                  <a:close/>
                </a:path>
              </a:pathLst>
            </a:custGeom>
            <a:solidFill>
              <a:srgbClr val="F7D10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8" name="Google Shape;428;p38"/>
            <p:cNvSpPr/>
            <p:nvPr/>
          </p:nvSpPr>
          <p:spPr>
            <a:xfrm>
              <a:off x="10015645" y="5384790"/>
              <a:ext cx="2176780" cy="1473835"/>
            </a:xfrm>
            <a:custGeom>
              <a:rect b="b" l="l" r="r" t="t"/>
              <a:pathLst>
                <a:path extrusionOk="0" h="1473834" w="2176779">
                  <a:moveTo>
                    <a:pt x="2176354" y="0"/>
                  </a:moveTo>
                  <a:lnTo>
                    <a:pt x="2107900" y="16785"/>
                  </a:lnTo>
                  <a:lnTo>
                    <a:pt x="2064476" y="28609"/>
                  </a:lnTo>
                  <a:lnTo>
                    <a:pt x="2020822" y="41334"/>
                  </a:lnTo>
                  <a:lnTo>
                    <a:pt x="1976960" y="54944"/>
                  </a:lnTo>
                  <a:lnTo>
                    <a:pt x="1932909" y="69424"/>
                  </a:lnTo>
                  <a:lnTo>
                    <a:pt x="1888689" y="84759"/>
                  </a:lnTo>
                  <a:lnTo>
                    <a:pt x="1844321" y="100933"/>
                  </a:lnTo>
                  <a:lnTo>
                    <a:pt x="1799823" y="117932"/>
                  </a:lnTo>
                  <a:lnTo>
                    <a:pt x="1755217" y="135740"/>
                  </a:lnTo>
                  <a:lnTo>
                    <a:pt x="1710522" y="154342"/>
                  </a:lnTo>
                  <a:lnTo>
                    <a:pt x="1665758" y="173722"/>
                  </a:lnTo>
                  <a:lnTo>
                    <a:pt x="1620944" y="193866"/>
                  </a:lnTo>
                  <a:lnTo>
                    <a:pt x="1576102" y="214758"/>
                  </a:lnTo>
                  <a:lnTo>
                    <a:pt x="1531251" y="236383"/>
                  </a:lnTo>
                  <a:lnTo>
                    <a:pt x="1486410" y="258726"/>
                  </a:lnTo>
                  <a:lnTo>
                    <a:pt x="1441601" y="281771"/>
                  </a:lnTo>
                  <a:lnTo>
                    <a:pt x="1396842" y="305504"/>
                  </a:lnTo>
                  <a:lnTo>
                    <a:pt x="1352154" y="329908"/>
                  </a:lnTo>
                  <a:lnTo>
                    <a:pt x="1307557" y="354969"/>
                  </a:lnTo>
                  <a:lnTo>
                    <a:pt x="1263070" y="380672"/>
                  </a:lnTo>
                  <a:lnTo>
                    <a:pt x="1218714" y="407001"/>
                  </a:lnTo>
                  <a:lnTo>
                    <a:pt x="1174509" y="433941"/>
                  </a:lnTo>
                  <a:lnTo>
                    <a:pt x="1130474" y="461477"/>
                  </a:lnTo>
                  <a:lnTo>
                    <a:pt x="1086630" y="489593"/>
                  </a:lnTo>
                  <a:lnTo>
                    <a:pt x="1042996" y="518275"/>
                  </a:lnTo>
                  <a:lnTo>
                    <a:pt x="999593" y="547507"/>
                  </a:lnTo>
                  <a:lnTo>
                    <a:pt x="956441" y="577273"/>
                  </a:lnTo>
                  <a:lnTo>
                    <a:pt x="913558" y="607560"/>
                  </a:lnTo>
                  <a:lnTo>
                    <a:pt x="870966" y="638350"/>
                  </a:lnTo>
                  <a:lnTo>
                    <a:pt x="828685" y="669630"/>
                  </a:lnTo>
                  <a:lnTo>
                    <a:pt x="786734" y="701383"/>
                  </a:lnTo>
                  <a:lnTo>
                    <a:pt x="745133" y="733596"/>
                  </a:lnTo>
                  <a:lnTo>
                    <a:pt x="703902" y="766251"/>
                  </a:lnTo>
                  <a:lnTo>
                    <a:pt x="663061" y="799335"/>
                  </a:lnTo>
                  <a:lnTo>
                    <a:pt x="622631" y="832832"/>
                  </a:lnTo>
                  <a:lnTo>
                    <a:pt x="582630" y="866727"/>
                  </a:lnTo>
                  <a:lnTo>
                    <a:pt x="543080" y="901003"/>
                  </a:lnTo>
                  <a:lnTo>
                    <a:pt x="504000" y="935648"/>
                  </a:lnTo>
                  <a:lnTo>
                    <a:pt x="465410" y="970644"/>
                  </a:lnTo>
                  <a:lnTo>
                    <a:pt x="427330" y="1005977"/>
                  </a:lnTo>
                  <a:lnTo>
                    <a:pt x="389779" y="1041631"/>
                  </a:lnTo>
                  <a:lnTo>
                    <a:pt x="352779" y="1077592"/>
                  </a:lnTo>
                  <a:lnTo>
                    <a:pt x="316348" y="1113844"/>
                  </a:lnTo>
                  <a:lnTo>
                    <a:pt x="280508" y="1150371"/>
                  </a:lnTo>
                  <a:lnTo>
                    <a:pt x="245277" y="1187159"/>
                  </a:lnTo>
                  <a:lnTo>
                    <a:pt x="210675" y="1224193"/>
                  </a:lnTo>
                  <a:lnTo>
                    <a:pt x="176724" y="1261456"/>
                  </a:lnTo>
                  <a:lnTo>
                    <a:pt x="143442" y="1298934"/>
                  </a:lnTo>
                  <a:lnTo>
                    <a:pt x="110850" y="1336612"/>
                  </a:lnTo>
                  <a:lnTo>
                    <a:pt x="78967" y="1374475"/>
                  </a:lnTo>
                  <a:lnTo>
                    <a:pt x="47814" y="1412506"/>
                  </a:lnTo>
                  <a:lnTo>
                    <a:pt x="17411" y="1450691"/>
                  </a:lnTo>
                  <a:lnTo>
                    <a:pt x="0" y="1473208"/>
                  </a:lnTo>
                  <a:lnTo>
                    <a:pt x="2176354" y="1473208"/>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429" name="Google Shape;429;p38"/>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
        <p:nvSpPr>
          <p:cNvPr id="430" name="Google Shape;430;p38"/>
          <p:cNvSpPr/>
          <p:nvPr/>
        </p:nvSpPr>
        <p:spPr>
          <a:xfrm>
            <a:off x="2793200" y="4010174"/>
            <a:ext cx="500091" cy="126300"/>
          </a:xfrm>
          <a:custGeom>
            <a:rect b="b" l="l" r="r" t="t"/>
            <a:pathLst>
              <a:path extrusionOk="0" h="5051" w="25146">
                <a:moveTo>
                  <a:pt x="0" y="3908"/>
                </a:moveTo>
                <a:cubicBezTo>
                  <a:pt x="4142" y="358"/>
                  <a:pt x="10621" y="-419"/>
                  <a:pt x="16002" y="479"/>
                </a:cubicBezTo>
                <a:cubicBezTo>
                  <a:pt x="19363" y="1040"/>
                  <a:pt x="21738" y="5051"/>
                  <a:pt x="25146" y="5051"/>
                </a:cubicBezTo>
              </a:path>
            </a:pathLst>
          </a:custGeom>
          <a:noFill/>
          <a:ln cap="flat" cmpd="sng" w="38100">
            <a:solidFill>
              <a:schemeClr val="accent5"/>
            </a:solidFill>
            <a:prstDash val="solid"/>
            <a:round/>
            <a:headEnd len="med" w="med" type="none"/>
            <a:tailEnd len="med" w="med" type="none"/>
          </a:ln>
        </p:spPr>
      </p:sp>
      <p:sp>
        <p:nvSpPr>
          <p:cNvPr id="431" name="Google Shape;431;p38"/>
          <p:cNvSpPr/>
          <p:nvPr/>
        </p:nvSpPr>
        <p:spPr>
          <a:xfrm>
            <a:off x="3314700" y="4143375"/>
            <a:ext cx="114300" cy="126300"/>
          </a:xfrm>
          <a:prstGeom prst="flowChartConnector">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8"/>
          <p:cNvSpPr/>
          <p:nvPr/>
        </p:nvSpPr>
        <p:spPr>
          <a:xfrm>
            <a:off x="2857500" y="4672025"/>
            <a:ext cx="343450" cy="900100"/>
          </a:xfrm>
          <a:custGeom>
            <a:rect b="b" l="l" r="r" t="t"/>
            <a:pathLst>
              <a:path extrusionOk="0" h="36004" w="13738">
                <a:moveTo>
                  <a:pt x="0" y="0"/>
                </a:moveTo>
                <a:cubicBezTo>
                  <a:pt x="1479" y="3449"/>
                  <a:pt x="1918" y="7634"/>
                  <a:pt x="4572" y="10287"/>
                </a:cubicBezTo>
                <a:cubicBezTo>
                  <a:pt x="6815" y="12528"/>
                  <a:pt x="11155" y="12594"/>
                  <a:pt x="12573" y="15430"/>
                </a:cubicBezTo>
                <a:cubicBezTo>
                  <a:pt x="15756" y="21796"/>
                  <a:pt x="11895" y="30975"/>
                  <a:pt x="6858" y="36004"/>
                </a:cubicBezTo>
              </a:path>
            </a:pathLst>
          </a:custGeom>
          <a:noFill/>
          <a:ln cap="flat" cmpd="sng" w="38100">
            <a:solidFill>
              <a:schemeClr val="accent5"/>
            </a:solidFill>
            <a:prstDash val="solid"/>
            <a:round/>
            <a:headEnd len="med" w="med" type="none"/>
            <a:tailEnd len="med" w="med" type="none"/>
          </a:ln>
        </p:spPr>
      </p:sp>
      <p:sp>
        <p:nvSpPr>
          <p:cNvPr id="433" name="Google Shape;433;p38"/>
          <p:cNvSpPr/>
          <p:nvPr/>
        </p:nvSpPr>
        <p:spPr>
          <a:xfrm>
            <a:off x="3429000" y="4269675"/>
            <a:ext cx="500080" cy="345653"/>
          </a:xfrm>
          <a:custGeom>
            <a:rect b="b" l="l" r="r" t="t"/>
            <a:pathLst>
              <a:path extrusionOk="0" h="13510" w="20802">
                <a:moveTo>
                  <a:pt x="0" y="510"/>
                </a:moveTo>
                <a:cubicBezTo>
                  <a:pt x="2600" y="510"/>
                  <a:pt x="5251" y="0"/>
                  <a:pt x="7801" y="510"/>
                </a:cubicBezTo>
                <a:cubicBezTo>
                  <a:pt x="9760" y="902"/>
                  <a:pt x="8208" y="4573"/>
                  <a:pt x="9101" y="6360"/>
                </a:cubicBezTo>
                <a:cubicBezTo>
                  <a:pt x="11145" y="10448"/>
                  <a:pt x="16231" y="13510"/>
                  <a:pt x="20802" y="13510"/>
                </a:cubicBezTo>
              </a:path>
            </a:pathLst>
          </a:custGeom>
          <a:noFill/>
          <a:ln cap="flat" cmpd="sng" w="28575">
            <a:solidFill>
              <a:schemeClr val="accent5"/>
            </a:solidFill>
            <a:prstDash val="solid"/>
            <a:round/>
            <a:headEnd len="med" w="med" type="none"/>
            <a:tailEnd len="med" w="med" type="none"/>
          </a:ln>
        </p:spPr>
      </p:sp>
      <p:sp>
        <p:nvSpPr>
          <p:cNvPr id="434" name="Google Shape;434;p38"/>
          <p:cNvSpPr/>
          <p:nvPr/>
        </p:nvSpPr>
        <p:spPr>
          <a:xfrm>
            <a:off x="3746800" y="3713350"/>
            <a:ext cx="368000" cy="167275"/>
          </a:xfrm>
          <a:custGeom>
            <a:rect b="b" l="l" r="r" t="t"/>
            <a:pathLst>
              <a:path extrusionOk="0" h="6691" w="14720">
                <a:moveTo>
                  <a:pt x="0" y="0"/>
                </a:moveTo>
                <a:cubicBezTo>
                  <a:pt x="5390" y="0"/>
                  <a:pt x="12310" y="1870"/>
                  <a:pt x="14720" y="6691"/>
                </a:cubicBezTo>
              </a:path>
            </a:pathLst>
          </a:custGeom>
          <a:noFill/>
          <a:ln cap="flat" cmpd="sng" w="28575">
            <a:solidFill>
              <a:schemeClr val="accent5"/>
            </a:solidFill>
            <a:prstDash val="solid"/>
            <a:round/>
            <a:headEnd len="med" w="med" type="none"/>
            <a:tailEnd len="med" w="med" type="none"/>
          </a:ln>
        </p:spPr>
      </p:sp>
      <p:sp>
        <p:nvSpPr>
          <p:cNvPr id="435" name="Google Shape;435;p38"/>
          <p:cNvSpPr/>
          <p:nvPr/>
        </p:nvSpPr>
        <p:spPr>
          <a:xfrm>
            <a:off x="3445725" y="3860769"/>
            <a:ext cx="735975" cy="371125"/>
          </a:xfrm>
          <a:custGeom>
            <a:rect b="b" l="l" r="r" t="t"/>
            <a:pathLst>
              <a:path extrusionOk="0" h="14845" w="29439">
                <a:moveTo>
                  <a:pt x="0" y="14845"/>
                </a:moveTo>
                <a:cubicBezTo>
                  <a:pt x="6769" y="9765"/>
                  <a:pt x="17317" y="11894"/>
                  <a:pt x="24087" y="6816"/>
                </a:cubicBezTo>
                <a:cubicBezTo>
                  <a:pt x="26105" y="5302"/>
                  <a:pt x="29439" y="3986"/>
                  <a:pt x="29439" y="1463"/>
                </a:cubicBezTo>
                <a:cubicBezTo>
                  <a:pt x="29439" y="-376"/>
                  <a:pt x="25926" y="125"/>
                  <a:pt x="24087" y="125"/>
                </a:cubicBezTo>
              </a:path>
            </a:pathLst>
          </a:custGeom>
          <a:noFill/>
          <a:ln cap="flat" cmpd="sng" w="28575">
            <a:solidFill>
              <a:schemeClr val="accent5"/>
            </a:solidFill>
            <a:prstDash val="solid"/>
            <a:round/>
            <a:headEnd len="med" w="med" type="none"/>
            <a:tailEnd len="med" w="med" type="none"/>
          </a:ln>
        </p:spPr>
      </p:sp>
      <p:sp>
        <p:nvSpPr>
          <p:cNvPr id="436" name="Google Shape;436;p38"/>
          <p:cNvSpPr/>
          <p:nvPr/>
        </p:nvSpPr>
        <p:spPr>
          <a:xfrm>
            <a:off x="4131525" y="3847175"/>
            <a:ext cx="114300" cy="167400"/>
          </a:xfrm>
          <a:prstGeom prst="flowChartConnector">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10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39"/>
          <p:cNvSpPr txBox="1"/>
          <p:nvPr>
            <p:ph type="title"/>
          </p:nvPr>
        </p:nvSpPr>
        <p:spPr>
          <a:xfrm>
            <a:off x="543562" y="225835"/>
            <a:ext cx="10019100" cy="58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t>SUPPORT FOR SERVICE PROVISION</a:t>
            </a:r>
            <a:endParaRPr/>
          </a:p>
        </p:txBody>
      </p:sp>
      <p:sp>
        <p:nvSpPr>
          <p:cNvPr id="443" name="Google Shape;443;p39"/>
          <p:cNvSpPr txBox="1"/>
          <p:nvPr>
            <p:ph idx="1" type="body"/>
          </p:nvPr>
        </p:nvSpPr>
        <p:spPr>
          <a:xfrm>
            <a:off x="581709" y="1495604"/>
            <a:ext cx="11028600" cy="3601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solidFill>
                  <a:schemeClr val="dk2"/>
                </a:solidFill>
              </a:rPr>
              <a:t>Infrastructure services are essential to the development of other service sectors, including tourism, distribution (wholesale, retail), information and communications technology (ICT) services, and business process outsourcing services.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rPr lang="en-NA">
                <a:solidFill>
                  <a:schemeClr val="dk2"/>
                </a:solidFill>
              </a:rPr>
              <a:t>For infrastructure services to contribute successfully to the economic and social development of Namibia, the institutional and regulatory environment must be supportive.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p:txBody>
      </p:sp>
      <p:grpSp>
        <p:nvGrpSpPr>
          <p:cNvPr id="444" name="Google Shape;444;p39"/>
          <p:cNvGrpSpPr/>
          <p:nvPr/>
        </p:nvGrpSpPr>
        <p:grpSpPr>
          <a:xfrm>
            <a:off x="1" y="5378621"/>
            <a:ext cx="12192424" cy="1508575"/>
            <a:chOff x="0" y="5350046"/>
            <a:chExt cx="12192424" cy="1508575"/>
          </a:xfrm>
        </p:grpSpPr>
        <p:sp>
          <p:nvSpPr>
            <p:cNvPr id="445" name="Google Shape;445;p39"/>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46" name="Google Shape;446;p39"/>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47" name="Google Shape;447;p39"/>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pic>
          <p:nvPicPr>
            <p:cNvPr id="448" name="Google Shape;448;p39"/>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40"/>
          <p:cNvSpPr txBox="1"/>
          <p:nvPr>
            <p:ph type="title"/>
          </p:nvPr>
        </p:nvSpPr>
        <p:spPr>
          <a:xfrm>
            <a:off x="543549" y="225825"/>
            <a:ext cx="10895700" cy="5850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a:t>TYPES OF SERVICE OPPORTUNITIES IN NAMIBIA</a:t>
            </a:r>
            <a:endParaRPr/>
          </a:p>
        </p:txBody>
      </p:sp>
      <p:sp>
        <p:nvSpPr>
          <p:cNvPr id="455" name="Google Shape;455;p40"/>
          <p:cNvSpPr txBox="1"/>
          <p:nvPr>
            <p:ph idx="1" type="body"/>
          </p:nvPr>
        </p:nvSpPr>
        <p:spPr>
          <a:xfrm>
            <a:off x="581709" y="1495604"/>
            <a:ext cx="11028600" cy="3047700"/>
          </a:xfrm>
          <a:prstGeom prst="rect">
            <a:avLst/>
          </a:prstGeom>
        </p:spPr>
        <p:txBody>
          <a:bodyPr anchorCtr="0" anchor="t" bIns="0" lIns="0" spcFirstLastPara="1" rIns="0" wrap="square" tIns="0">
            <a:spAutoFit/>
          </a:bodyPr>
          <a:lstStyle/>
          <a:p>
            <a:pPr indent="-317500" lvl="0" marL="457200" rtl="0" algn="l">
              <a:spcBef>
                <a:spcPts val="0"/>
              </a:spcBef>
              <a:spcAft>
                <a:spcPts val="0"/>
              </a:spcAft>
              <a:buClr>
                <a:schemeClr val="dk2"/>
              </a:buClr>
              <a:buSzPts val="1400"/>
              <a:buAutoNum type="arabicPeriod"/>
            </a:pPr>
            <a:r>
              <a:rPr lang="en-NA">
                <a:solidFill>
                  <a:schemeClr val="dk2"/>
                </a:solidFill>
              </a:rPr>
              <a:t>Business Consulting</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Digital Nomads</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IT service provision</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Marketing</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Virtual Assistant Service</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Research Service</a:t>
            </a:r>
            <a:endParaRPr>
              <a:solidFill>
                <a:schemeClr val="dk2"/>
              </a:solidFill>
            </a:endParaRPr>
          </a:p>
          <a:p>
            <a:pPr indent="-317500" lvl="0" marL="457200" rtl="0" algn="l">
              <a:spcBef>
                <a:spcPts val="0"/>
              </a:spcBef>
              <a:spcAft>
                <a:spcPts val="0"/>
              </a:spcAft>
              <a:buClr>
                <a:schemeClr val="dk2"/>
              </a:buClr>
              <a:buSzPts val="1400"/>
              <a:buAutoNum type="arabicPeriod"/>
            </a:pPr>
            <a:r>
              <a:rPr lang="en-NA">
                <a:solidFill>
                  <a:schemeClr val="dk2"/>
                </a:solidFill>
              </a:rPr>
              <a:t>Traditional services</a:t>
            </a:r>
            <a:endParaRPr>
              <a:solidFill>
                <a:schemeClr val="dk2"/>
              </a:solidFill>
            </a:endParaRPr>
          </a:p>
          <a:p>
            <a:pPr indent="0" lvl="0" marL="45720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t/>
            </a:r>
            <a:endParaRPr>
              <a:solidFill>
                <a:schemeClr val="dk2"/>
              </a:solidFill>
            </a:endParaRPr>
          </a:p>
        </p:txBody>
      </p:sp>
      <p:grpSp>
        <p:nvGrpSpPr>
          <p:cNvPr id="456" name="Google Shape;456;p40"/>
          <p:cNvGrpSpPr/>
          <p:nvPr/>
        </p:nvGrpSpPr>
        <p:grpSpPr>
          <a:xfrm>
            <a:off x="1" y="5378621"/>
            <a:ext cx="12192424" cy="1508575"/>
            <a:chOff x="0" y="5350046"/>
            <a:chExt cx="12192424" cy="1508575"/>
          </a:xfrm>
        </p:grpSpPr>
        <p:sp>
          <p:nvSpPr>
            <p:cNvPr id="457" name="Google Shape;457;p40"/>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58" name="Google Shape;458;p40"/>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59" name="Google Shape;459;p40"/>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pic>
          <p:nvPicPr>
            <p:cNvPr id="460" name="Google Shape;460;p40"/>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grpSp>
        <p:nvGrpSpPr>
          <p:cNvPr id="466" name="Google Shape;466;p41"/>
          <p:cNvGrpSpPr/>
          <p:nvPr/>
        </p:nvGrpSpPr>
        <p:grpSpPr>
          <a:xfrm>
            <a:off x="0" y="5350052"/>
            <a:ext cx="12192428" cy="1508125"/>
            <a:chOff x="0" y="5350052"/>
            <a:chExt cx="12192428" cy="1508125"/>
          </a:xfrm>
        </p:grpSpPr>
        <p:sp>
          <p:nvSpPr>
            <p:cNvPr id="467" name="Google Shape;467;p4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8" name="Google Shape;468;p41"/>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69" name="Google Shape;469;p41"/>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470" name="Google Shape;470;p41"/>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grpSp>
        <p:nvGrpSpPr>
          <p:cNvPr id="471" name="Google Shape;471;p41"/>
          <p:cNvGrpSpPr/>
          <p:nvPr/>
        </p:nvGrpSpPr>
        <p:grpSpPr>
          <a:xfrm>
            <a:off x="1" y="5428346"/>
            <a:ext cx="12192424" cy="1508575"/>
            <a:chOff x="0" y="5350046"/>
            <a:chExt cx="12192424" cy="1508575"/>
          </a:xfrm>
        </p:grpSpPr>
        <p:sp>
          <p:nvSpPr>
            <p:cNvPr id="472" name="Google Shape;472;p4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73" name="Google Shape;473;p41"/>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74" name="Google Shape;474;p41"/>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pic>
          <p:nvPicPr>
            <p:cNvPr id="475" name="Google Shape;475;p41"/>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
        <p:nvSpPr>
          <p:cNvPr id="476" name="Google Shape;476;p41"/>
          <p:cNvSpPr txBox="1"/>
          <p:nvPr/>
        </p:nvSpPr>
        <p:spPr>
          <a:xfrm flipH="1">
            <a:off x="8585001" y="880171"/>
            <a:ext cx="1161600" cy="40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10497E"/>
              </a:solidFill>
              <a:latin typeface="Calibri"/>
              <a:ea typeface="Calibri"/>
              <a:cs typeface="Calibri"/>
              <a:sym typeface="Calibri"/>
            </a:endParaRPr>
          </a:p>
        </p:txBody>
      </p:sp>
      <p:sp>
        <p:nvSpPr>
          <p:cNvPr id="477" name="Google Shape;477;p41"/>
          <p:cNvSpPr txBox="1"/>
          <p:nvPr/>
        </p:nvSpPr>
        <p:spPr>
          <a:xfrm>
            <a:off x="10032156" y="3772626"/>
            <a:ext cx="14079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t/>
            </a:r>
            <a:endParaRPr b="1" i="0" sz="4800" u="none" cap="none" strike="noStrike">
              <a:solidFill>
                <a:srgbClr val="10497E"/>
              </a:solidFill>
              <a:latin typeface="Calibri"/>
              <a:ea typeface="Calibri"/>
              <a:cs typeface="Calibri"/>
              <a:sym typeface="Calibri"/>
            </a:endParaRPr>
          </a:p>
        </p:txBody>
      </p:sp>
      <p:grpSp>
        <p:nvGrpSpPr>
          <p:cNvPr id="478" name="Google Shape;478;p41"/>
          <p:cNvGrpSpPr/>
          <p:nvPr/>
        </p:nvGrpSpPr>
        <p:grpSpPr>
          <a:xfrm>
            <a:off x="1" y="5378621"/>
            <a:ext cx="12192424" cy="1508575"/>
            <a:chOff x="0" y="5350046"/>
            <a:chExt cx="12192424" cy="1508575"/>
          </a:xfrm>
        </p:grpSpPr>
        <p:sp>
          <p:nvSpPr>
            <p:cNvPr id="479" name="Google Shape;479;p4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80" name="Google Shape;480;p41"/>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sp>
          <p:nvSpPr>
            <p:cNvPr id="481" name="Google Shape;481;p41"/>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Calibri"/>
                <a:ea typeface="Calibri"/>
                <a:cs typeface="Calibri"/>
                <a:sym typeface="Calibri"/>
              </a:endParaRPr>
            </a:p>
          </p:txBody>
        </p:sp>
        <p:pic>
          <p:nvPicPr>
            <p:cNvPr id="482" name="Google Shape;482;p41"/>
            <p:cNvPicPr preferRelativeResize="0"/>
            <p:nvPr/>
          </p:nvPicPr>
          <p:blipFill rotWithShape="1">
            <a:blip r:embed="rId5">
              <a:alphaModFix/>
            </a:blip>
            <a:srcRect b="0" l="0" r="0" t="0"/>
            <a:stretch/>
          </p:blipFill>
          <p:spPr>
            <a:xfrm>
              <a:off x="10844110" y="6183236"/>
              <a:ext cx="1191755" cy="502906"/>
            </a:xfrm>
            <a:prstGeom prst="rect">
              <a:avLst/>
            </a:prstGeom>
            <a:noFill/>
            <a:ln>
              <a:noFill/>
            </a:ln>
          </p:spPr>
        </p:pic>
      </p:grpSp>
      <p:sp>
        <p:nvSpPr>
          <p:cNvPr id="483" name="Google Shape;483;p41"/>
          <p:cNvSpPr txBox="1"/>
          <p:nvPr/>
        </p:nvSpPr>
        <p:spPr>
          <a:xfrm>
            <a:off x="692367" y="209160"/>
            <a:ext cx="11326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400"/>
              <a:buFont typeface="Arial"/>
              <a:buNone/>
            </a:pPr>
            <a:r>
              <a:rPr b="1" i="0" lang="en-NA" sz="3400" u="none" cap="none" strike="noStrike">
                <a:solidFill>
                  <a:srgbClr val="10497E"/>
                </a:solidFill>
                <a:latin typeface="Century Gothic"/>
                <a:ea typeface="Century Gothic"/>
                <a:cs typeface="Century Gothic"/>
                <a:sym typeface="Century Gothic"/>
              </a:rPr>
              <a:t>Namibia = USD 4,175.18 GDP per capita</a:t>
            </a:r>
            <a:endParaRPr b="1" i="0" sz="3400" u="none" cap="none" strike="noStrike">
              <a:solidFill>
                <a:srgbClr val="10497E"/>
              </a:solidFill>
              <a:latin typeface="Century Gothic"/>
              <a:ea typeface="Century Gothic"/>
              <a:cs typeface="Century Gothic"/>
              <a:sym typeface="Century Gothic"/>
            </a:endParaRPr>
          </a:p>
        </p:txBody>
      </p:sp>
      <p:pic>
        <p:nvPicPr>
          <p:cNvPr id="484" name="Google Shape;484;p41"/>
          <p:cNvPicPr preferRelativeResize="0"/>
          <p:nvPr/>
        </p:nvPicPr>
        <p:blipFill rotWithShape="1">
          <a:blip r:embed="rId6">
            <a:alphaModFix/>
          </a:blip>
          <a:srcRect b="0" l="0" r="0" t="0"/>
          <a:stretch/>
        </p:blipFill>
        <p:spPr>
          <a:xfrm>
            <a:off x="853570" y="1779044"/>
            <a:ext cx="6921100" cy="4614066"/>
          </a:xfrm>
          <a:prstGeom prst="rect">
            <a:avLst/>
          </a:prstGeom>
          <a:solidFill>
            <a:srgbClr val="ECECEC"/>
          </a:solidFill>
          <a:ln>
            <a:noFill/>
          </a:ln>
          <a:effectLst>
            <a:outerShdw blurRad="55000" rotWithShape="0" algn="tl" dir="5400000" dist="18000">
              <a:srgbClr val="000000">
                <a:alpha val="40000"/>
              </a:srgbClr>
            </a:outerShdw>
          </a:effectLst>
        </p:spPr>
      </p:pic>
      <p:pic>
        <p:nvPicPr>
          <p:cNvPr id="485" name="Google Shape;485;p41"/>
          <p:cNvPicPr preferRelativeResize="0"/>
          <p:nvPr/>
        </p:nvPicPr>
        <p:blipFill rotWithShape="1">
          <a:blip r:embed="rId7">
            <a:alphaModFix/>
          </a:blip>
          <a:srcRect b="0" l="0" r="0" t="0"/>
          <a:stretch/>
        </p:blipFill>
        <p:spPr>
          <a:xfrm>
            <a:off x="8585001" y="1185295"/>
            <a:ext cx="3159512" cy="2106341"/>
          </a:xfrm>
          <a:prstGeom prst="rect">
            <a:avLst/>
          </a:prstGeom>
          <a:noFill/>
          <a:ln>
            <a:noFill/>
          </a:ln>
        </p:spPr>
      </p:pic>
      <p:pic>
        <p:nvPicPr>
          <p:cNvPr id="486" name="Google Shape;486;p41"/>
          <p:cNvPicPr preferRelativeResize="0"/>
          <p:nvPr/>
        </p:nvPicPr>
        <p:blipFill rotWithShape="1">
          <a:blip r:embed="rId8">
            <a:alphaModFix/>
          </a:blip>
          <a:srcRect b="0" l="0" r="0" t="0"/>
          <a:stretch/>
        </p:blipFill>
        <p:spPr>
          <a:xfrm>
            <a:off x="6228643" y="3572539"/>
            <a:ext cx="2858621" cy="285862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grpSp>
        <p:nvGrpSpPr>
          <p:cNvPr id="492" name="Google Shape;492;p42"/>
          <p:cNvGrpSpPr/>
          <p:nvPr/>
        </p:nvGrpSpPr>
        <p:grpSpPr>
          <a:xfrm>
            <a:off x="1" y="5378621"/>
            <a:ext cx="12192424" cy="1508575"/>
            <a:chOff x="0" y="5350046"/>
            <a:chExt cx="12192424" cy="1508575"/>
          </a:xfrm>
        </p:grpSpPr>
        <p:sp>
          <p:nvSpPr>
            <p:cNvPr id="493" name="Google Shape;493;p42"/>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494" name="Google Shape;494;p42"/>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495" name="Google Shape;495;p42"/>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496" name="Google Shape;496;p42"/>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497" name="Google Shape;497;p42"/>
          <p:cNvSpPr txBox="1"/>
          <p:nvPr/>
        </p:nvSpPr>
        <p:spPr>
          <a:xfrm>
            <a:off x="708917" y="176110"/>
            <a:ext cx="11326800" cy="61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400"/>
              <a:buFont typeface="Arial"/>
              <a:buNone/>
            </a:pPr>
            <a:r>
              <a:rPr b="1" i="0" lang="en-NA" sz="3400" u="none" cap="none" strike="noStrike">
                <a:solidFill>
                  <a:srgbClr val="10497E"/>
                </a:solidFill>
                <a:latin typeface="Century Gothic"/>
                <a:ea typeface="Century Gothic"/>
                <a:cs typeface="Century Gothic"/>
                <a:sym typeface="Century Gothic"/>
              </a:rPr>
              <a:t>Coefficients within Groups: Namibia</a:t>
            </a:r>
            <a:endParaRPr b="0" i="0" sz="3400" u="none" cap="none" strike="noStrike">
              <a:solidFill>
                <a:srgbClr val="000000"/>
              </a:solidFill>
              <a:latin typeface="Arial"/>
              <a:ea typeface="Arial"/>
              <a:cs typeface="Arial"/>
              <a:sym typeface="Arial"/>
            </a:endParaRPr>
          </a:p>
        </p:txBody>
      </p:sp>
      <p:pic>
        <p:nvPicPr>
          <p:cNvPr id="498" name="Google Shape;498;p42"/>
          <p:cNvPicPr preferRelativeResize="0"/>
          <p:nvPr/>
        </p:nvPicPr>
        <p:blipFill rotWithShape="1">
          <a:blip r:embed="rId4">
            <a:alphaModFix/>
          </a:blip>
          <a:srcRect b="0" l="0" r="0" t="0"/>
          <a:stretch/>
        </p:blipFill>
        <p:spPr>
          <a:xfrm>
            <a:off x="1288999" y="1007068"/>
            <a:ext cx="8929331" cy="510901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16"/>
          <p:cNvSpPr txBox="1"/>
          <p:nvPr>
            <p:ph type="title"/>
          </p:nvPr>
        </p:nvSpPr>
        <p:spPr>
          <a:xfrm>
            <a:off x="945887" y="1418635"/>
            <a:ext cx="10019100" cy="35094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SzPts val="1400"/>
              <a:buNone/>
            </a:pPr>
            <a:r>
              <a:rPr lang="en-NA"/>
              <a:t>“The best way to predict the future is to invent it.”</a:t>
            </a:r>
            <a:endParaRPr/>
          </a:p>
          <a:p>
            <a:pPr indent="0" lvl="0" marL="0" rtl="0" algn="ctr">
              <a:lnSpc>
                <a:spcPct val="100000"/>
              </a:lnSpc>
              <a:spcBef>
                <a:spcPts val="0"/>
              </a:spcBef>
              <a:spcAft>
                <a:spcPts val="0"/>
              </a:spcAft>
              <a:buSzPts val="1400"/>
              <a:buNone/>
            </a:pPr>
            <a:r>
              <a:t/>
            </a:r>
            <a:endParaRPr/>
          </a:p>
          <a:p>
            <a:pPr indent="0" lvl="0" marL="0" rtl="0" algn="ctr">
              <a:lnSpc>
                <a:spcPct val="100000"/>
              </a:lnSpc>
              <a:spcBef>
                <a:spcPts val="0"/>
              </a:spcBef>
              <a:spcAft>
                <a:spcPts val="0"/>
              </a:spcAft>
              <a:buSzPts val="1400"/>
              <a:buNone/>
            </a:pPr>
            <a:r>
              <a:rPr lang="en-NA"/>
              <a:t>– Alan Kay</a:t>
            </a:r>
            <a:endParaRPr/>
          </a:p>
          <a:p>
            <a:pPr indent="0" lvl="0" marL="0" rtl="0" algn="ctr">
              <a:lnSpc>
                <a:spcPct val="100000"/>
              </a:lnSpc>
              <a:spcBef>
                <a:spcPts val="0"/>
              </a:spcBef>
              <a:spcAft>
                <a:spcPts val="0"/>
              </a:spcAft>
              <a:buSzPts val="1400"/>
              <a:buNone/>
            </a:pPr>
            <a:r>
              <a:t/>
            </a:r>
            <a:endParaRPr/>
          </a:p>
          <a:p>
            <a:pPr indent="-317500" lvl="0" marL="457200" rtl="0" algn="ctr">
              <a:lnSpc>
                <a:spcPct val="100000"/>
              </a:lnSpc>
              <a:spcBef>
                <a:spcPts val="0"/>
              </a:spcBef>
              <a:spcAft>
                <a:spcPts val="0"/>
              </a:spcAft>
              <a:buSzPts val="1400"/>
              <a:buChar char="-"/>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grpSp>
        <p:nvGrpSpPr>
          <p:cNvPr id="503" name="Google Shape;503;p43"/>
          <p:cNvGrpSpPr/>
          <p:nvPr/>
        </p:nvGrpSpPr>
        <p:grpSpPr>
          <a:xfrm>
            <a:off x="0" y="5350052"/>
            <a:ext cx="12192429" cy="1508125"/>
            <a:chOff x="0" y="5350052"/>
            <a:chExt cx="12192429" cy="1508125"/>
          </a:xfrm>
        </p:grpSpPr>
        <p:sp>
          <p:nvSpPr>
            <p:cNvPr id="504" name="Google Shape;504;p43"/>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5" name="Google Shape;505;p43"/>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6" name="Google Shape;506;p43"/>
            <p:cNvSpPr/>
            <p:nvPr/>
          </p:nvSpPr>
          <p:spPr>
            <a:xfrm>
              <a:off x="10015649" y="5384797"/>
              <a:ext cx="2176780"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07" name="Google Shape;507;p43"/>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508" name="Google Shape;508;p43"/>
          <p:cNvSpPr txBox="1"/>
          <p:nvPr/>
        </p:nvSpPr>
        <p:spPr>
          <a:xfrm>
            <a:off x="815775" y="146448"/>
            <a:ext cx="9730800" cy="1662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NA" sz="3400" u="none" cap="none" strike="noStrike">
                <a:solidFill>
                  <a:srgbClr val="20497A"/>
                </a:solidFill>
                <a:latin typeface="Century Gothic"/>
                <a:ea typeface="Century Gothic"/>
                <a:cs typeface="Century Gothic"/>
                <a:sym typeface="Century Gothic"/>
              </a:rPr>
              <a:t>There are very large differences in INCOME by EDUCATION level</a:t>
            </a:r>
            <a:endParaRPr b="1" i="0" sz="34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2400"/>
              <a:buFont typeface="Arial"/>
              <a:buNone/>
            </a:pPr>
            <a:r>
              <a:t/>
            </a:r>
            <a:endParaRPr b="1" i="0" sz="3400" u="none" cap="none" strike="noStrike">
              <a:solidFill>
                <a:srgbClr val="20497A"/>
              </a:solidFill>
              <a:latin typeface="Century Gothic"/>
              <a:ea typeface="Century Gothic"/>
              <a:cs typeface="Century Gothic"/>
              <a:sym typeface="Century Gothic"/>
            </a:endParaRPr>
          </a:p>
        </p:txBody>
      </p:sp>
      <p:pic>
        <p:nvPicPr>
          <p:cNvPr id="509" name="Google Shape;509;p43"/>
          <p:cNvPicPr preferRelativeResize="0"/>
          <p:nvPr/>
        </p:nvPicPr>
        <p:blipFill rotWithShape="1">
          <a:blip r:embed="rId4">
            <a:alphaModFix/>
          </a:blip>
          <a:srcRect b="0" l="0" r="0" t="0"/>
          <a:stretch/>
        </p:blipFill>
        <p:spPr>
          <a:xfrm>
            <a:off x="102575" y="1325300"/>
            <a:ext cx="10328326" cy="46072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44"/>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5" name="Google Shape;515;p44"/>
          <p:cNvSpPr txBox="1"/>
          <p:nvPr/>
        </p:nvSpPr>
        <p:spPr>
          <a:xfrm>
            <a:off x="131278" y="635459"/>
            <a:ext cx="226200" cy="228900"/>
          </a:xfrm>
          <a:prstGeom prst="rect">
            <a:avLst/>
          </a:prstGeom>
          <a:noFill/>
          <a:ln>
            <a:noFill/>
          </a:ln>
        </p:spPr>
        <p:txBody>
          <a:bodyPr anchorCtr="0" anchor="t" bIns="0" lIns="0" spcFirstLastPara="1" rIns="0" wrap="square" tIns="13325">
            <a:spAutoFit/>
          </a:bodyPr>
          <a:lstStyle/>
          <a:p>
            <a:pPr indent="0" lvl="0" marL="1270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entury Gothic"/>
              <a:ea typeface="Century Gothic"/>
              <a:cs typeface="Century Gothic"/>
              <a:sym typeface="Century Gothic"/>
            </a:endParaRPr>
          </a:p>
        </p:txBody>
      </p:sp>
      <p:grpSp>
        <p:nvGrpSpPr>
          <p:cNvPr id="516" name="Google Shape;516;p44"/>
          <p:cNvGrpSpPr/>
          <p:nvPr/>
        </p:nvGrpSpPr>
        <p:grpSpPr>
          <a:xfrm>
            <a:off x="0" y="5350052"/>
            <a:ext cx="12192428" cy="1508125"/>
            <a:chOff x="0" y="5350052"/>
            <a:chExt cx="12192428" cy="1508125"/>
          </a:xfrm>
        </p:grpSpPr>
        <p:sp>
          <p:nvSpPr>
            <p:cNvPr id="517" name="Google Shape;517;p44"/>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8" name="Google Shape;518;p44"/>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9" name="Google Shape;519;p44"/>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20" name="Google Shape;520;p44"/>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pic>
        <p:nvPicPr>
          <p:cNvPr id="521" name="Google Shape;521;p44"/>
          <p:cNvPicPr preferRelativeResize="0"/>
          <p:nvPr/>
        </p:nvPicPr>
        <p:blipFill rotWithShape="1">
          <a:blip r:embed="rId4">
            <a:alphaModFix/>
          </a:blip>
          <a:srcRect b="0" l="0" r="0" t="0"/>
          <a:stretch/>
        </p:blipFill>
        <p:spPr>
          <a:xfrm>
            <a:off x="490850" y="777887"/>
            <a:ext cx="9771351" cy="5436026"/>
          </a:xfrm>
          <a:prstGeom prst="rect">
            <a:avLst/>
          </a:prstGeom>
          <a:noFill/>
          <a:ln>
            <a:noFill/>
          </a:ln>
        </p:spPr>
      </p:pic>
      <p:sp>
        <p:nvSpPr>
          <p:cNvPr id="522" name="Google Shape;522;p44"/>
          <p:cNvSpPr txBox="1"/>
          <p:nvPr/>
        </p:nvSpPr>
        <p:spPr>
          <a:xfrm>
            <a:off x="573475" y="69875"/>
            <a:ext cx="112752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3400"/>
              <a:buFont typeface="Arial"/>
              <a:buNone/>
            </a:pPr>
            <a:r>
              <a:rPr b="1" i="0" lang="en-NA" sz="3400" u="none" cap="none" strike="noStrike">
                <a:solidFill>
                  <a:srgbClr val="10497E"/>
                </a:solidFill>
                <a:latin typeface="Century Gothic"/>
                <a:ea typeface="Century Gothic"/>
                <a:cs typeface="Century Gothic"/>
                <a:sym typeface="Century Gothic"/>
              </a:rPr>
              <a:t>Very few people work in the formal sector</a:t>
            </a:r>
            <a:endParaRPr b="0" i="0" sz="3400" u="none" cap="none" strike="noStrike">
              <a:solidFill>
                <a:srgbClr val="000000"/>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45"/>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28" name="Google Shape;528;p45"/>
          <p:cNvGrpSpPr/>
          <p:nvPr/>
        </p:nvGrpSpPr>
        <p:grpSpPr>
          <a:xfrm>
            <a:off x="82625" y="5349877"/>
            <a:ext cx="12192428" cy="1508125"/>
            <a:chOff x="0" y="5350052"/>
            <a:chExt cx="12192428" cy="1508125"/>
          </a:xfrm>
        </p:grpSpPr>
        <p:sp>
          <p:nvSpPr>
            <p:cNvPr id="529" name="Google Shape;529;p45"/>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0" name="Google Shape;530;p45"/>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1" name="Google Shape;531;p45"/>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32" name="Google Shape;532;p45"/>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pic>
        <p:nvPicPr>
          <p:cNvPr id="533" name="Google Shape;533;p45"/>
          <p:cNvPicPr preferRelativeResize="0"/>
          <p:nvPr/>
        </p:nvPicPr>
        <p:blipFill rotWithShape="1">
          <a:blip r:embed="rId4">
            <a:alphaModFix/>
          </a:blip>
          <a:srcRect b="0" l="7151" r="8417" t="37903"/>
          <a:stretch/>
        </p:blipFill>
        <p:spPr>
          <a:xfrm>
            <a:off x="82625" y="1250325"/>
            <a:ext cx="10311802" cy="4774899"/>
          </a:xfrm>
          <a:prstGeom prst="rect">
            <a:avLst/>
          </a:prstGeom>
          <a:noFill/>
          <a:ln>
            <a:noFill/>
          </a:ln>
        </p:spPr>
      </p:pic>
      <p:sp>
        <p:nvSpPr>
          <p:cNvPr id="534" name="Google Shape;534;p45"/>
          <p:cNvSpPr txBox="1"/>
          <p:nvPr/>
        </p:nvSpPr>
        <p:spPr>
          <a:xfrm>
            <a:off x="634538" y="181775"/>
            <a:ext cx="110886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3400"/>
              <a:buFont typeface="Arial"/>
              <a:buNone/>
            </a:pPr>
            <a:r>
              <a:rPr b="1" i="0" lang="en-NA" sz="3400" u="none" cap="none" strike="noStrike">
                <a:solidFill>
                  <a:srgbClr val="10497E"/>
                </a:solidFill>
                <a:latin typeface="Century Gothic"/>
                <a:ea typeface="Century Gothic"/>
                <a:cs typeface="Century Gothic"/>
                <a:sym typeface="Century Gothic"/>
              </a:rPr>
              <a:t>Very few people work in formal firms</a:t>
            </a:r>
            <a:endParaRPr b="0" i="0" sz="3400" u="none" cap="none" strike="noStrike">
              <a:solidFill>
                <a:srgbClr val="000000"/>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538" name="Shape 538"/>
        <p:cNvGrpSpPr/>
        <p:nvPr/>
      </p:nvGrpSpPr>
      <p:grpSpPr>
        <a:xfrm>
          <a:off x="0" y="0"/>
          <a:ext cx="0" cy="0"/>
          <a:chOff x="0" y="0"/>
          <a:chExt cx="0" cy="0"/>
        </a:xfrm>
      </p:grpSpPr>
      <p:sp>
        <p:nvSpPr>
          <p:cNvPr id="539" name="Google Shape;539;p46"/>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40" name="Google Shape;540;p46"/>
          <p:cNvGrpSpPr/>
          <p:nvPr/>
        </p:nvGrpSpPr>
        <p:grpSpPr>
          <a:xfrm>
            <a:off x="0" y="5350052"/>
            <a:ext cx="12192428" cy="1508125"/>
            <a:chOff x="0" y="5350052"/>
            <a:chExt cx="12192428" cy="1508125"/>
          </a:xfrm>
        </p:grpSpPr>
        <p:sp>
          <p:nvSpPr>
            <p:cNvPr id="541" name="Google Shape;541;p46"/>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2" name="Google Shape;542;p46"/>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3" name="Google Shape;543;p46"/>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44" name="Google Shape;544;p46"/>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545" name="Google Shape;545;p46"/>
          <p:cNvSpPr txBox="1"/>
          <p:nvPr>
            <p:ph type="title"/>
          </p:nvPr>
        </p:nvSpPr>
        <p:spPr>
          <a:xfrm>
            <a:off x="3166955" y="2574023"/>
            <a:ext cx="5858100" cy="585000"/>
          </a:xfrm>
          <a:prstGeom prst="rect">
            <a:avLst/>
          </a:prstGeom>
          <a:noFill/>
          <a:ln>
            <a:noFill/>
          </a:ln>
        </p:spPr>
        <p:txBody>
          <a:bodyPr anchorCtr="0" anchor="t" bIns="0" lIns="0" spcFirstLastPara="1" rIns="0" wrap="square" tIns="0">
            <a:spAutoFit/>
          </a:bodyPr>
          <a:lstStyle/>
          <a:p>
            <a:pPr indent="457200" lvl="0" marL="457200" rtl="0" algn="ctr">
              <a:lnSpc>
                <a:spcPct val="100000"/>
              </a:lnSpc>
              <a:spcBef>
                <a:spcPts val="0"/>
              </a:spcBef>
              <a:spcAft>
                <a:spcPts val="0"/>
              </a:spcAft>
              <a:buSzPts val="1400"/>
              <a:buNone/>
            </a:pPr>
            <a:r>
              <a:rPr lang="en-NA">
                <a:solidFill>
                  <a:schemeClr val="lt1"/>
                </a:solidFill>
              </a:rPr>
              <a:t>THE ROLE OF NIPDB</a:t>
            </a:r>
            <a:endParaRPr>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grpSp>
        <p:nvGrpSpPr>
          <p:cNvPr id="551" name="Google Shape;551;p47"/>
          <p:cNvGrpSpPr/>
          <p:nvPr/>
        </p:nvGrpSpPr>
        <p:grpSpPr>
          <a:xfrm>
            <a:off x="1" y="5378621"/>
            <a:ext cx="12192425" cy="1508576"/>
            <a:chOff x="0" y="5350046"/>
            <a:chExt cx="12192425" cy="1508576"/>
          </a:xfrm>
        </p:grpSpPr>
        <p:sp>
          <p:nvSpPr>
            <p:cNvPr id="552" name="Google Shape;552;p47"/>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sp>
          <p:nvSpPr>
            <p:cNvPr id="553" name="Google Shape;553;p47"/>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sp>
          <p:nvSpPr>
            <p:cNvPr id="554" name="Google Shape;554;p47"/>
            <p:cNvSpPr/>
            <p:nvPr/>
          </p:nvSpPr>
          <p:spPr>
            <a:xfrm>
              <a:off x="10015645" y="5384787"/>
              <a:ext cx="2176780" cy="1473835"/>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pic>
          <p:nvPicPr>
            <p:cNvPr id="555" name="Google Shape;555;p47"/>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556" name="Google Shape;556;p47"/>
          <p:cNvSpPr txBox="1"/>
          <p:nvPr/>
        </p:nvSpPr>
        <p:spPr>
          <a:xfrm>
            <a:off x="2294400" y="1962881"/>
            <a:ext cx="7603200" cy="923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700"/>
              <a:buFont typeface="Arial"/>
              <a:buNone/>
            </a:pPr>
            <a:r>
              <a:rPr b="1" i="1" lang="en-NA" sz="2700" u="none" cap="none" strike="noStrike">
                <a:solidFill>
                  <a:srgbClr val="10497E"/>
                </a:solidFill>
                <a:latin typeface="Century Gothic"/>
                <a:ea typeface="Century Gothic"/>
                <a:cs typeface="Century Gothic"/>
                <a:sym typeface="Century Gothic"/>
              </a:rPr>
              <a:t>What levers can we pull to grow the economy?</a:t>
            </a:r>
            <a:endParaRPr b="1" i="1" sz="2700" u="none" cap="none" strike="noStrike">
              <a:solidFill>
                <a:srgbClr val="10497E"/>
              </a:solidFill>
              <a:latin typeface="Century Gothic"/>
              <a:ea typeface="Century Gothic"/>
              <a:cs typeface="Century Gothic"/>
              <a:sym typeface="Century Gothic"/>
            </a:endParaRPr>
          </a:p>
        </p:txBody>
      </p:sp>
      <p:sp>
        <p:nvSpPr>
          <p:cNvPr id="557" name="Google Shape;557;p47"/>
          <p:cNvSpPr/>
          <p:nvPr/>
        </p:nvSpPr>
        <p:spPr>
          <a:xfrm>
            <a:off x="0" y="2981041"/>
            <a:ext cx="11997976" cy="1354217"/>
          </a:xfrm>
          <a:prstGeom prst="rect">
            <a:avLst/>
          </a:prstGeom>
          <a:solidFill>
            <a:schemeClr val="lt1"/>
          </a:solidFill>
          <a:ln>
            <a:noFill/>
          </a:ln>
        </p:spPr>
        <p:txBody>
          <a:bodyPr anchorCtr="0" anchor="t" bIns="60925" lIns="121900" spcFirstLastPara="1" rIns="121900" wrap="square" tIns="60925">
            <a:noAutofit/>
          </a:bodyPr>
          <a:lstStyle/>
          <a:p>
            <a:pPr indent="0" lvl="0" marL="0" marR="0" rtl="0" algn="ctr">
              <a:lnSpc>
                <a:spcPct val="100000"/>
              </a:lnSpc>
              <a:spcBef>
                <a:spcPts val="0"/>
              </a:spcBef>
              <a:spcAft>
                <a:spcPts val="0"/>
              </a:spcAft>
              <a:buClr>
                <a:srgbClr val="10497E"/>
              </a:buClr>
              <a:buSzPts val="8000"/>
              <a:buFont typeface="Arial"/>
              <a:buNone/>
            </a:pPr>
            <a:r>
              <a:rPr b="1" i="0" lang="en-NA" sz="8000" u="none" cap="none" strike="noStrike">
                <a:solidFill>
                  <a:srgbClr val="10497E"/>
                </a:solidFill>
                <a:latin typeface="Century Gothic"/>
                <a:ea typeface="Century Gothic"/>
                <a:cs typeface="Century Gothic"/>
                <a:sym typeface="Century Gothic"/>
              </a:rPr>
              <a:t>GDP = C + I + G + (X-M)</a:t>
            </a:r>
            <a:endParaRPr b="0" i="0" sz="1900" u="none" cap="none" strike="noStrike">
              <a:solidFill>
                <a:srgbClr val="000000"/>
              </a:solidFill>
              <a:latin typeface="Century Gothic"/>
              <a:ea typeface="Century Gothic"/>
              <a:cs typeface="Century Gothic"/>
              <a:sym typeface="Century Gothic"/>
            </a:endParaRPr>
          </a:p>
        </p:txBody>
      </p:sp>
      <p:sp>
        <p:nvSpPr>
          <p:cNvPr id="558" name="Google Shape;558;p47"/>
          <p:cNvSpPr txBox="1"/>
          <p:nvPr/>
        </p:nvSpPr>
        <p:spPr>
          <a:xfrm>
            <a:off x="3710023" y="3986463"/>
            <a:ext cx="878100" cy="692700"/>
          </a:xfrm>
          <a:prstGeom prst="rect">
            <a:avLst/>
          </a:prstGeom>
          <a:noFill/>
          <a:ln>
            <a:noFill/>
          </a:ln>
        </p:spPr>
        <p:txBody>
          <a:bodyPr anchorCtr="0" anchor="t" bIns="60925" lIns="121900" spcFirstLastPara="1" rIns="121900" wrap="square" tIns="60925">
            <a:spAutoFit/>
          </a:bodyPr>
          <a:lstStyle/>
          <a:p>
            <a:pPr indent="0" lvl="0" marL="0" marR="0" rtl="0" algn="l">
              <a:lnSpc>
                <a:spcPct val="100000"/>
              </a:lnSpc>
              <a:spcBef>
                <a:spcPts val="0"/>
              </a:spcBef>
              <a:spcAft>
                <a:spcPts val="0"/>
              </a:spcAft>
              <a:buClr>
                <a:srgbClr val="FF0000"/>
              </a:buClr>
              <a:buSzPts val="3700"/>
              <a:buFont typeface="Arial"/>
              <a:buNone/>
            </a:pPr>
            <a:r>
              <a:rPr b="0" i="0" lang="en-NA" sz="3700" u="none" cap="none" strike="noStrike">
                <a:solidFill>
                  <a:srgbClr val="FF0000"/>
                </a:solidFill>
                <a:latin typeface="Century Gothic"/>
                <a:ea typeface="Century Gothic"/>
                <a:cs typeface="Century Gothic"/>
                <a:sym typeface="Century Gothic"/>
              </a:rPr>
              <a:t>❌</a:t>
            </a:r>
            <a:r>
              <a:rPr b="0" i="0" lang="en-NA" sz="2700" u="none" cap="none" strike="noStrike">
                <a:solidFill>
                  <a:srgbClr val="FF0000"/>
                </a:solidFill>
                <a:latin typeface="Century Gothic"/>
                <a:ea typeface="Century Gothic"/>
                <a:cs typeface="Century Gothic"/>
                <a:sym typeface="Century Gothic"/>
              </a:rPr>
              <a:t> </a:t>
            </a:r>
            <a:endParaRPr b="0" i="0" sz="1900" u="none" cap="none" strike="noStrike">
              <a:solidFill>
                <a:srgbClr val="000000"/>
              </a:solidFill>
              <a:latin typeface="Century Gothic"/>
              <a:ea typeface="Century Gothic"/>
              <a:cs typeface="Century Gothic"/>
              <a:sym typeface="Century Gothic"/>
            </a:endParaRPr>
          </a:p>
        </p:txBody>
      </p:sp>
      <p:sp>
        <p:nvSpPr>
          <p:cNvPr id="559" name="Google Shape;559;p47"/>
          <p:cNvSpPr txBox="1"/>
          <p:nvPr/>
        </p:nvSpPr>
        <p:spPr>
          <a:xfrm>
            <a:off x="7066257" y="3986463"/>
            <a:ext cx="878100" cy="692700"/>
          </a:xfrm>
          <a:prstGeom prst="rect">
            <a:avLst/>
          </a:prstGeom>
          <a:noFill/>
          <a:ln>
            <a:noFill/>
          </a:ln>
        </p:spPr>
        <p:txBody>
          <a:bodyPr anchorCtr="0" anchor="t" bIns="60925" lIns="121900" spcFirstLastPara="1" rIns="121900" wrap="square" tIns="60925">
            <a:spAutoFit/>
          </a:bodyPr>
          <a:lstStyle/>
          <a:p>
            <a:pPr indent="0" lvl="0" marL="0" marR="0" rtl="0" algn="l">
              <a:lnSpc>
                <a:spcPct val="100000"/>
              </a:lnSpc>
              <a:spcBef>
                <a:spcPts val="0"/>
              </a:spcBef>
              <a:spcAft>
                <a:spcPts val="0"/>
              </a:spcAft>
              <a:buClr>
                <a:srgbClr val="FF0000"/>
              </a:buClr>
              <a:buSzPts val="3700"/>
              <a:buFont typeface="Arial"/>
              <a:buNone/>
            </a:pPr>
            <a:r>
              <a:rPr b="0" i="0" lang="en-NA" sz="3700" u="none" cap="none" strike="noStrike">
                <a:solidFill>
                  <a:srgbClr val="FF0000"/>
                </a:solidFill>
                <a:latin typeface="Century Gothic"/>
                <a:ea typeface="Century Gothic"/>
                <a:cs typeface="Century Gothic"/>
                <a:sym typeface="Century Gothic"/>
              </a:rPr>
              <a:t>❌</a:t>
            </a:r>
            <a:r>
              <a:rPr b="0" i="0" lang="en-NA" sz="2700" u="none" cap="none" strike="noStrike">
                <a:solidFill>
                  <a:srgbClr val="FF0000"/>
                </a:solidFill>
                <a:latin typeface="Century Gothic"/>
                <a:ea typeface="Century Gothic"/>
                <a:cs typeface="Century Gothic"/>
                <a:sym typeface="Century Gothic"/>
              </a:rPr>
              <a:t> </a:t>
            </a:r>
            <a:endParaRPr b="0" i="0" sz="1900" u="none" cap="none" strike="noStrike">
              <a:solidFill>
                <a:srgbClr val="000000"/>
              </a:solidFill>
              <a:latin typeface="Century Gothic"/>
              <a:ea typeface="Century Gothic"/>
              <a:cs typeface="Century Gothic"/>
              <a:sym typeface="Century Gothic"/>
            </a:endParaRPr>
          </a:p>
        </p:txBody>
      </p:sp>
      <p:sp>
        <p:nvSpPr>
          <p:cNvPr id="560" name="Google Shape;560;p47"/>
          <p:cNvSpPr/>
          <p:nvPr/>
        </p:nvSpPr>
        <p:spPr>
          <a:xfrm>
            <a:off x="8863010" y="2594720"/>
            <a:ext cx="2941767" cy="2394117"/>
          </a:xfrm>
          <a:prstGeom prst="ellipse">
            <a:avLst/>
          </a:prstGeom>
          <a:noFill/>
          <a:ln cap="flat" cmpd="sng" w="28575">
            <a:solidFill>
              <a:srgbClr val="FF0000"/>
            </a:solidFill>
            <a:prstDash val="solid"/>
            <a:miter lim="800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FFFFFF"/>
              </a:solidFill>
              <a:latin typeface="Arial"/>
              <a:ea typeface="Arial"/>
              <a:cs typeface="Arial"/>
              <a:sym typeface="Arial"/>
            </a:endParaRPr>
          </a:p>
        </p:txBody>
      </p:sp>
      <p:sp>
        <p:nvSpPr>
          <p:cNvPr id="561" name="Google Shape;561;p47"/>
          <p:cNvSpPr/>
          <p:nvPr/>
        </p:nvSpPr>
        <p:spPr>
          <a:xfrm>
            <a:off x="5429560" y="2913869"/>
            <a:ext cx="740024" cy="1758991"/>
          </a:xfrm>
          <a:prstGeom prst="ellipse">
            <a:avLst/>
          </a:prstGeom>
          <a:noFill/>
          <a:ln cap="flat" cmpd="sng" w="28575">
            <a:solidFill>
              <a:srgbClr val="FF0000"/>
            </a:solidFill>
            <a:prstDash val="solid"/>
            <a:miter lim="800000"/>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FFFFFF"/>
              </a:solidFill>
              <a:latin typeface="Arial"/>
              <a:ea typeface="Arial"/>
              <a:cs typeface="Arial"/>
              <a:sym typeface="Arial"/>
            </a:endParaRPr>
          </a:p>
        </p:txBody>
      </p:sp>
      <p:sp>
        <p:nvSpPr>
          <p:cNvPr id="562" name="Google Shape;562;p47"/>
          <p:cNvSpPr txBox="1"/>
          <p:nvPr/>
        </p:nvSpPr>
        <p:spPr>
          <a:xfrm>
            <a:off x="671663" y="154675"/>
            <a:ext cx="10255800" cy="70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400"/>
              <a:buFont typeface="Arial"/>
              <a:buNone/>
            </a:pPr>
            <a:r>
              <a:rPr b="1" i="0" lang="en-NA" sz="3400" u="none" cap="none" strike="noStrike">
                <a:solidFill>
                  <a:srgbClr val="10497E"/>
                </a:solidFill>
                <a:latin typeface="Century Gothic"/>
                <a:ea typeface="Century Gothic"/>
                <a:cs typeface="Century Gothic"/>
                <a:sym typeface="Century Gothic"/>
              </a:rPr>
              <a:t>THE MACROECONOMIC FORMULA</a:t>
            </a:r>
            <a:endParaRPr b="0" i="0" sz="1400" u="none" cap="none" strike="noStrike">
              <a:solidFill>
                <a:srgbClr val="000000"/>
              </a:solidFill>
              <a:latin typeface="Arial"/>
              <a:ea typeface="Arial"/>
              <a:cs typeface="Arial"/>
              <a:sym typeface="Arial"/>
            </a:endParaRPr>
          </a:p>
        </p:txBody>
      </p:sp>
      <p:sp>
        <p:nvSpPr>
          <p:cNvPr id="563" name="Google Shape;563;p47"/>
          <p:cNvSpPr txBox="1"/>
          <p:nvPr/>
        </p:nvSpPr>
        <p:spPr>
          <a:xfrm>
            <a:off x="72750" y="5496800"/>
            <a:ext cx="3000000" cy="103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NA" sz="1100" u="none" cap="none" strike="noStrike">
                <a:solidFill>
                  <a:srgbClr val="10497E"/>
                </a:solidFill>
                <a:latin typeface="Century Gothic"/>
                <a:ea typeface="Century Gothic"/>
                <a:cs typeface="Century Gothic"/>
                <a:sym typeface="Century Gothic"/>
              </a:rPr>
              <a:t>GDP        Gross Domestic Product</a:t>
            </a:r>
            <a:endParaRPr b="1" i="0" sz="1100" u="none" cap="none" strike="noStrike">
              <a:solidFill>
                <a:srgbClr val="10497E"/>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100"/>
              <a:buFont typeface="Arial"/>
              <a:buNone/>
            </a:pPr>
            <a:r>
              <a:rPr b="1" i="0" lang="en-NA" sz="1100" u="none" cap="none" strike="noStrike">
                <a:solidFill>
                  <a:srgbClr val="10497E"/>
                </a:solidFill>
                <a:latin typeface="Century Gothic"/>
                <a:ea typeface="Century Gothic"/>
                <a:cs typeface="Century Gothic"/>
                <a:sym typeface="Century Gothic"/>
              </a:rPr>
              <a:t>X – M      Net exports = Exports – imports </a:t>
            </a:r>
            <a:endParaRPr b="1" i="0" sz="1100" u="none" cap="none" strike="noStrike">
              <a:solidFill>
                <a:srgbClr val="10497E"/>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100"/>
              <a:buFont typeface="Arial"/>
              <a:buNone/>
            </a:pPr>
            <a:r>
              <a:rPr b="1" i="0" lang="en-NA" sz="1100" u="none" cap="none" strike="noStrike">
                <a:solidFill>
                  <a:srgbClr val="10497E"/>
                </a:solidFill>
                <a:latin typeface="Century Gothic"/>
                <a:ea typeface="Century Gothic"/>
                <a:cs typeface="Century Gothic"/>
                <a:sym typeface="Century Gothic"/>
              </a:rPr>
              <a:t>C             Consumer spending</a:t>
            </a:r>
            <a:endParaRPr b="0" i="0" sz="19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100"/>
              <a:buFont typeface="Arial"/>
              <a:buNone/>
            </a:pPr>
            <a:r>
              <a:rPr b="1" i="0" lang="en-NA" sz="1100" u="none" cap="none" strike="noStrike">
                <a:solidFill>
                  <a:srgbClr val="10497E"/>
                </a:solidFill>
                <a:latin typeface="Century Gothic"/>
                <a:ea typeface="Century Gothic"/>
                <a:cs typeface="Century Gothic"/>
                <a:sym typeface="Century Gothic"/>
              </a:rPr>
              <a:t>I               Investments</a:t>
            </a:r>
            <a:endParaRPr b="0" i="0" sz="19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100"/>
              <a:buFont typeface="Arial"/>
              <a:buNone/>
            </a:pPr>
            <a:r>
              <a:rPr b="1" i="0" lang="en-NA" sz="1100" u="none" cap="none" strike="noStrike">
                <a:solidFill>
                  <a:srgbClr val="10497E"/>
                </a:solidFill>
                <a:latin typeface="Century Gothic"/>
                <a:ea typeface="Century Gothic"/>
                <a:cs typeface="Century Gothic"/>
                <a:sym typeface="Century Gothic"/>
              </a:rPr>
              <a:t>G             Government spending</a:t>
            </a:r>
            <a:endParaRPr b="0" i="0" sz="1900" u="none" cap="none" strike="noStrike">
              <a:solidFill>
                <a:schemeClr val="dk1"/>
              </a:solidFill>
              <a:latin typeface="Century Gothic"/>
              <a:ea typeface="Century Gothic"/>
              <a:cs typeface="Century Gothic"/>
              <a:sym typeface="Century Gothic"/>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48"/>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69" name="Google Shape;569;p48"/>
          <p:cNvGrpSpPr/>
          <p:nvPr/>
        </p:nvGrpSpPr>
        <p:grpSpPr>
          <a:xfrm>
            <a:off x="0" y="5350052"/>
            <a:ext cx="12192428" cy="1508125"/>
            <a:chOff x="0" y="5350052"/>
            <a:chExt cx="12192428" cy="1508125"/>
          </a:xfrm>
        </p:grpSpPr>
        <p:sp>
          <p:nvSpPr>
            <p:cNvPr id="570" name="Google Shape;570;p48"/>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1" name="Google Shape;571;p48"/>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2" name="Google Shape;572;p48"/>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73" name="Google Shape;573;p48"/>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574" name="Google Shape;574;p48"/>
          <p:cNvSpPr txBox="1"/>
          <p:nvPr>
            <p:ph type="title"/>
          </p:nvPr>
        </p:nvSpPr>
        <p:spPr>
          <a:xfrm>
            <a:off x="666712" y="192785"/>
            <a:ext cx="10019100" cy="5232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rPr lang="en-NA" sz="3400"/>
              <a:t>PRIVATE SECTOR COLLABORATION</a:t>
            </a:r>
            <a:endParaRPr sz="3400"/>
          </a:p>
        </p:txBody>
      </p:sp>
      <p:sp>
        <p:nvSpPr>
          <p:cNvPr id="575" name="Google Shape;575;p48"/>
          <p:cNvSpPr txBox="1"/>
          <p:nvPr>
            <p:ph idx="1" type="body"/>
          </p:nvPr>
        </p:nvSpPr>
        <p:spPr>
          <a:xfrm>
            <a:off x="490859" y="1370566"/>
            <a:ext cx="11028600" cy="3879000"/>
          </a:xfrm>
          <a:prstGeom prst="rect">
            <a:avLst/>
          </a:prstGeom>
          <a:noFill/>
          <a:ln>
            <a:noFill/>
          </a:ln>
        </p:spPr>
        <p:txBody>
          <a:bodyPr anchorCtr="0" anchor="t" bIns="0" lIns="0" spcFirstLastPara="1" rIns="0" wrap="square" tIns="0">
            <a:spAutoFit/>
          </a:bodyPr>
          <a:lstStyle/>
          <a:p>
            <a:pPr indent="-317500" lvl="0" marL="457200" rtl="0" algn="just">
              <a:lnSpc>
                <a:spcPct val="100000"/>
              </a:lnSpc>
              <a:spcBef>
                <a:spcPts val="0"/>
              </a:spcBef>
              <a:spcAft>
                <a:spcPts val="0"/>
              </a:spcAft>
              <a:buClr>
                <a:schemeClr val="dk2"/>
              </a:buClr>
              <a:buSzPts val="1400"/>
              <a:buFont typeface="Century Gothic"/>
              <a:buChar char="●"/>
            </a:pPr>
            <a:r>
              <a:rPr lang="en-NA">
                <a:solidFill>
                  <a:schemeClr val="dk2"/>
                </a:solidFill>
                <a:latin typeface="Century Gothic"/>
                <a:ea typeface="Century Gothic"/>
                <a:cs typeface="Century Gothic"/>
                <a:sym typeface="Century Gothic"/>
              </a:rPr>
              <a:t>The private sector has the greatest potential to create value for both business and society in the area of expanding economic opportunities. </a:t>
            </a:r>
            <a:endParaRPr>
              <a:solidFill>
                <a:schemeClr val="dk2"/>
              </a:solidFill>
              <a:latin typeface="Century Gothic"/>
              <a:ea typeface="Century Gothic"/>
              <a:cs typeface="Century Gothic"/>
              <a:sym typeface="Century Gothic"/>
            </a:endParaRPr>
          </a:p>
          <a:p>
            <a:pPr indent="0" lvl="0" marL="457200" rtl="0" algn="just">
              <a:lnSpc>
                <a:spcPct val="100000"/>
              </a:lnSpc>
              <a:spcBef>
                <a:spcPts val="0"/>
              </a:spcBef>
              <a:spcAft>
                <a:spcPts val="0"/>
              </a:spcAft>
              <a:buSzPts val="1400"/>
              <a:buNone/>
            </a:pPr>
            <a:r>
              <a:t/>
            </a:r>
            <a:endParaRPr>
              <a:solidFill>
                <a:schemeClr val="dk2"/>
              </a:solidFill>
              <a:latin typeface="Century Gothic"/>
              <a:ea typeface="Century Gothic"/>
              <a:cs typeface="Century Gothic"/>
              <a:sym typeface="Century Gothic"/>
            </a:endParaRPr>
          </a:p>
          <a:p>
            <a:pPr indent="-317500" lvl="0" marL="457200" rtl="0" algn="just">
              <a:lnSpc>
                <a:spcPct val="100000"/>
              </a:lnSpc>
              <a:spcBef>
                <a:spcPts val="0"/>
              </a:spcBef>
              <a:spcAft>
                <a:spcPts val="0"/>
              </a:spcAft>
              <a:buClr>
                <a:schemeClr val="dk2"/>
              </a:buClr>
              <a:buSzPts val="1400"/>
              <a:buFont typeface="Century Gothic"/>
              <a:buChar char="●"/>
            </a:pPr>
            <a:r>
              <a:rPr lang="en-NA">
                <a:solidFill>
                  <a:schemeClr val="dk2"/>
                </a:solidFill>
                <a:latin typeface="Century Gothic"/>
                <a:ea typeface="Century Gothic"/>
                <a:cs typeface="Century Gothic"/>
                <a:sym typeface="Century Gothic"/>
              </a:rPr>
              <a:t>Business activities can create jobs and entrepreneurial opportunities, build human capital and physical infrastructure, generate revenue for Government, and improve competitiveness in the economy. </a:t>
            </a:r>
            <a:endParaRPr>
              <a:solidFill>
                <a:schemeClr val="dk2"/>
              </a:solidFill>
              <a:latin typeface="Century Gothic"/>
              <a:ea typeface="Century Gothic"/>
              <a:cs typeface="Century Gothic"/>
              <a:sym typeface="Century Gothic"/>
            </a:endParaRPr>
          </a:p>
          <a:p>
            <a:pPr indent="0" lvl="0" marL="457200" rtl="0" algn="just">
              <a:lnSpc>
                <a:spcPct val="100000"/>
              </a:lnSpc>
              <a:spcBef>
                <a:spcPts val="0"/>
              </a:spcBef>
              <a:spcAft>
                <a:spcPts val="0"/>
              </a:spcAft>
              <a:buSzPts val="1400"/>
              <a:buNone/>
            </a:pPr>
            <a:r>
              <a:t/>
            </a:r>
            <a:endParaRPr>
              <a:solidFill>
                <a:schemeClr val="dk2"/>
              </a:solidFill>
              <a:latin typeface="Century Gothic"/>
              <a:ea typeface="Century Gothic"/>
              <a:cs typeface="Century Gothic"/>
              <a:sym typeface="Century Gothic"/>
            </a:endParaRPr>
          </a:p>
          <a:p>
            <a:pPr indent="-317500" lvl="0" marL="457200" rtl="0" algn="just">
              <a:lnSpc>
                <a:spcPct val="100000"/>
              </a:lnSpc>
              <a:spcBef>
                <a:spcPts val="0"/>
              </a:spcBef>
              <a:spcAft>
                <a:spcPts val="0"/>
              </a:spcAft>
              <a:buClr>
                <a:schemeClr val="dk2"/>
              </a:buClr>
              <a:buSzPts val="1400"/>
              <a:buFont typeface="Century Gothic"/>
              <a:buChar char="●"/>
            </a:pPr>
            <a:r>
              <a:rPr lang="en-NA">
                <a:solidFill>
                  <a:schemeClr val="dk2"/>
                </a:solidFill>
                <a:latin typeface="Century Gothic"/>
                <a:ea typeface="Century Gothic"/>
                <a:cs typeface="Century Gothic"/>
                <a:sym typeface="Century Gothic"/>
              </a:rPr>
              <a:t>The private sector has a role to play not only by being a catalyst for economic growth and development, but also by working with Government to implement policy through PPPs.</a:t>
            </a:r>
            <a:endParaRPr>
              <a:solidFill>
                <a:schemeClr val="dk2"/>
              </a:solidFill>
              <a:latin typeface="Century Gothic"/>
              <a:ea typeface="Century Gothic"/>
              <a:cs typeface="Century Gothic"/>
              <a:sym typeface="Century Gothic"/>
            </a:endParaRPr>
          </a:p>
          <a:p>
            <a:pPr indent="0" lvl="0" marL="457200" rtl="0" algn="just">
              <a:lnSpc>
                <a:spcPct val="100000"/>
              </a:lnSpc>
              <a:spcBef>
                <a:spcPts val="0"/>
              </a:spcBef>
              <a:spcAft>
                <a:spcPts val="0"/>
              </a:spcAft>
              <a:buSzPts val="1400"/>
              <a:buNone/>
            </a:pPr>
            <a:r>
              <a:t/>
            </a:r>
            <a:endParaRPr>
              <a:solidFill>
                <a:schemeClr val="dk2"/>
              </a:solidFill>
              <a:latin typeface="Century Gothic"/>
              <a:ea typeface="Century Gothic"/>
              <a:cs typeface="Century Gothic"/>
              <a:sym typeface="Century Gothic"/>
            </a:endParaRPr>
          </a:p>
          <a:p>
            <a:pPr indent="-317500" lvl="0" marL="457200" rtl="0" algn="just">
              <a:lnSpc>
                <a:spcPct val="100000"/>
              </a:lnSpc>
              <a:spcBef>
                <a:spcPts val="0"/>
              </a:spcBef>
              <a:spcAft>
                <a:spcPts val="0"/>
              </a:spcAft>
              <a:buClr>
                <a:schemeClr val="dk2"/>
              </a:buClr>
              <a:buSzPts val="1400"/>
              <a:buFont typeface="Century Gothic"/>
              <a:buChar char="●"/>
            </a:pPr>
            <a:r>
              <a:rPr lang="en-NA">
                <a:solidFill>
                  <a:schemeClr val="dk2"/>
                </a:solidFill>
                <a:latin typeface="Century Gothic"/>
                <a:ea typeface="Century Gothic"/>
                <a:cs typeface="Century Gothic"/>
                <a:sym typeface="Century Gothic"/>
              </a:rPr>
              <a:t>More needs to be done not only to encourage private sector investment, but also to ensure Government efforts facilitate private sector investments.</a:t>
            </a:r>
            <a:endParaRPr>
              <a:solidFill>
                <a:schemeClr val="dk2"/>
              </a:solidFill>
              <a:latin typeface="Century Gothic"/>
              <a:ea typeface="Century Gothic"/>
              <a:cs typeface="Century Gothic"/>
              <a:sym typeface="Century Gothic"/>
            </a:endParaRPr>
          </a:p>
          <a:p>
            <a:pPr indent="0" lvl="0" marL="0" rtl="0" algn="just">
              <a:lnSpc>
                <a:spcPct val="100000"/>
              </a:lnSpc>
              <a:spcBef>
                <a:spcPts val="0"/>
              </a:spcBef>
              <a:spcAft>
                <a:spcPts val="0"/>
              </a:spcAft>
              <a:buSzPts val="1400"/>
              <a:buNone/>
            </a:pPr>
            <a:r>
              <a:t/>
            </a:r>
            <a:endParaRPr>
              <a:solidFill>
                <a:schemeClr val="dk2"/>
              </a:solidFill>
              <a:latin typeface="Century Gothic"/>
              <a:ea typeface="Century Gothic"/>
              <a:cs typeface="Century Gothic"/>
              <a:sym typeface="Century Gothic"/>
            </a:endParaRPr>
          </a:p>
          <a:p>
            <a:pPr indent="0" lvl="0" marL="0" rtl="0" algn="just">
              <a:lnSpc>
                <a:spcPct val="100000"/>
              </a:lnSpc>
              <a:spcBef>
                <a:spcPts val="0"/>
              </a:spcBef>
              <a:spcAft>
                <a:spcPts val="0"/>
              </a:spcAft>
              <a:buSzPts val="1400"/>
              <a:buNone/>
            </a:pPr>
            <a:r>
              <a:t/>
            </a:r>
            <a:endParaRPr>
              <a:solidFill>
                <a:schemeClr val="dk2"/>
              </a:solidFill>
              <a:latin typeface="Century Gothic"/>
              <a:ea typeface="Century Gothic"/>
              <a:cs typeface="Century Gothic"/>
              <a:sym typeface="Century Gothic"/>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49"/>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1" name="Google Shape;581;p49"/>
          <p:cNvGrpSpPr/>
          <p:nvPr/>
        </p:nvGrpSpPr>
        <p:grpSpPr>
          <a:xfrm>
            <a:off x="0" y="5350052"/>
            <a:ext cx="12192428" cy="1508125"/>
            <a:chOff x="0" y="5350052"/>
            <a:chExt cx="12192428" cy="1508125"/>
          </a:xfrm>
        </p:grpSpPr>
        <p:sp>
          <p:nvSpPr>
            <p:cNvPr id="582" name="Google Shape;582;p49"/>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3" name="Google Shape;583;p49"/>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4" name="Google Shape;584;p49"/>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585" name="Google Shape;585;p49"/>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586" name="Google Shape;586;p49"/>
          <p:cNvSpPr txBox="1"/>
          <p:nvPr>
            <p:ph type="title"/>
          </p:nvPr>
        </p:nvSpPr>
        <p:spPr>
          <a:xfrm>
            <a:off x="666712" y="192785"/>
            <a:ext cx="10019100" cy="523200"/>
          </a:xfrm>
          <a:prstGeom prst="rect">
            <a:avLst/>
          </a:prstGeom>
          <a:noFill/>
          <a:ln>
            <a:noFill/>
          </a:ln>
        </p:spPr>
        <p:txBody>
          <a:bodyPr anchorCtr="0" anchor="t" bIns="0" lIns="0" spcFirstLastPara="1" rIns="0" wrap="square" tIns="0">
            <a:spAutoFit/>
          </a:bodyPr>
          <a:lstStyle/>
          <a:p>
            <a:pPr indent="0" lvl="0" marL="12700" rtl="0" algn="l">
              <a:lnSpc>
                <a:spcPct val="100000"/>
              </a:lnSpc>
              <a:spcBef>
                <a:spcPts val="0"/>
              </a:spcBef>
              <a:spcAft>
                <a:spcPts val="0"/>
              </a:spcAft>
              <a:buClr>
                <a:schemeClr val="dk1"/>
              </a:buClr>
              <a:buSzPts val="1400"/>
              <a:buFont typeface="Arial"/>
              <a:buNone/>
            </a:pPr>
            <a:r>
              <a:rPr lang="en-NA" sz="3400">
                <a:solidFill>
                  <a:srgbClr val="124A84"/>
                </a:solidFill>
              </a:rPr>
              <a:t>WEF COMPETITIVENESS RANKINGS</a:t>
            </a:r>
            <a:endParaRPr sz="3400"/>
          </a:p>
        </p:txBody>
      </p:sp>
      <p:pic>
        <p:nvPicPr>
          <p:cNvPr descr="Background pattern&#10;&#10;Description automatically generated" id="587" name="Google Shape;587;p49"/>
          <p:cNvPicPr preferRelativeResize="0"/>
          <p:nvPr/>
        </p:nvPicPr>
        <p:blipFill rotWithShape="1">
          <a:blip r:embed="rId4">
            <a:alphaModFix amt="7000"/>
          </a:blip>
          <a:srcRect b="0" l="0" r="0" t="0"/>
          <a:stretch/>
        </p:blipFill>
        <p:spPr>
          <a:xfrm>
            <a:off x="853225" y="1206194"/>
            <a:ext cx="10477200" cy="6731619"/>
          </a:xfrm>
          <a:prstGeom prst="rect">
            <a:avLst/>
          </a:prstGeom>
          <a:noFill/>
          <a:ln>
            <a:noFill/>
          </a:ln>
        </p:spPr>
      </p:pic>
      <p:sp>
        <p:nvSpPr>
          <p:cNvPr id="588" name="Google Shape;588;p49"/>
          <p:cNvSpPr/>
          <p:nvPr/>
        </p:nvSpPr>
        <p:spPr>
          <a:xfrm>
            <a:off x="853442" y="1905000"/>
            <a:ext cx="467994" cy="467994"/>
          </a:xfrm>
          <a:custGeom>
            <a:rect b="b" l="l" r="r" t="t"/>
            <a:pathLst>
              <a:path extrusionOk="0" h="467994"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79"/>
                </a:lnTo>
                <a:lnTo>
                  <a:pt x="18383" y="324991"/>
                </a:lnTo>
                <a:lnTo>
                  <a:pt x="39952" y="364728"/>
                </a:lnTo>
                <a:lnTo>
                  <a:pt x="68518" y="399349"/>
                </a:lnTo>
                <a:lnTo>
                  <a:pt x="103139" y="427915"/>
                </a:lnTo>
                <a:lnTo>
                  <a:pt x="142876" y="449484"/>
                </a:lnTo>
                <a:lnTo>
                  <a:pt x="186788" y="463115"/>
                </a:lnTo>
                <a:lnTo>
                  <a:pt x="233934" y="467868"/>
                </a:lnTo>
                <a:lnTo>
                  <a:pt x="281079" y="463115"/>
                </a:lnTo>
                <a:lnTo>
                  <a:pt x="324991" y="449484"/>
                </a:lnTo>
                <a:lnTo>
                  <a:pt x="364728" y="427915"/>
                </a:lnTo>
                <a:lnTo>
                  <a:pt x="399349" y="399349"/>
                </a:lnTo>
                <a:lnTo>
                  <a:pt x="427915" y="364728"/>
                </a:lnTo>
                <a:lnTo>
                  <a:pt x="449484" y="324991"/>
                </a:lnTo>
                <a:lnTo>
                  <a:pt x="463115" y="281079"/>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589" name="Google Shape;589;p49"/>
          <p:cNvSpPr txBox="1"/>
          <p:nvPr/>
        </p:nvSpPr>
        <p:spPr>
          <a:xfrm>
            <a:off x="1027316" y="2002831"/>
            <a:ext cx="125700" cy="228900"/>
          </a:xfrm>
          <a:prstGeom prst="rect">
            <a:avLst/>
          </a:prstGeom>
          <a:noFill/>
          <a:ln>
            <a:noFill/>
          </a:ln>
        </p:spPr>
        <p:txBody>
          <a:bodyPr anchorCtr="0" anchor="t" bIns="0" lIns="0" spcFirstLastPara="1" rIns="0" wrap="square" tIns="13325">
            <a:spAutoFit/>
          </a:bodyPr>
          <a:lstStyle/>
          <a:p>
            <a:pPr indent="0" lvl="0" marL="12700" marR="0" rtl="0" algn="l">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1</a:t>
            </a:r>
            <a:endParaRPr b="0" i="0" sz="1400" u="none" cap="none" strike="noStrike">
              <a:solidFill>
                <a:srgbClr val="000000"/>
              </a:solidFill>
              <a:latin typeface="Century Gothic"/>
              <a:ea typeface="Century Gothic"/>
              <a:cs typeface="Century Gothic"/>
              <a:sym typeface="Century Gothic"/>
            </a:endParaRPr>
          </a:p>
        </p:txBody>
      </p:sp>
      <p:sp>
        <p:nvSpPr>
          <p:cNvPr id="590" name="Google Shape;590;p49"/>
          <p:cNvSpPr/>
          <p:nvPr/>
        </p:nvSpPr>
        <p:spPr>
          <a:xfrm>
            <a:off x="853442" y="2610618"/>
            <a:ext cx="46799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79"/>
                </a:lnTo>
                <a:lnTo>
                  <a:pt x="18383" y="324991"/>
                </a:lnTo>
                <a:lnTo>
                  <a:pt x="39952" y="364728"/>
                </a:lnTo>
                <a:lnTo>
                  <a:pt x="68518" y="399349"/>
                </a:lnTo>
                <a:lnTo>
                  <a:pt x="103139" y="427915"/>
                </a:lnTo>
                <a:lnTo>
                  <a:pt x="142876" y="449484"/>
                </a:lnTo>
                <a:lnTo>
                  <a:pt x="186788" y="463115"/>
                </a:lnTo>
                <a:lnTo>
                  <a:pt x="233934" y="467868"/>
                </a:lnTo>
                <a:lnTo>
                  <a:pt x="281079" y="463115"/>
                </a:lnTo>
                <a:lnTo>
                  <a:pt x="324991" y="449484"/>
                </a:lnTo>
                <a:lnTo>
                  <a:pt x="364728" y="427915"/>
                </a:lnTo>
                <a:lnTo>
                  <a:pt x="399349" y="399349"/>
                </a:lnTo>
                <a:lnTo>
                  <a:pt x="427915" y="364728"/>
                </a:lnTo>
                <a:lnTo>
                  <a:pt x="449484" y="324991"/>
                </a:lnTo>
                <a:lnTo>
                  <a:pt x="463115" y="281079"/>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591" name="Google Shape;591;p49"/>
          <p:cNvSpPr txBox="1"/>
          <p:nvPr/>
        </p:nvSpPr>
        <p:spPr>
          <a:xfrm>
            <a:off x="1027316" y="2708487"/>
            <a:ext cx="125700" cy="228900"/>
          </a:xfrm>
          <a:prstGeom prst="rect">
            <a:avLst/>
          </a:prstGeom>
          <a:noFill/>
          <a:ln>
            <a:noFill/>
          </a:ln>
        </p:spPr>
        <p:txBody>
          <a:bodyPr anchorCtr="0" anchor="t" bIns="0" lIns="0" spcFirstLastPara="1" rIns="0" wrap="square" tIns="13325">
            <a:spAutoFit/>
          </a:bodyPr>
          <a:lstStyle/>
          <a:p>
            <a:pPr indent="0" lvl="0" marL="12700" marR="0" rtl="0" algn="l">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2</a:t>
            </a:r>
            <a:endParaRPr b="0" i="0" sz="1400" u="none" cap="none" strike="noStrike">
              <a:solidFill>
                <a:srgbClr val="000000"/>
              </a:solidFill>
              <a:latin typeface="Century Gothic"/>
              <a:ea typeface="Century Gothic"/>
              <a:cs typeface="Century Gothic"/>
              <a:sym typeface="Century Gothic"/>
            </a:endParaRPr>
          </a:p>
        </p:txBody>
      </p:sp>
      <p:sp>
        <p:nvSpPr>
          <p:cNvPr id="592" name="Google Shape;592;p49"/>
          <p:cNvSpPr/>
          <p:nvPr/>
        </p:nvSpPr>
        <p:spPr>
          <a:xfrm>
            <a:off x="853442" y="3323840"/>
            <a:ext cx="467994" cy="467995"/>
          </a:xfrm>
          <a:custGeom>
            <a:rect b="b" l="l" r="r" t="t"/>
            <a:pathLst>
              <a:path extrusionOk="0" h="467995" w="467994">
                <a:moveTo>
                  <a:pt x="233934" y="0"/>
                </a:moveTo>
                <a:lnTo>
                  <a:pt x="186788" y="4752"/>
                </a:lnTo>
                <a:lnTo>
                  <a:pt x="142876" y="18384"/>
                </a:lnTo>
                <a:lnTo>
                  <a:pt x="103139" y="39953"/>
                </a:lnTo>
                <a:lnTo>
                  <a:pt x="68518" y="68519"/>
                </a:lnTo>
                <a:lnTo>
                  <a:pt x="39952" y="103142"/>
                </a:lnTo>
                <a:lnTo>
                  <a:pt x="18383" y="142882"/>
                </a:lnTo>
                <a:lnTo>
                  <a:pt x="4752" y="186796"/>
                </a:lnTo>
                <a:lnTo>
                  <a:pt x="0" y="233946"/>
                </a:lnTo>
                <a:lnTo>
                  <a:pt x="4752" y="281092"/>
                </a:lnTo>
                <a:lnTo>
                  <a:pt x="18383" y="325003"/>
                </a:lnTo>
                <a:lnTo>
                  <a:pt x="39952" y="364740"/>
                </a:lnTo>
                <a:lnTo>
                  <a:pt x="68518" y="399362"/>
                </a:lnTo>
                <a:lnTo>
                  <a:pt x="103139" y="427928"/>
                </a:lnTo>
                <a:lnTo>
                  <a:pt x="142876" y="449496"/>
                </a:lnTo>
                <a:lnTo>
                  <a:pt x="186788" y="463127"/>
                </a:lnTo>
                <a:lnTo>
                  <a:pt x="233934" y="467880"/>
                </a:lnTo>
                <a:lnTo>
                  <a:pt x="281079" y="463127"/>
                </a:lnTo>
                <a:lnTo>
                  <a:pt x="324991" y="449496"/>
                </a:lnTo>
                <a:lnTo>
                  <a:pt x="364728" y="427928"/>
                </a:lnTo>
                <a:lnTo>
                  <a:pt x="399349" y="399362"/>
                </a:lnTo>
                <a:lnTo>
                  <a:pt x="427915" y="364740"/>
                </a:lnTo>
                <a:lnTo>
                  <a:pt x="449484" y="325003"/>
                </a:lnTo>
                <a:lnTo>
                  <a:pt x="463115" y="281092"/>
                </a:lnTo>
                <a:lnTo>
                  <a:pt x="467868" y="233946"/>
                </a:lnTo>
                <a:lnTo>
                  <a:pt x="463115" y="186796"/>
                </a:lnTo>
                <a:lnTo>
                  <a:pt x="449484" y="142882"/>
                </a:lnTo>
                <a:lnTo>
                  <a:pt x="427915" y="103142"/>
                </a:lnTo>
                <a:lnTo>
                  <a:pt x="399349" y="68519"/>
                </a:lnTo>
                <a:lnTo>
                  <a:pt x="364728" y="39953"/>
                </a:lnTo>
                <a:lnTo>
                  <a:pt x="324991" y="18384"/>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593" name="Google Shape;593;p49"/>
          <p:cNvSpPr txBox="1"/>
          <p:nvPr/>
        </p:nvSpPr>
        <p:spPr>
          <a:xfrm>
            <a:off x="1027316" y="3422552"/>
            <a:ext cx="125700" cy="2283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3</a:t>
            </a:r>
            <a:endParaRPr b="0" i="0" sz="1400" u="none" cap="none" strike="noStrike">
              <a:solidFill>
                <a:srgbClr val="000000"/>
              </a:solidFill>
              <a:latin typeface="Century Gothic"/>
              <a:ea typeface="Century Gothic"/>
              <a:cs typeface="Century Gothic"/>
              <a:sym typeface="Century Gothic"/>
            </a:endParaRPr>
          </a:p>
        </p:txBody>
      </p:sp>
      <p:sp>
        <p:nvSpPr>
          <p:cNvPr id="594" name="Google Shape;594;p49"/>
          <p:cNvSpPr/>
          <p:nvPr/>
        </p:nvSpPr>
        <p:spPr>
          <a:xfrm>
            <a:off x="853442" y="4035548"/>
            <a:ext cx="46799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83"/>
                </a:lnTo>
                <a:lnTo>
                  <a:pt x="18383" y="324998"/>
                </a:lnTo>
                <a:lnTo>
                  <a:pt x="39952" y="364737"/>
                </a:lnTo>
                <a:lnTo>
                  <a:pt x="68518" y="399361"/>
                </a:lnTo>
                <a:lnTo>
                  <a:pt x="103139" y="427927"/>
                </a:lnTo>
                <a:lnTo>
                  <a:pt x="142876" y="449496"/>
                </a:lnTo>
                <a:lnTo>
                  <a:pt x="186788" y="463127"/>
                </a:lnTo>
                <a:lnTo>
                  <a:pt x="233934" y="467880"/>
                </a:lnTo>
                <a:lnTo>
                  <a:pt x="281079" y="463127"/>
                </a:lnTo>
                <a:lnTo>
                  <a:pt x="324991" y="449496"/>
                </a:lnTo>
                <a:lnTo>
                  <a:pt x="364728" y="427927"/>
                </a:lnTo>
                <a:lnTo>
                  <a:pt x="399349" y="399361"/>
                </a:lnTo>
                <a:lnTo>
                  <a:pt x="427915" y="364737"/>
                </a:lnTo>
                <a:lnTo>
                  <a:pt x="449484" y="324998"/>
                </a:lnTo>
                <a:lnTo>
                  <a:pt x="463115" y="281083"/>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595" name="Google Shape;595;p49"/>
          <p:cNvSpPr txBox="1"/>
          <p:nvPr/>
        </p:nvSpPr>
        <p:spPr>
          <a:xfrm>
            <a:off x="1027316" y="4124239"/>
            <a:ext cx="125700" cy="2283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4</a:t>
            </a:r>
            <a:endParaRPr b="0" i="0" sz="1400" u="none" cap="none" strike="noStrike">
              <a:solidFill>
                <a:srgbClr val="000000"/>
              </a:solidFill>
              <a:latin typeface="Century Gothic"/>
              <a:ea typeface="Century Gothic"/>
              <a:cs typeface="Century Gothic"/>
              <a:sym typeface="Century Gothic"/>
            </a:endParaRPr>
          </a:p>
        </p:txBody>
      </p:sp>
      <p:sp>
        <p:nvSpPr>
          <p:cNvPr id="596" name="Google Shape;596;p49"/>
          <p:cNvSpPr txBox="1"/>
          <p:nvPr/>
        </p:nvSpPr>
        <p:spPr>
          <a:xfrm>
            <a:off x="1636715" y="1978547"/>
            <a:ext cx="3679800" cy="2898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800"/>
              <a:buFont typeface="Arial"/>
              <a:buNone/>
            </a:pPr>
            <a:r>
              <a:rPr b="0" i="0" lang="en-NA" sz="1800" u="none" cap="none" strike="noStrike">
                <a:solidFill>
                  <a:srgbClr val="77787B"/>
                </a:solidFill>
                <a:latin typeface="Century Gothic"/>
                <a:ea typeface="Century Gothic"/>
                <a:cs typeface="Century Gothic"/>
                <a:sym typeface="Century Gothic"/>
              </a:rPr>
              <a:t>Overall Competitiveness Ranking</a:t>
            </a:r>
            <a:endParaRPr b="0" i="0" sz="1800" u="none" cap="none" strike="noStrike">
              <a:solidFill>
                <a:srgbClr val="000000"/>
              </a:solidFill>
              <a:latin typeface="Century Gothic"/>
              <a:ea typeface="Century Gothic"/>
              <a:cs typeface="Century Gothic"/>
              <a:sym typeface="Century Gothic"/>
            </a:endParaRPr>
          </a:p>
        </p:txBody>
      </p:sp>
      <p:graphicFrame>
        <p:nvGraphicFramePr>
          <p:cNvPr id="597" name="Google Shape;597;p49"/>
          <p:cNvGraphicFramePr/>
          <p:nvPr/>
        </p:nvGraphicFramePr>
        <p:xfrm>
          <a:off x="6496682" y="1905000"/>
          <a:ext cx="3000000" cy="3000000"/>
        </p:xfrm>
        <a:graphic>
          <a:graphicData uri="http://schemas.openxmlformats.org/drawingml/2006/table">
            <a:tbl>
              <a:tblPr bandRow="1" firstRow="1">
                <a:noFill/>
                <a:tableStyleId>{4136930D-4372-448D-95C7-F7D6C3968979}</a:tableStyleId>
              </a:tblPr>
              <a:tblGrid>
                <a:gridCol w="1115700"/>
                <a:gridCol w="1428125"/>
                <a:gridCol w="1273175"/>
                <a:gridCol w="1044575"/>
              </a:tblGrid>
              <a:tr h="531775">
                <a:tc>
                  <a:txBody>
                    <a:bodyPr/>
                    <a:lstStyle/>
                    <a:p>
                      <a:pPr indent="0" lvl="0" marL="274320" marR="0" rtl="0" algn="l">
                        <a:lnSpc>
                          <a:spcPct val="100000"/>
                        </a:lnSpc>
                        <a:spcBef>
                          <a:spcPts val="0"/>
                        </a:spcBef>
                        <a:spcAft>
                          <a:spcPts val="0"/>
                        </a:spcAft>
                        <a:buClr>
                          <a:srgbClr val="000000"/>
                        </a:buClr>
                        <a:buSzPts val="1800"/>
                        <a:buFont typeface="Arial"/>
                        <a:buNone/>
                      </a:pPr>
                      <a:r>
                        <a:rPr b="1" lang="en-NA" sz="1800" u="none" cap="none" strike="noStrike">
                          <a:solidFill>
                            <a:srgbClr val="1D4F7A"/>
                          </a:solidFill>
                          <a:latin typeface="Century Gothic"/>
                          <a:ea typeface="Century Gothic"/>
                          <a:cs typeface="Century Gothic"/>
                          <a:sym typeface="Century Gothic"/>
                        </a:rPr>
                        <a:t>94</a:t>
                      </a:r>
                      <a:endParaRPr sz="1800" u="none" cap="none" strike="noStrike">
                        <a:latin typeface="Century Gothic"/>
                        <a:ea typeface="Century Gothic"/>
                        <a:cs typeface="Century Gothic"/>
                        <a:sym typeface="Century Gothic"/>
                      </a:endParaRPr>
                    </a:p>
                  </a:txBody>
                  <a:tcPr marT="70475" marB="0" marR="0" marL="0">
                    <a:lnR cap="flat" cmpd="sng" w="9525">
                      <a:solidFill>
                        <a:srgbClr val="C6C8CA"/>
                      </a:solidFill>
                      <a:prstDash val="solid"/>
                      <a:round/>
                      <a:headEnd len="sm" w="sm" type="none"/>
                      <a:tailEnd len="sm" w="sm" type="none"/>
                    </a:lnR>
                    <a:lnB cap="flat" cmpd="sng" w="12700">
                      <a:solidFill>
                        <a:srgbClr val="C6C8CA"/>
                      </a:solidFill>
                      <a:prstDash val="solid"/>
                      <a:round/>
                      <a:headEnd len="sm" w="sm" type="none"/>
                      <a:tailEnd len="sm" w="sm" type="none"/>
                    </a:lnB>
                  </a:tcPr>
                </a:tc>
                <a:tc>
                  <a:txBody>
                    <a:bodyPr/>
                    <a:lstStyle/>
                    <a:p>
                      <a:pPr indent="0" lvl="0" marL="550545" marR="0" rtl="0" algn="l">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91</a:t>
                      </a:r>
                      <a:endParaRPr b="0" sz="1800" u="none" cap="none" strike="noStrike">
                        <a:latin typeface="Century Gothic"/>
                        <a:ea typeface="Century Gothic"/>
                        <a:cs typeface="Century Gothic"/>
                        <a:sym typeface="Century Gothic"/>
                      </a:endParaRPr>
                    </a:p>
                  </a:txBody>
                  <a:tcPr marT="70475" marB="0" marR="0" marL="0">
                    <a:lnL cap="flat" cmpd="sng" w="9525">
                      <a:solidFill>
                        <a:srgbClr val="C6C8CA"/>
                      </a:solidFill>
                      <a:prstDash val="solid"/>
                      <a:round/>
                      <a:headEnd len="sm" w="sm" type="none"/>
                      <a:tailEnd len="sm" w="sm" type="none"/>
                    </a:lnL>
                    <a:lnR cap="flat" cmpd="sng" w="9525">
                      <a:solidFill>
                        <a:srgbClr val="C6C8CA"/>
                      </a:solidFill>
                      <a:prstDash val="solid"/>
                      <a:round/>
                      <a:headEnd len="sm" w="sm" type="none"/>
                      <a:tailEnd len="sm" w="sm" type="none"/>
                    </a:lnR>
                    <a:lnB cap="flat" cmpd="sng" w="12700">
                      <a:solidFill>
                        <a:srgbClr val="C6C8CA"/>
                      </a:solidFill>
                      <a:prstDash val="solid"/>
                      <a:round/>
                      <a:headEnd len="sm" w="sm" type="none"/>
                      <a:tailEnd len="sm" w="sm" type="none"/>
                    </a:lnB>
                  </a:tcPr>
                </a:tc>
                <a:tc>
                  <a:txBody>
                    <a:bodyPr/>
                    <a:lstStyle/>
                    <a:p>
                      <a:pPr indent="0" lvl="0" marL="10795" marR="0" rtl="0" algn="ct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100</a:t>
                      </a:r>
                      <a:endParaRPr b="0" sz="1800" u="none" cap="none" strike="noStrike">
                        <a:latin typeface="Century Gothic"/>
                        <a:ea typeface="Century Gothic"/>
                        <a:cs typeface="Century Gothic"/>
                        <a:sym typeface="Century Gothic"/>
                      </a:endParaRPr>
                    </a:p>
                  </a:txBody>
                  <a:tcPr marT="70475" marB="0" marR="0" marL="0">
                    <a:lnL cap="flat" cmpd="sng" w="9525">
                      <a:solidFill>
                        <a:srgbClr val="C6C8CA"/>
                      </a:solidFill>
                      <a:prstDash val="solid"/>
                      <a:round/>
                      <a:headEnd len="sm" w="sm" type="none"/>
                      <a:tailEnd len="sm" w="sm" type="none"/>
                    </a:lnL>
                    <a:lnR cap="flat" cmpd="sng" w="38100">
                      <a:solidFill>
                        <a:srgbClr val="C6C8CA"/>
                      </a:solidFill>
                      <a:prstDash val="solid"/>
                      <a:round/>
                      <a:headEnd len="sm" w="sm" type="none"/>
                      <a:tailEnd len="sm" w="sm" type="none"/>
                    </a:lnR>
                    <a:lnB cap="flat" cmpd="sng" w="12700">
                      <a:solidFill>
                        <a:srgbClr val="C6C8CA"/>
                      </a:solidFill>
                      <a:prstDash val="solid"/>
                      <a:round/>
                      <a:headEnd len="sm" w="sm" type="none"/>
                      <a:tailEnd len="sm" w="sm" type="none"/>
                    </a:lnB>
                  </a:tcPr>
                </a:tc>
                <a:tc>
                  <a:txBody>
                    <a:bodyPr/>
                    <a:lstStyle/>
                    <a:p>
                      <a:pPr indent="0" lvl="0" marL="0" marR="266700" rtl="0" algn="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60</a:t>
                      </a:r>
                      <a:endParaRPr b="0" sz="1800" u="none" cap="none" strike="noStrike">
                        <a:latin typeface="Century Gothic"/>
                        <a:ea typeface="Century Gothic"/>
                        <a:cs typeface="Century Gothic"/>
                        <a:sym typeface="Century Gothic"/>
                      </a:endParaRPr>
                    </a:p>
                  </a:txBody>
                  <a:tcPr marT="70475" marB="0" marR="0" marL="0">
                    <a:lnL cap="flat" cmpd="sng" w="38100">
                      <a:solidFill>
                        <a:srgbClr val="C6C8CA"/>
                      </a:solidFill>
                      <a:prstDash val="solid"/>
                      <a:round/>
                      <a:headEnd len="sm" w="sm" type="none"/>
                      <a:tailEnd len="sm" w="sm" type="none"/>
                    </a:lnL>
                    <a:lnB cap="flat" cmpd="sng" w="12700">
                      <a:solidFill>
                        <a:srgbClr val="C6C8CA"/>
                      </a:solidFill>
                      <a:prstDash val="solid"/>
                      <a:round/>
                      <a:headEnd len="sm" w="sm" type="none"/>
                      <a:tailEnd len="sm" w="sm" type="none"/>
                    </a:lnB>
                  </a:tcPr>
                </a:tc>
              </a:tr>
              <a:tr h="714750">
                <a:tc>
                  <a:txBody>
                    <a:bodyPr/>
                    <a:lstStyle/>
                    <a:p>
                      <a:pPr indent="0" lvl="0" marL="273685" marR="0" rtl="0" algn="l">
                        <a:lnSpc>
                          <a:spcPct val="100000"/>
                        </a:lnSpc>
                        <a:spcBef>
                          <a:spcPts val="0"/>
                        </a:spcBef>
                        <a:spcAft>
                          <a:spcPts val="0"/>
                        </a:spcAft>
                        <a:buClr>
                          <a:srgbClr val="000000"/>
                        </a:buClr>
                        <a:buSzPts val="1800"/>
                        <a:buFont typeface="Arial"/>
                        <a:buNone/>
                      </a:pPr>
                      <a:r>
                        <a:rPr b="1" lang="en-NA" sz="1800" u="none" cap="none" strike="noStrike">
                          <a:solidFill>
                            <a:srgbClr val="1D4F7A"/>
                          </a:solidFill>
                          <a:latin typeface="Century Gothic"/>
                          <a:ea typeface="Century Gothic"/>
                          <a:cs typeface="Century Gothic"/>
                          <a:sym typeface="Century Gothic"/>
                        </a:rPr>
                        <a:t>41</a:t>
                      </a:r>
                      <a:endParaRPr sz="1800" u="none" cap="none" strike="noStrike">
                        <a:latin typeface="Century Gothic"/>
                        <a:ea typeface="Century Gothic"/>
                        <a:cs typeface="Century Gothic"/>
                        <a:sym typeface="Century Gothic"/>
                      </a:endParaRPr>
                    </a:p>
                  </a:txBody>
                  <a:tcPr marT="219075" marB="0" marR="0" marL="0">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549275" marR="0" rtl="0" algn="l">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60</a:t>
                      </a:r>
                      <a:endParaRPr b="0" sz="1800" u="none" cap="none" strike="noStrike">
                        <a:latin typeface="Century Gothic"/>
                        <a:ea typeface="Century Gothic"/>
                        <a:cs typeface="Century Gothic"/>
                        <a:sym typeface="Century Gothic"/>
                      </a:endParaRPr>
                    </a:p>
                  </a:txBody>
                  <a:tcPr marT="219075" marB="0" marR="0" marL="0">
                    <a:lnL cap="flat" cmpd="sng" w="9525">
                      <a:solidFill>
                        <a:srgbClr val="C6C8CA"/>
                      </a:solidFill>
                      <a:prstDash val="solid"/>
                      <a:round/>
                      <a:headEnd len="sm" w="sm" type="none"/>
                      <a:tailEnd len="sm" w="sm" type="none"/>
                    </a:lnL>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8890" marR="0" rtl="0" algn="ct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90</a:t>
                      </a:r>
                      <a:endParaRPr b="0" sz="1800" u="none" cap="none" strike="noStrike">
                        <a:latin typeface="Century Gothic"/>
                        <a:ea typeface="Century Gothic"/>
                        <a:cs typeface="Century Gothic"/>
                        <a:sym typeface="Century Gothic"/>
                      </a:endParaRPr>
                    </a:p>
                  </a:txBody>
                  <a:tcPr marT="219075" marB="0" marR="0" marL="0">
                    <a:lnL cap="flat" cmpd="sng" w="9525">
                      <a:solidFill>
                        <a:srgbClr val="C6C8CA"/>
                      </a:solidFill>
                      <a:prstDash val="solid"/>
                      <a:round/>
                      <a:headEnd len="sm" w="sm" type="none"/>
                      <a:tailEnd len="sm" w="sm" type="none"/>
                    </a:lnL>
                    <a:lnR cap="flat" cmpd="sng" w="38100">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0" marR="267970" rtl="0" algn="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83</a:t>
                      </a:r>
                      <a:endParaRPr b="0" sz="1800" u="none" cap="none" strike="noStrike">
                        <a:latin typeface="Century Gothic"/>
                        <a:ea typeface="Century Gothic"/>
                        <a:cs typeface="Century Gothic"/>
                        <a:sym typeface="Century Gothic"/>
                      </a:endParaRPr>
                    </a:p>
                  </a:txBody>
                  <a:tcPr marT="219075" marB="0" marR="0" marL="0">
                    <a:lnL cap="flat" cmpd="sng" w="38100">
                      <a:solidFill>
                        <a:srgbClr val="C6C8CA"/>
                      </a:solidFill>
                      <a:prstDash val="solid"/>
                      <a:round/>
                      <a:headEnd len="sm" w="sm" type="none"/>
                      <a:tailEnd len="sm" w="sm" type="none"/>
                    </a:lnL>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r>
              <a:tr h="784875">
                <a:tc>
                  <a:txBody>
                    <a:bodyPr/>
                    <a:lstStyle/>
                    <a:p>
                      <a:pPr indent="0" lvl="0" marL="0" marR="0" rtl="0" algn="l">
                        <a:lnSpc>
                          <a:spcPct val="100000"/>
                        </a:lnSpc>
                        <a:spcBef>
                          <a:spcPts val="0"/>
                        </a:spcBef>
                        <a:spcAft>
                          <a:spcPts val="0"/>
                        </a:spcAft>
                        <a:buClr>
                          <a:srgbClr val="000000"/>
                        </a:buClr>
                        <a:buSzPts val="1750"/>
                        <a:buFont typeface="Arial"/>
                        <a:buNone/>
                      </a:pPr>
                      <a:r>
                        <a:t/>
                      </a:r>
                      <a:endParaRPr sz="1750" u="none" cap="none" strike="noStrike">
                        <a:latin typeface="Times New Roman"/>
                        <a:ea typeface="Times New Roman"/>
                        <a:cs typeface="Times New Roman"/>
                        <a:sym typeface="Times New Roman"/>
                      </a:endParaRPr>
                    </a:p>
                    <a:p>
                      <a:pPr indent="0" lvl="0" marL="273685" marR="0" rtl="0" algn="l">
                        <a:lnSpc>
                          <a:spcPct val="100000"/>
                        </a:lnSpc>
                        <a:spcBef>
                          <a:spcPts val="5"/>
                        </a:spcBef>
                        <a:spcAft>
                          <a:spcPts val="0"/>
                        </a:spcAft>
                        <a:buClr>
                          <a:srgbClr val="000000"/>
                        </a:buClr>
                        <a:buSzPts val="1800"/>
                        <a:buFont typeface="Arial"/>
                        <a:buNone/>
                      </a:pPr>
                      <a:r>
                        <a:rPr b="1" lang="en-NA" sz="1800" u="none" cap="none" strike="noStrike">
                          <a:solidFill>
                            <a:srgbClr val="1D4F7A"/>
                          </a:solidFill>
                          <a:latin typeface="Century Gothic"/>
                          <a:ea typeface="Century Gothic"/>
                          <a:cs typeface="Century Gothic"/>
                          <a:sym typeface="Century Gothic"/>
                        </a:rPr>
                        <a:t>44</a:t>
                      </a:r>
                      <a:endParaRPr sz="1800" u="none" cap="none" strike="noStrike">
                        <a:latin typeface="Century Gothic"/>
                        <a:ea typeface="Century Gothic"/>
                        <a:cs typeface="Century Gothic"/>
                        <a:sym typeface="Century Gothic"/>
                      </a:endParaRPr>
                    </a:p>
                  </a:txBody>
                  <a:tcPr marT="0" marB="0" marR="0" marL="0">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750"/>
                        <a:buFont typeface="Arial"/>
                        <a:buNone/>
                      </a:pPr>
                      <a:r>
                        <a:t/>
                      </a:r>
                      <a:endParaRPr b="0" sz="1750" u="none" cap="none" strike="noStrike">
                        <a:latin typeface="Times New Roman"/>
                        <a:ea typeface="Times New Roman"/>
                        <a:cs typeface="Times New Roman"/>
                        <a:sym typeface="Times New Roman"/>
                      </a:endParaRPr>
                    </a:p>
                    <a:p>
                      <a:pPr indent="0" lvl="0" marL="549275" marR="0" rtl="0" algn="l">
                        <a:lnSpc>
                          <a:spcPct val="100000"/>
                        </a:lnSpc>
                        <a:spcBef>
                          <a:spcPts val="5"/>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66</a:t>
                      </a:r>
                      <a:endParaRPr b="0" sz="1800" u="none" cap="none" strike="noStrike">
                        <a:latin typeface="Century Gothic"/>
                        <a:ea typeface="Century Gothic"/>
                        <a:cs typeface="Century Gothic"/>
                        <a:sym typeface="Century Gothic"/>
                      </a:endParaRPr>
                    </a:p>
                  </a:txBody>
                  <a:tcPr marT="0" marB="0" marR="0" marL="0">
                    <a:lnL cap="flat" cmpd="sng" w="9525">
                      <a:solidFill>
                        <a:srgbClr val="C6C8CA"/>
                      </a:solidFill>
                      <a:prstDash val="solid"/>
                      <a:round/>
                      <a:headEnd len="sm" w="sm" type="none"/>
                      <a:tailEnd len="sm" w="sm" type="none"/>
                    </a:lnL>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750"/>
                        <a:buFont typeface="Arial"/>
                        <a:buNone/>
                      </a:pPr>
                      <a:r>
                        <a:t/>
                      </a:r>
                      <a:endParaRPr b="0" sz="1750" u="none" cap="none" strike="noStrike">
                        <a:latin typeface="Times New Roman"/>
                        <a:ea typeface="Times New Roman"/>
                        <a:cs typeface="Times New Roman"/>
                        <a:sym typeface="Times New Roman"/>
                      </a:endParaRPr>
                    </a:p>
                    <a:p>
                      <a:pPr indent="0" lvl="0" marL="8890" marR="0" rtl="0" algn="ctr">
                        <a:lnSpc>
                          <a:spcPct val="100000"/>
                        </a:lnSpc>
                        <a:spcBef>
                          <a:spcPts val="5"/>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45</a:t>
                      </a:r>
                      <a:endParaRPr b="0" sz="1800" u="none" cap="none" strike="noStrike">
                        <a:latin typeface="Century Gothic"/>
                        <a:ea typeface="Century Gothic"/>
                        <a:cs typeface="Century Gothic"/>
                        <a:sym typeface="Century Gothic"/>
                      </a:endParaRPr>
                    </a:p>
                  </a:txBody>
                  <a:tcPr marT="0" marB="0" marR="0" marL="0">
                    <a:lnL cap="flat" cmpd="sng" w="9525">
                      <a:solidFill>
                        <a:srgbClr val="C6C8CA"/>
                      </a:solidFill>
                      <a:prstDash val="solid"/>
                      <a:round/>
                      <a:headEnd len="sm" w="sm" type="none"/>
                      <a:tailEnd len="sm" w="sm" type="none"/>
                    </a:lnL>
                    <a:lnR cap="flat" cmpd="sng" w="38100">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750"/>
                        <a:buFont typeface="Arial"/>
                        <a:buNone/>
                      </a:pPr>
                      <a:r>
                        <a:t/>
                      </a:r>
                      <a:endParaRPr b="0" sz="1750" u="none" cap="none" strike="noStrike">
                        <a:latin typeface="Times New Roman"/>
                        <a:ea typeface="Times New Roman"/>
                        <a:cs typeface="Times New Roman"/>
                        <a:sym typeface="Times New Roman"/>
                      </a:endParaRPr>
                    </a:p>
                    <a:p>
                      <a:pPr indent="0" lvl="0" marL="0" marR="267970" rtl="0" algn="r">
                        <a:lnSpc>
                          <a:spcPct val="100000"/>
                        </a:lnSpc>
                        <a:spcBef>
                          <a:spcPts val="5"/>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61</a:t>
                      </a:r>
                      <a:endParaRPr b="0" sz="1800" u="none" cap="none" strike="noStrike">
                        <a:latin typeface="Century Gothic"/>
                        <a:ea typeface="Century Gothic"/>
                        <a:cs typeface="Century Gothic"/>
                        <a:sym typeface="Century Gothic"/>
                      </a:endParaRPr>
                    </a:p>
                  </a:txBody>
                  <a:tcPr marT="0" marB="0" marR="0" marL="0">
                    <a:lnL cap="flat" cmpd="sng" w="38100">
                      <a:solidFill>
                        <a:srgbClr val="C6C8CA"/>
                      </a:solidFill>
                      <a:prstDash val="solid"/>
                      <a:round/>
                      <a:headEnd len="sm" w="sm" type="none"/>
                      <a:tailEnd len="sm" w="sm" type="none"/>
                    </a:lnL>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r>
              <a:tr h="878225">
                <a:tc>
                  <a:txBody>
                    <a:bodyPr/>
                    <a:lstStyle/>
                    <a:p>
                      <a:pPr indent="0" lvl="0" marL="273685" marR="0" rtl="0" algn="l">
                        <a:lnSpc>
                          <a:spcPct val="100000"/>
                        </a:lnSpc>
                        <a:spcBef>
                          <a:spcPts val="0"/>
                        </a:spcBef>
                        <a:spcAft>
                          <a:spcPts val="0"/>
                        </a:spcAft>
                        <a:buClr>
                          <a:srgbClr val="000000"/>
                        </a:buClr>
                        <a:buSzPts val="1800"/>
                        <a:buFont typeface="Arial"/>
                        <a:buNone/>
                      </a:pPr>
                      <a:r>
                        <a:rPr b="1" lang="en-NA" sz="1800" u="none" cap="none" strike="noStrike">
                          <a:solidFill>
                            <a:srgbClr val="1D4F7A"/>
                          </a:solidFill>
                          <a:latin typeface="Century Gothic"/>
                          <a:ea typeface="Century Gothic"/>
                          <a:cs typeface="Century Gothic"/>
                          <a:sym typeface="Century Gothic"/>
                        </a:rPr>
                        <a:t>56</a:t>
                      </a:r>
                      <a:endParaRPr sz="1800" u="none" cap="none" strike="noStrike">
                        <a:latin typeface="Century Gothic"/>
                        <a:ea typeface="Century Gothic"/>
                        <a:cs typeface="Century Gothic"/>
                        <a:sym typeface="Century Gothic"/>
                      </a:endParaRPr>
                    </a:p>
                  </a:txBody>
                  <a:tcPr marT="248925" marB="0" marR="0" marL="0">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549275" marR="0" rtl="0" algn="l">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70</a:t>
                      </a:r>
                      <a:endParaRPr b="0" sz="1800" u="none" cap="none" strike="noStrike">
                        <a:latin typeface="Century Gothic"/>
                        <a:ea typeface="Century Gothic"/>
                        <a:cs typeface="Century Gothic"/>
                        <a:sym typeface="Century Gothic"/>
                      </a:endParaRPr>
                    </a:p>
                  </a:txBody>
                  <a:tcPr marT="248925" marB="0" marR="0" marL="0">
                    <a:lnL cap="flat" cmpd="sng" w="9525">
                      <a:solidFill>
                        <a:srgbClr val="C6C8CA"/>
                      </a:solidFill>
                      <a:prstDash val="solid"/>
                      <a:round/>
                      <a:headEnd len="sm" w="sm" type="none"/>
                      <a:tailEnd len="sm" w="sm" type="none"/>
                    </a:lnL>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8890" marR="0" rtl="0" algn="ct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36</a:t>
                      </a:r>
                      <a:endParaRPr b="0" sz="1800" u="none" cap="none" strike="noStrike">
                        <a:latin typeface="Century Gothic"/>
                        <a:ea typeface="Century Gothic"/>
                        <a:cs typeface="Century Gothic"/>
                        <a:sym typeface="Century Gothic"/>
                      </a:endParaRPr>
                    </a:p>
                  </a:txBody>
                  <a:tcPr marT="248925" marB="0" marR="0" marL="0">
                    <a:lnL cap="flat" cmpd="sng" w="9525">
                      <a:solidFill>
                        <a:srgbClr val="C6C8CA"/>
                      </a:solidFill>
                      <a:prstDash val="solid"/>
                      <a:round/>
                      <a:headEnd len="sm" w="sm" type="none"/>
                      <a:tailEnd len="sm" w="sm" type="none"/>
                    </a:lnL>
                    <a:lnR cap="flat" cmpd="sng" w="38100">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c>
                  <a:txBody>
                    <a:bodyPr/>
                    <a:lstStyle/>
                    <a:p>
                      <a:pPr indent="0" lvl="0" marL="0" marR="267970" rtl="0" algn="r">
                        <a:lnSpc>
                          <a:spcPct val="100000"/>
                        </a:lnSpc>
                        <a:spcBef>
                          <a:spcPts val="0"/>
                        </a:spcBef>
                        <a:spcAft>
                          <a:spcPts val="0"/>
                        </a:spcAft>
                        <a:buClr>
                          <a:srgbClr val="000000"/>
                        </a:buClr>
                        <a:buSzPts val="1800"/>
                        <a:buFont typeface="Arial"/>
                        <a:buNone/>
                      </a:pPr>
                      <a:r>
                        <a:rPr b="0" lang="en-NA" sz="1800" u="none" cap="none" strike="noStrike">
                          <a:solidFill>
                            <a:srgbClr val="1D4F7A"/>
                          </a:solidFill>
                          <a:latin typeface="Century Gothic"/>
                          <a:ea typeface="Century Gothic"/>
                          <a:cs typeface="Century Gothic"/>
                          <a:sym typeface="Century Gothic"/>
                        </a:rPr>
                        <a:t>55</a:t>
                      </a:r>
                      <a:endParaRPr b="0" sz="1800" u="none" cap="none" strike="noStrike">
                        <a:latin typeface="Century Gothic"/>
                        <a:ea typeface="Century Gothic"/>
                        <a:cs typeface="Century Gothic"/>
                        <a:sym typeface="Century Gothic"/>
                      </a:endParaRPr>
                    </a:p>
                  </a:txBody>
                  <a:tcPr marT="248925" marB="0" marR="0" marL="0">
                    <a:lnL cap="flat" cmpd="sng" w="38100">
                      <a:solidFill>
                        <a:srgbClr val="C6C8CA"/>
                      </a:solidFill>
                      <a:prstDash val="solid"/>
                      <a:round/>
                      <a:headEnd len="sm" w="sm" type="none"/>
                      <a:tailEnd len="sm" w="sm" type="none"/>
                    </a:lnL>
                    <a:lnT cap="flat" cmpd="sng" w="12700">
                      <a:solidFill>
                        <a:srgbClr val="C6C8CA"/>
                      </a:solidFill>
                      <a:prstDash val="solid"/>
                      <a:round/>
                      <a:headEnd len="sm" w="sm" type="none"/>
                      <a:tailEnd len="sm" w="sm" type="none"/>
                    </a:lnT>
                    <a:lnB cap="flat" cmpd="sng" w="12700">
                      <a:solidFill>
                        <a:srgbClr val="C6C8CA"/>
                      </a:solidFill>
                      <a:prstDash val="solid"/>
                      <a:round/>
                      <a:headEnd len="sm" w="sm" type="none"/>
                      <a:tailEnd len="sm" w="sm" type="none"/>
                    </a:lnB>
                  </a:tcPr>
                </a:tc>
              </a:tr>
              <a:tr h="878225">
                <a:tc>
                  <a:txBody>
                    <a:bodyPr/>
                    <a:lstStyle/>
                    <a:p>
                      <a:pPr indent="0" lvl="0" marL="273685" marR="0" rtl="0" algn="l">
                        <a:lnSpc>
                          <a:spcPct val="100000"/>
                        </a:lnSpc>
                        <a:spcBef>
                          <a:spcPts val="0"/>
                        </a:spcBef>
                        <a:spcAft>
                          <a:spcPts val="0"/>
                        </a:spcAft>
                        <a:buClr>
                          <a:srgbClr val="000000"/>
                        </a:buClr>
                        <a:buSzPts val="1800"/>
                        <a:buFont typeface="Arial"/>
                        <a:buNone/>
                      </a:pPr>
                      <a:r>
                        <a:rPr b="1" lang="en-NA" sz="1800" u="none" cap="none" strike="noStrike">
                          <a:solidFill>
                            <a:srgbClr val="20497A"/>
                          </a:solidFill>
                          <a:latin typeface="Century Gothic"/>
                          <a:ea typeface="Century Gothic"/>
                          <a:cs typeface="Century Gothic"/>
                          <a:sym typeface="Century Gothic"/>
                        </a:rPr>
                        <a:t>94</a:t>
                      </a:r>
                      <a:endParaRPr b="1" sz="1800" u="none" cap="none" strike="noStrike">
                        <a:solidFill>
                          <a:srgbClr val="20497A"/>
                        </a:solidFill>
                        <a:latin typeface="Century Gothic"/>
                        <a:ea typeface="Century Gothic"/>
                        <a:cs typeface="Century Gothic"/>
                        <a:sym typeface="Century Gothic"/>
                      </a:endParaRPr>
                    </a:p>
                  </a:txBody>
                  <a:tcPr marT="248925" marB="0" marR="0" marL="0">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tcPr>
                </a:tc>
                <a:tc>
                  <a:txBody>
                    <a:bodyPr/>
                    <a:lstStyle/>
                    <a:p>
                      <a:pPr indent="0" lvl="0" marL="549275" marR="0" rtl="0" algn="l">
                        <a:lnSpc>
                          <a:spcPct val="100000"/>
                        </a:lnSpc>
                        <a:spcBef>
                          <a:spcPts val="0"/>
                        </a:spcBef>
                        <a:spcAft>
                          <a:spcPts val="0"/>
                        </a:spcAft>
                        <a:buClr>
                          <a:srgbClr val="000000"/>
                        </a:buClr>
                        <a:buSzPts val="1800"/>
                        <a:buFont typeface="Arial"/>
                        <a:buNone/>
                      </a:pPr>
                      <a:r>
                        <a:rPr b="0" lang="en-NA" sz="1800" u="none" cap="none" strike="noStrike">
                          <a:solidFill>
                            <a:srgbClr val="20497A"/>
                          </a:solidFill>
                          <a:latin typeface="Century Gothic"/>
                          <a:ea typeface="Century Gothic"/>
                          <a:cs typeface="Century Gothic"/>
                          <a:sym typeface="Century Gothic"/>
                        </a:rPr>
                        <a:t>108</a:t>
                      </a:r>
                      <a:endParaRPr b="0" sz="1800" u="none" cap="none" strike="noStrike">
                        <a:solidFill>
                          <a:srgbClr val="20497A"/>
                        </a:solidFill>
                        <a:latin typeface="Century Gothic"/>
                        <a:ea typeface="Century Gothic"/>
                        <a:cs typeface="Century Gothic"/>
                        <a:sym typeface="Century Gothic"/>
                      </a:endParaRPr>
                    </a:p>
                  </a:txBody>
                  <a:tcPr marT="248925" marB="0" marR="0" marL="0">
                    <a:lnL cap="flat" cmpd="sng" w="9525">
                      <a:solidFill>
                        <a:srgbClr val="C6C8CA"/>
                      </a:solidFill>
                      <a:prstDash val="solid"/>
                      <a:round/>
                      <a:headEnd len="sm" w="sm" type="none"/>
                      <a:tailEnd len="sm" w="sm" type="none"/>
                    </a:lnL>
                    <a:lnR cap="flat" cmpd="sng" w="9525">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tcPr>
                </a:tc>
                <a:tc>
                  <a:txBody>
                    <a:bodyPr/>
                    <a:lstStyle/>
                    <a:p>
                      <a:pPr indent="0" lvl="0" marL="8890" marR="0" rtl="0" algn="ctr">
                        <a:lnSpc>
                          <a:spcPct val="100000"/>
                        </a:lnSpc>
                        <a:spcBef>
                          <a:spcPts val="0"/>
                        </a:spcBef>
                        <a:spcAft>
                          <a:spcPts val="0"/>
                        </a:spcAft>
                        <a:buClr>
                          <a:srgbClr val="000000"/>
                        </a:buClr>
                        <a:buSzPts val="1800"/>
                        <a:buFont typeface="Arial"/>
                        <a:buNone/>
                      </a:pPr>
                      <a:r>
                        <a:rPr b="0" lang="en-NA" sz="1800" u="none" cap="none" strike="noStrike">
                          <a:solidFill>
                            <a:srgbClr val="20497A"/>
                          </a:solidFill>
                          <a:latin typeface="Century Gothic"/>
                          <a:ea typeface="Century Gothic"/>
                          <a:cs typeface="Century Gothic"/>
                          <a:sym typeface="Century Gothic"/>
                        </a:rPr>
                        <a:t>111</a:t>
                      </a:r>
                      <a:endParaRPr b="0" sz="1800" u="none" cap="none" strike="noStrike">
                        <a:solidFill>
                          <a:srgbClr val="20497A"/>
                        </a:solidFill>
                        <a:latin typeface="Century Gothic"/>
                        <a:ea typeface="Century Gothic"/>
                        <a:cs typeface="Century Gothic"/>
                        <a:sym typeface="Century Gothic"/>
                      </a:endParaRPr>
                    </a:p>
                  </a:txBody>
                  <a:tcPr marT="248925" marB="0" marR="0" marL="0">
                    <a:lnL cap="flat" cmpd="sng" w="9525">
                      <a:solidFill>
                        <a:srgbClr val="C6C8CA"/>
                      </a:solidFill>
                      <a:prstDash val="solid"/>
                      <a:round/>
                      <a:headEnd len="sm" w="sm" type="none"/>
                      <a:tailEnd len="sm" w="sm" type="none"/>
                    </a:lnL>
                    <a:lnR cap="flat" cmpd="sng" w="38100">
                      <a:solidFill>
                        <a:srgbClr val="C6C8CA"/>
                      </a:solidFill>
                      <a:prstDash val="solid"/>
                      <a:round/>
                      <a:headEnd len="sm" w="sm" type="none"/>
                      <a:tailEnd len="sm" w="sm" type="none"/>
                    </a:lnR>
                    <a:lnT cap="flat" cmpd="sng" w="12700">
                      <a:solidFill>
                        <a:srgbClr val="C6C8CA"/>
                      </a:solidFill>
                      <a:prstDash val="solid"/>
                      <a:round/>
                      <a:headEnd len="sm" w="sm" type="none"/>
                      <a:tailEnd len="sm" w="sm" type="none"/>
                    </a:lnT>
                  </a:tcPr>
                </a:tc>
                <a:tc>
                  <a:txBody>
                    <a:bodyPr/>
                    <a:lstStyle/>
                    <a:p>
                      <a:pPr indent="0" lvl="0" marL="0" marR="267970" rtl="0" algn="r">
                        <a:lnSpc>
                          <a:spcPct val="100000"/>
                        </a:lnSpc>
                        <a:spcBef>
                          <a:spcPts val="0"/>
                        </a:spcBef>
                        <a:spcAft>
                          <a:spcPts val="0"/>
                        </a:spcAft>
                        <a:buClr>
                          <a:srgbClr val="000000"/>
                        </a:buClr>
                        <a:buSzPts val="1800"/>
                        <a:buFont typeface="Arial"/>
                        <a:buNone/>
                      </a:pPr>
                      <a:r>
                        <a:rPr b="0" lang="en-NA" sz="1800" u="none" cap="none" strike="noStrike">
                          <a:solidFill>
                            <a:srgbClr val="20497A"/>
                          </a:solidFill>
                          <a:latin typeface="Century Gothic"/>
                          <a:ea typeface="Century Gothic"/>
                          <a:cs typeface="Century Gothic"/>
                          <a:sym typeface="Century Gothic"/>
                        </a:rPr>
                        <a:t>69</a:t>
                      </a:r>
                      <a:endParaRPr b="0" sz="1800" u="none" cap="none" strike="noStrike">
                        <a:solidFill>
                          <a:srgbClr val="20497A"/>
                        </a:solidFill>
                        <a:latin typeface="Century Gothic"/>
                        <a:ea typeface="Century Gothic"/>
                        <a:cs typeface="Century Gothic"/>
                        <a:sym typeface="Century Gothic"/>
                      </a:endParaRPr>
                    </a:p>
                  </a:txBody>
                  <a:tcPr marT="248925" marB="0" marR="0" marL="0">
                    <a:lnL cap="flat" cmpd="sng" w="38100">
                      <a:solidFill>
                        <a:srgbClr val="C6C8CA"/>
                      </a:solidFill>
                      <a:prstDash val="solid"/>
                      <a:round/>
                      <a:headEnd len="sm" w="sm" type="none"/>
                      <a:tailEnd len="sm" w="sm" type="none"/>
                    </a:lnL>
                    <a:lnT cap="flat" cmpd="sng" w="12700">
                      <a:solidFill>
                        <a:srgbClr val="C6C8CA"/>
                      </a:solidFill>
                      <a:prstDash val="solid"/>
                      <a:round/>
                      <a:headEnd len="sm" w="sm" type="none"/>
                      <a:tailEnd len="sm" w="sm" type="none"/>
                    </a:lnT>
                  </a:tcPr>
                </a:tc>
              </a:tr>
            </a:tbl>
          </a:graphicData>
        </a:graphic>
      </p:graphicFrame>
      <p:sp>
        <p:nvSpPr>
          <p:cNvPr id="598" name="Google Shape;598;p49"/>
          <p:cNvSpPr txBox="1"/>
          <p:nvPr/>
        </p:nvSpPr>
        <p:spPr>
          <a:xfrm>
            <a:off x="1636715" y="2682975"/>
            <a:ext cx="1930500" cy="2898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800"/>
              <a:buFont typeface="Arial"/>
              <a:buNone/>
            </a:pPr>
            <a:r>
              <a:rPr b="0" i="0" lang="en-NA" sz="1800" u="none" cap="none" strike="noStrike">
                <a:solidFill>
                  <a:srgbClr val="77787B"/>
                </a:solidFill>
                <a:latin typeface="Century Gothic"/>
                <a:ea typeface="Century Gothic"/>
                <a:cs typeface="Century Gothic"/>
                <a:sym typeface="Century Gothic"/>
              </a:rPr>
              <a:t>Financial Systems</a:t>
            </a:r>
            <a:endParaRPr b="0" i="0" sz="1800" u="none" cap="none" strike="noStrike">
              <a:solidFill>
                <a:srgbClr val="000000"/>
              </a:solidFill>
              <a:latin typeface="Century Gothic"/>
              <a:ea typeface="Century Gothic"/>
              <a:cs typeface="Century Gothic"/>
              <a:sym typeface="Century Gothic"/>
            </a:endParaRPr>
          </a:p>
        </p:txBody>
      </p:sp>
      <p:sp>
        <p:nvSpPr>
          <p:cNvPr id="599" name="Google Shape;599;p49"/>
          <p:cNvSpPr txBox="1"/>
          <p:nvPr/>
        </p:nvSpPr>
        <p:spPr>
          <a:xfrm>
            <a:off x="1636715" y="3388892"/>
            <a:ext cx="1640700" cy="2898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800"/>
              <a:buFont typeface="Arial"/>
              <a:buNone/>
            </a:pPr>
            <a:r>
              <a:rPr b="0" i="0" lang="en-NA" sz="1800" u="none" cap="none" strike="noStrike">
                <a:solidFill>
                  <a:srgbClr val="77787B"/>
                </a:solidFill>
                <a:latin typeface="Century Gothic"/>
                <a:ea typeface="Century Gothic"/>
                <a:cs typeface="Century Gothic"/>
                <a:sym typeface="Century Gothic"/>
              </a:rPr>
              <a:t>Labour Market</a:t>
            </a:r>
            <a:endParaRPr b="0" i="0" sz="1800" u="none" cap="none" strike="noStrike">
              <a:solidFill>
                <a:srgbClr val="000000"/>
              </a:solidFill>
              <a:latin typeface="Century Gothic"/>
              <a:ea typeface="Century Gothic"/>
              <a:cs typeface="Century Gothic"/>
              <a:sym typeface="Century Gothic"/>
            </a:endParaRPr>
          </a:p>
        </p:txBody>
      </p:sp>
      <p:sp>
        <p:nvSpPr>
          <p:cNvPr id="600" name="Google Shape;600;p49"/>
          <p:cNvSpPr txBox="1"/>
          <p:nvPr/>
        </p:nvSpPr>
        <p:spPr>
          <a:xfrm>
            <a:off x="1636943" y="4162474"/>
            <a:ext cx="1149900" cy="2898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800"/>
              <a:buFont typeface="Arial"/>
              <a:buNone/>
            </a:pPr>
            <a:r>
              <a:rPr b="0" i="0" lang="en-NA" sz="1800" u="none" cap="none" strike="noStrike">
                <a:solidFill>
                  <a:srgbClr val="77787B"/>
                </a:solidFill>
                <a:latin typeface="Century Gothic"/>
                <a:ea typeface="Century Gothic"/>
                <a:cs typeface="Century Gothic"/>
                <a:sym typeface="Century Gothic"/>
              </a:rPr>
              <a:t>Institutions</a:t>
            </a:r>
            <a:endParaRPr b="0" i="0" sz="1800" u="none" cap="none" strike="noStrike">
              <a:solidFill>
                <a:srgbClr val="000000"/>
              </a:solidFill>
              <a:latin typeface="Century Gothic"/>
              <a:ea typeface="Century Gothic"/>
              <a:cs typeface="Century Gothic"/>
              <a:sym typeface="Century Gothic"/>
            </a:endParaRPr>
          </a:p>
        </p:txBody>
      </p:sp>
      <p:sp>
        <p:nvSpPr>
          <p:cNvPr id="601" name="Google Shape;601;p49"/>
          <p:cNvSpPr txBox="1"/>
          <p:nvPr/>
        </p:nvSpPr>
        <p:spPr>
          <a:xfrm>
            <a:off x="6466805" y="1380113"/>
            <a:ext cx="865500" cy="25830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Clr>
                <a:srgbClr val="000000"/>
              </a:buClr>
              <a:buSzPts val="1600"/>
              <a:buFont typeface="Arial"/>
              <a:buNone/>
            </a:pPr>
            <a:r>
              <a:rPr b="1" i="0" lang="en-NA" sz="1600" u="none" cap="none" strike="noStrike">
                <a:solidFill>
                  <a:srgbClr val="636466"/>
                </a:solidFill>
                <a:latin typeface="Century Gothic"/>
                <a:ea typeface="Century Gothic"/>
                <a:cs typeface="Century Gothic"/>
                <a:sym typeface="Century Gothic"/>
              </a:rPr>
              <a:t>Namibia</a:t>
            </a:r>
            <a:endParaRPr b="0" i="0" sz="1600" u="none" cap="none" strike="noStrike">
              <a:solidFill>
                <a:srgbClr val="000000"/>
              </a:solidFill>
              <a:latin typeface="Century Gothic"/>
              <a:ea typeface="Century Gothic"/>
              <a:cs typeface="Century Gothic"/>
              <a:sym typeface="Century Gothic"/>
            </a:endParaRPr>
          </a:p>
        </p:txBody>
      </p:sp>
      <p:sp>
        <p:nvSpPr>
          <p:cNvPr id="602" name="Google Shape;602;p49"/>
          <p:cNvSpPr txBox="1"/>
          <p:nvPr/>
        </p:nvSpPr>
        <p:spPr>
          <a:xfrm>
            <a:off x="7803357" y="1380113"/>
            <a:ext cx="974700" cy="25830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Clr>
                <a:srgbClr val="000000"/>
              </a:buClr>
              <a:buSzPts val="1600"/>
              <a:buFont typeface="Arial"/>
              <a:buNone/>
            </a:pPr>
            <a:r>
              <a:rPr b="1" i="0" lang="en-NA" sz="1600" u="none" cap="none" strike="noStrike">
                <a:solidFill>
                  <a:srgbClr val="636466"/>
                </a:solidFill>
                <a:latin typeface="Century Gothic"/>
                <a:ea typeface="Century Gothic"/>
                <a:cs typeface="Century Gothic"/>
                <a:sym typeface="Century Gothic"/>
              </a:rPr>
              <a:t>Botswana</a:t>
            </a:r>
            <a:endParaRPr b="0" i="0" sz="1600" u="none" cap="none" strike="noStrike">
              <a:solidFill>
                <a:srgbClr val="000000"/>
              </a:solidFill>
              <a:latin typeface="Century Gothic"/>
              <a:ea typeface="Century Gothic"/>
              <a:cs typeface="Century Gothic"/>
              <a:sym typeface="Century Gothic"/>
            </a:endParaRPr>
          </a:p>
        </p:txBody>
      </p:sp>
      <p:sp>
        <p:nvSpPr>
          <p:cNvPr id="603" name="Google Shape;603;p49"/>
          <p:cNvSpPr txBox="1"/>
          <p:nvPr/>
        </p:nvSpPr>
        <p:spPr>
          <a:xfrm>
            <a:off x="9268009" y="1373626"/>
            <a:ext cx="828600" cy="25830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Clr>
                <a:srgbClr val="000000"/>
              </a:buClr>
              <a:buSzPts val="1600"/>
              <a:buFont typeface="Arial"/>
              <a:buNone/>
            </a:pPr>
            <a:r>
              <a:rPr b="1" i="0" lang="en-NA" sz="1600" u="none" cap="none" strike="noStrike">
                <a:solidFill>
                  <a:srgbClr val="636466"/>
                </a:solidFill>
                <a:latin typeface="Century Gothic"/>
                <a:ea typeface="Century Gothic"/>
                <a:cs typeface="Century Gothic"/>
                <a:sym typeface="Century Gothic"/>
              </a:rPr>
              <a:t>Rwanda</a:t>
            </a:r>
            <a:endParaRPr b="0" i="0" sz="1600" u="none" cap="none" strike="noStrike">
              <a:solidFill>
                <a:srgbClr val="000000"/>
              </a:solidFill>
              <a:latin typeface="Century Gothic"/>
              <a:ea typeface="Century Gothic"/>
              <a:cs typeface="Century Gothic"/>
              <a:sym typeface="Century Gothic"/>
            </a:endParaRPr>
          </a:p>
        </p:txBody>
      </p:sp>
      <p:sp>
        <p:nvSpPr>
          <p:cNvPr id="604" name="Google Shape;604;p49"/>
          <p:cNvSpPr txBox="1"/>
          <p:nvPr/>
        </p:nvSpPr>
        <p:spPr>
          <a:xfrm>
            <a:off x="10352208" y="1371600"/>
            <a:ext cx="1203300" cy="258300"/>
          </a:xfrm>
          <a:prstGeom prst="rect">
            <a:avLst/>
          </a:prstGeom>
          <a:noFill/>
          <a:ln>
            <a:noFill/>
          </a:ln>
        </p:spPr>
        <p:txBody>
          <a:bodyPr anchorCtr="0" anchor="t" bIns="0" lIns="0" spcFirstLastPara="1" rIns="0" wrap="square" tIns="12050">
            <a:spAutoFit/>
          </a:bodyPr>
          <a:lstStyle/>
          <a:p>
            <a:pPr indent="0" lvl="0" marL="12700" marR="0" rtl="0" algn="l">
              <a:lnSpc>
                <a:spcPct val="100000"/>
              </a:lnSpc>
              <a:spcBef>
                <a:spcPts val="0"/>
              </a:spcBef>
              <a:spcAft>
                <a:spcPts val="0"/>
              </a:spcAft>
              <a:buClr>
                <a:srgbClr val="000000"/>
              </a:buClr>
              <a:buSzPts val="1600"/>
              <a:buFont typeface="Arial"/>
              <a:buNone/>
            </a:pPr>
            <a:r>
              <a:rPr b="1" i="0" lang="en-NA" sz="1600" u="none" cap="none" strike="noStrike">
                <a:solidFill>
                  <a:srgbClr val="636466"/>
                </a:solidFill>
                <a:latin typeface="Century Gothic"/>
                <a:ea typeface="Century Gothic"/>
                <a:cs typeface="Century Gothic"/>
                <a:sym typeface="Century Gothic"/>
              </a:rPr>
              <a:t>South Africa</a:t>
            </a:r>
            <a:endParaRPr b="0" i="0" sz="1600" u="none" cap="none" strike="noStrike">
              <a:solidFill>
                <a:srgbClr val="000000"/>
              </a:solidFill>
              <a:latin typeface="Century Gothic"/>
              <a:ea typeface="Century Gothic"/>
              <a:cs typeface="Century Gothic"/>
              <a:sym typeface="Century Gothic"/>
            </a:endParaRPr>
          </a:p>
        </p:txBody>
      </p:sp>
      <p:sp>
        <p:nvSpPr>
          <p:cNvPr id="605" name="Google Shape;605;p49"/>
          <p:cNvSpPr/>
          <p:nvPr/>
        </p:nvSpPr>
        <p:spPr>
          <a:xfrm>
            <a:off x="9665568" y="5350052"/>
            <a:ext cx="2526665" cy="1508125"/>
          </a:xfrm>
          <a:custGeom>
            <a:rect b="b" l="l" r="r" t="t"/>
            <a:pathLst>
              <a:path extrusionOk="0" h="1508125" w="2526665">
                <a:moveTo>
                  <a:pt x="2521658" y="0"/>
                </a:moveTo>
                <a:lnTo>
                  <a:pt x="2477181" y="5314"/>
                </a:lnTo>
                <a:lnTo>
                  <a:pt x="2432560" y="11353"/>
                </a:lnTo>
                <a:lnTo>
                  <a:pt x="2387807" y="18111"/>
                </a:lnTo>
                <a:lnTo>
                  <a:pt x="2342936" y="25586"/>
                </a:lnTo>
                <a:lnTo>
                  <a:pt x="2297959" y="33774"/>
                </a:lnTo>
                <a:lnTo>
                  <a:pt x="2252887" y="42671"/>
                </a:lnTo>
                <a:lnTo>
                  <a:pt x="2207735" y="52272"/>
                </a:lnTo>
                <a:lnTo>
                  <a:pt x="2162514" y="62574"/>
                </a:lnTo>
                <a:lnTo>
                  <a:pt x="2117238" y="73573"/>
                </a:lnTo>
                <a:lnTo>
                  <a:pt x="2071918" y="85266"/>
                </a:lnTo>
                <a:lnTo>
                  <a:pt x="2026567" y="97648"/>
                </a:lnTo>
                <a:lnTo>
                  <a:pt x="1981198" y="110715"/>
                </a:lnTo>
                <a:lnTo>
                  <a:pt x="1935824" y="124464"/>
                </a:lnTo>
                <a:lnTo>
                  <a:pt x="1890456" y="138891"/>
                </a:lnTo>
                <a:lnTo>
                  <a:pt x="1845109" y="153992"/>
                </a:lnTo>
                <a:lnTo>
                  <a:pt x="1799793" y="169764"/>
                </a:lnTo>
                <a:lnTo>
                  <a:pt x="1754523" y="186201"/>
                </a:lnTo>
                <a:lnTo>
                  <a:pt x="1709309" y="203301"/>
                </a:lnTo>
                <a:lnTo>
                  <a:pt x="1664166" y="221060"/>
                </a:lnTo>
                <a:lnTo>
                  <a:pt x="1619105" y="239473"/>
                </a:lnTo>
                <a:lnTo>
                  <a:pt x="1574140" y="258537"/>
                </a:lnTo>
                <a:lnTo>
                  <a:pt x="1529282" y="278248"/>
                </a:lnTo>
                <a:lnTo>
                  <a:pt x="1484545" y="298602"/>
                </a:lnTo>
                <a:lnTo>
                  <a:pt x="1439940" y="319596"/>
                </a:lnTo>
                <a:lnTo>
                  <a:pt x="1395481" y="341225"/>
                </a:lnTo>
                <a:lnTo>
                  <a:pt x="1351180" y="363485"/>
                </a:lnTo>
                <a:lnTo>
                  <a:pt x="1307050" y="386374"/>
                </a:lnTo>
                <a:lnTo>
                  <a:pt x="1263103" y="409886"/>
                </a:lnTo>
                <a:lnTo>
                  <a:pt x="1219352" y="434018"/>
                </a:lnTo>
                <a:lnTo>
                  <a:pt x="1175810" y="458767"/>
                </a:lnTo>
                <a:lnTo>
                  <a:pt x="1132488" y="484128"/>
                </a:lnTo>
                <a:lnTo>
                  <a:pt x="1089400" y="510097"/>
                </a:lnTo>
                <a:lnTo>
                  <a:pt x="1046559" y="536671"/>
                </a:lnTo>
                <a:lnTo>
                  <a:pt x="1003976" y="563846"/>
                </a:lnTo>
                <a:lnTo>
                  <a:pt x="961664" y="591618"/>
                </a:lnTo>
                <a:lnTo>
                  <a:pt x="919637" y="619982"/>
                </a:lnTo>
                <a:lnTo>
                  <a:pt x="877906" y="648936"/>
                </a:lnTo>
                <a:lnTo>
                  <a:pt x="836484" y="678476"/>
                </a:lnTo>
                <a:lnTo>
                  <a:pt x="795384" y="708596"/>
                </a:lnTo>
                <a:lnTo>
                  <a:pt x="754619" y="739295"/>
                </a:lnTo>
                <a:lnTo>
                  <a:pt x="714200" y="770567"/>
                </a:lnTo>
                <a:lnTo>
                  <a:pt x="674141" y="802409"/>
                </a:lnTo>
                <a:lnTo>
                  <a:pt x="634454" y="834818"/>
                </a:lnTo>
                <a:lnTo>
                  <a:pt x="595151" y="867788"/>
                </a:lnTo>
                <a:lnTo>
                  <a:pt x="556246" y="901317"/>
                </a:lnTo>
                <a:lnTo>
                  <a:pt x="517751" y="935400"/>
                </a:lnTo>
                <a:lnTo>
                  <a:pt x="479678" y="970035"/>
                </a:lnTo>
                <a:lnTo>
                  <a:pt x="442040" y="1005216"/>
                </a:lnTo>
                <a:lnTo>
                  <a:pt x="404850" y="1040939"/>
                </a:lnTo>
                <a:lnTo>
                  <a:pt x="368120" y="1077203"/>
                </a:lnTo>
                <a:lnTo>
                  <a:pt x="331863" y="1114001"/>
                </a:lnTo>
                <a:lnTo>
                  <a:pt x="296092" y="1151331"/>
                </a:lnTo>
                <a:lnTo>
                  <a:pt x="260818" y="1189188"/>
                </a:lnTo>
                <a:lnTo>
                  <a:pt x="226055" y="1227569"/>
                </a:lnTo>
                <a:lnTo>
                  <a:pt x="191815" y="1266470"/>
                </a:lnTo>
                <a:lnTo>
                  <a:pt x="158111" y="1305886"/>
                </a:lnTo>
                <a:lnTo>
                  <a:pt x="124955" y="1345815"/>
                </a:lnTo>
                <a:lnTo>
                  <a:pt x="92360" y="1386253"/>
                </a:lnTo>
                <a:lnTo>
                  <a:pt x="60338" y="1427194"/>
                </a:lnTo>
                <a:lnTo>
                  <a:pt x="28903" y="1468637"/>
                </a:lnTo>
                <a:lnTo>
                  <a:pt x="0" y="1507947"/>
                </a:lnTo>
                <a:lnTo>
                  <a:pt x="2526431" y="1507947"/>
                </a:lnTo>
                <a:lnTo>
                  <a:pt x="2526431" y="6528"/>
                </a:lnTo>
                <a:lnTo>
                  <a:pt x="2521658"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nvGrpSpPr>
          <p:cNvPr id="606" name="Google Shape;606;p49"/>
          <p:cNvGrpSpPr/>
          <p:nvPr/>
        </p:nvGrpSpPr>
        <p:grpSpPr>
          <a:xfrm>
            <a:off x="0" y="5384794"/>
            <a:ext cx="12192428" cy="1473344"/>
            <a:chOff x="0" y="5384794"/>
            <a:chExt cx="12192428" cy="1473344"/>
          </a:xfrm>
        </p:grpSpPr>
        <p:sp>
          <p:nvSpPr>
            <p:cNvPr id="607" name="Google Shape;607;p49"/>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08" name="Google Shape;608;p49"/>
            <p:cNvSpPr/>
            <p:nvPr/>
          </p:nvSpPr>
          <p:spPr>
            <a:xfrm>
              <a:off x="10015649" y="5384794"/>
              <a:ext cx="2176779" cy="1473200"/>
            </a:xfrm>
            <a:custGeom>
              <a:rect b="b" l="l" r="r" t="t"/>
              <a:pathLst>
                <a:path extrusionOk="0" h="1473200" w="2176779">
                  <a:moveTo>
                    <a:pt x="2176350" y="0"/>
                  </a:moveTo>
                  <a:lnTo>
                    <a:pt x="2107884" y="16787"/>
                  </a:lnTo>
                  <a:lnTo>
                    <a:pt x="2064460" y="28611"/>
                  </a:lnTo>
                  <a:lnTo>
                    <a:pt x="2020807" y="41335"/>
                  </a:lnTo>
                  <a:lnTo>
                    <a:pt x="1976946" y="54944"/>
                  </a:lnTo>
                  <a:lnTo>
                    <a:pt x="1932895" y="69424"/>
                  </a:lnTo>
                  <a:lnTo>
                    <a:pt x="1888676" y="84758"/>
                  </a:lnTo>
                  <a:lnTo>
                    <a:pt x="1844308" y="100933"/>
                  </a:lnTo>
                  <a:lnTo>
                    <a:pt x="1799811" y="117931"/>
                  </a:lnTo>
                  <a:lnTo>
                    <a:pt x="1755205" y="135739"/>
                  </a:lnTo>
                  <a:lnTo>
                    <a:pt x="1710510" y="154340"/>
                  </a:lnTo>
                  <a:lnTo>
                    <a:pt x="1665747" y="173721"/>
                  </a:lnTo>
                  <a:lnTo>
                    <a:pt x="1620934" y="193864"/>
                  </a:lnTo>
                  <a:lnTo>
                    <a:pt x="1576092" y="214756"/>
                  </a:lnTo>
                  <a:lnTo>
                    <a:pt x="1531241" y="236381"/>
                  </a:lnTo>
                  <a:lnTo>
                    <a:pt x="1486401" y="258724"/>
                  </a:lnTo>
                  <a:lnTo>
                    <a:pt x="1441591" y="281769"/>
                  </a:lnTo>
                  <a:lnTo>
                    <a:pt x="1396833" y="305501"/>
                  </a:lnTo>
                  <a:lnTo>
                    <a:pt x="1352145" y="329906"/>
                  </a:lnTo>
                  <a:lnTo>
                    <a:pt x="1307548" y="354967"/>
                  </a:lnTo>
                  <a:lnTo>
                    <a:pt x="1263062" y="380670"/>
                  </a:lnTo>
                  <a:lnTo>
                    <a:pt x="1218706" y="406999"/>
                  </a:lnTo>
                  <a:lnTo>
                    <a:pt x="1174501" y="433939"/>
                  </a:lnTo>
                  <a:lnTo>
                    <a:pt x="1130467" y="461475"/>
                  </a:lnTo>
                  <a:lnTo>
                    <a:pt x="1086623" y="489591"/>
                  </a:lnTo>
                  <a:lnTo>
                    <a:pt x="1042990" y="518273"/>
                  </a:lnTo>
                  <a:lnTo>
                    <a:pt x="999587" y="547505"/>
                  </a:lnTo>
                  <a:lnTo>
                    <a:pt x="956434" y="577271"/>
                  </a:lnTo>
                  <a:lnTo>
                    <a:pt x="913552" y="607558"/>
                  </a:lnTo>
                  <a:lnTo>
                    <a:pt x="870960" y="638349"/>
                  </a:lnTo>
                  <a:lnTo>
                    <a:pt x="828679" y="669628"/>
                  </a:lnTo>
                  <a:lnTo>
                    <a:pt x="786728" y="701382"/>
                  </a:lnTo>
                  <a:lnTo>
                    <a:pt x="745127" y="733595"/>
                  </a:lnTo>
                  <a:lnTo>
                    <a:pt x="703896" y="766251"/>
                  </a:lnTo>
                  <a:lnTo>
                    <a:pt x="663056" y="799335"/>
                  </a:lnTo>
                  <a:lnTo>
                    <a:pt x="622625" y="832832"/>
                  </a:lnTo>
                  <a:lnTo>
                    <a:pt x="582625" y="866726"/>
                  </a:lnTo>
                  <a:lnTo>
                    <a:pt x="543075" y="901003"/>
                  </a:lnTo>
                  <a:lnTo>
                    <a:pt x="503995" y="935648"/>
                  </a:lnTo>
                  <a:lnTo>
                    <a:pt x="465405" y="970644"/>
                  </a:lnTo>
                  <a:lnTo>
                    <a:pt x="427325" y="1005977"/>
                  </a:lnTo>
                  <a:lnTo>
                    <a:pt x="389774" y="1041632"/>
                  </a:lnTo>
                  <a:lnTo>
                    <a:pt x="352774" y="1077593"/>
                  </a:lnTo>
                  <a:lnTo>
                    <a:pt x="316343" y="1113845"/>
                  </a:lnTo>
                  <a:lnTo>
                    <a:pt x="280503" y="1150372"/>
                  </a:lnTo>
                  <a:lnTo>
                    <a:pt x="245272" y="1187161"/>
                  </a:lnTo>
                  <a:lnTo>
                    <a:pt x="210671" y="1224194"/>
                  </a:lnTo>
                  <a:lnTo>
                    <a:pt x="176719" y="1261458"/>
                  </a:lnTo>
                  <a:lnTo>
                    <a:pt x="143437" y="1298936"/>
                  </a:lnTo>
                  <a:lnTo>
                    <a:pt x="110845" y="1336615"/>
                  </a:lnTo>
                  <a:lnTo>
                    <a:pt x="78963" y="1374477"/>
                  </a:lnTo>
                  <a:lnTo>
                    <a:pt x="47810" y="1412509"/>
                  </a:lnTo>
                  <a:lnTo>
                    <a:pt x="17406" y="1450694"/>
                  </a:lnTo>
                  <a:lnTo>
                    <a:pt x="0" y="1473205"/>
                  </a:lnTo>
                  <a:lnTo>
                    <a:pt x="2176350" y="1473205"/>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609" name="Google Shape;609;p49"/>
            <p:cNvPicPr preferRelativeResize="0"/>
            <p:nvPr/>
          </p:nvPicPr>
          <p:blipFill rotWithShape="1">
            <a:blip r:embed="rId5">
              <a:alphaModFix/>
            </a:blip>
            <a:srcRect b="0" l="0" r="0" t="0"/>
            <a:stretch/>
          </p:blipFill>
          <p:spPr>
            <a:xfrm>
              <a:off x="10844110" y="6183236"/>
              <a:ext cx="1191755" cy="502906"/>
            </a:xfrm>
            <a:prstGeom prst="rect">
              <a:avLst/>
            </a:prstGeom>
            <a:noFill/>
            <a:ln>
              <a:noFill/>
            </a:ln>
          </p:spPr>
        </p:pic>
      </p:grpSp>
      <p:sp>
        <p:nvSpPr>
          <p:cNvPr id="610" name="Google Shape;610;p49"/>
          <p:cNvSpPr/>
          <p:nvPr/>
        </p:nvSpPr>
        <p:spPr>
          <a:xfrm>
            <a:off x="853214" y="4775786"/>
            <a:ext cx="46799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83"/>
                </a:lnTo>
                <a:lnTo>
                  <a:pt x="18383" y="324998"/>
                </a:lnTo>
                <a:lnTo>
                  <a:pt x="39952" y="364737"/>
                </a:lnTo>
                <a:lnTo>
                  <a:pt x="68518" y="399361"/>
                </a:lnTo>
                <a:lnTo>
                  <a:pt x="103139" y="427927"/>
                </a:lnTo>
                <a:lnTo>
                  <a:pt x="142876" y="449496"/>
                </a:lnTo>
                <a:lnTo>
                  <a:pt x="186788" y="463127"/>
                </a:lnTo>
                <a:lnTo>
                  <a:pt x="233934" y="467880"/>
                </a:lnTo>
                <a:lnTo>
                  <a:pt x="281079" y="463127"/>
                </a:lnTo>
                <a:lnTo>
                  <a:pt x="324991" y="449496"/>
                </a:lnTo>
                <a:lnTo>
                  <a:pt x="364728" y="427927"/>
                </a:lnTo>
                <a:lnTo>
                  <a:pt x="399349" y="399361"/>
                </a:lnTo>
                <a:lnTo>
                  <a:pt x="427915" y="364737"/>
                </a:lnTo>
                <a:lnTo>
                  <a:pt x="449484" y="324998"/>
                </a:lnTo>
                <a:lnTo>
                  <a:pt x="463115" y="281083"/>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11" name="Google Shape;611;p49"/>
          <p:cNvSpPr txBox="1"/>
          <p:nvPr/>
        </p:nvSpPr>
        <p:spPr>
          <a:xfrm>
            <a:off x="1636715" y="4902712"/>
            <a:ext cx="2445900" cy="2898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800"/>
              <a:buFont typeface="Arial"/>
              <a:buNone/>
            </a:pPr>
            <a:r>
              <a:rPr b="0" i="0" lang="en-NA" sz="1800" u="none" cap="none" strike="noStrike">
                <a:solidFill>
                  <a:srgbClr val="77787B"/>
                </a:solidFill>
                <a:latin typeface="Century Gothic"/>
                <a:ea typeface="Century Gothic"/>
                <a:cs typeface="Century Gothic"/>
                <a:sym typeface="Century Gothic"/>
              </a:rPr>
              <a:t>Infrastructure</a:t>
            </a:r>
            <a:endParaRPr b="0" i="0" sz="1800" u="none" cap="none" strike="noStrike">
              <a:solidFill>
                <a:srgbClr val="000000"/>
              </a:solidFill>
              <a:latin typeface="Century Gothic"/>
              <a:ea typeface="Century Gothic"/>
              <a:cs typeface="Century Gothic"/>
              <a:sym typeface="Century Gothic"/>
            </a:endParaRPr>
          </a:p>
        </p:txBody>
      </p:sp>
      <p:sp>
        <p:nvSpPr>
          <p:cNvPr id="612" name="Google Shape;612;p49"/>
          <p:cNvSpPr txBox="1"/>
          <p:nvPr/>
        </p:nvSpPr>
        <p:spPr>
          <a:xfrm>
            <a:off x="1027316" y="4873823"/>
            <a:ext cx="1257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NA" sz="1400" u="none" cap="none" strike="noStrike">
                <a:solidFill>
                  <a:srgbClr val="20497A"/>
                </a:solidFill>
                <a:latin typeface="Calibri"/>
                <a:ea typeface="Calibri"/>
                <a:cs typeface="Calibri"/>
                <a:sym typeface="Calibri"/>
              </a:rPr>
              <a:t>5</a:t>
            </a:r>
            <a:endParaRPr b="0" i="0" sz="1400" u="none" cap="none" strike="noStrike">
              <a:solidFill>
                <a:srgbClr val="000000"/>
              </a:solidFill>
              <a:latin typeface="Arial"/>
              <a:ea typeface="Arial"/>
              <a:cs typeface="Arial"/>
              <a:sym typeface="Arial"/>
            </a:endParaRPr>
          </a:p>
        </p:txBody>
      </p:sp>
      <p:sp>
        <p:nvSpPr>
          <p:cNvPr id="613" name="Google Shape;613;p49"/>
          <p:cNvSpPr txBox="1"/>
          <p:nvPr/>
        </p:nvSpPr>
        <p:spPr>
          <a:xfrm>
            <a:off x="148725" y="6166100"/>
            <a:ext cx="3000000" cy="338700"/>
          </a:xfrm>
          <a:prstGeom prst="rect">
            <a:avLst/>
          </a:prstGeom>
          <a:noFill/>
          <a:ln>
            <a:noFill/>
          </a:ln>
        </p:spPr>
        <p:txBody>
          <a:bodyPr anchorCtr="0" anchor="t" bIns="91425" lIns="91425" spcFirstLastPara="1" rIns="91425" wrap="square" tIns="91425">
            <a:spAutoFit/>
          </a:bodyPr>
          <a:lstStyle/>
          <a:p>
            <a:pPr indent="0" lvl="0" marL="12700" marR="0" rtl="0" algn="l">
              <a:lnSpc>
                <a:spcPct val="100000"/>
              </a:lnSpc>
              <a:spcBef>
                <a:spcPts val="0"/>
              </a:spcBef>
              <a:spcAft>
                <a:spcPts val="0"/>
              </a:spcAft>
              <a:buClr>
                <a:srgbClr val="000000"/>
              </a:buClr>
              <a:buSzPts val="1000"/>
              <a:buFont typeface="Arial"/>
              <a:buNone/>
            </a:pPr>
            <a:r>
              <a:rPr b="0" i="0" lang="en-NA" sz="1000" u="none" cap="none" strike="noStrike">
                <a:solidFill>
                  <a:srgbClr val="231F20"/>
                </a:solidFill>
                <a:latin typeface="Century Gothic"/>
                <a:ea typeface="Century Gothic"/>
                <a:cs typeface="Century Gothic"/>
                <a:sym typeface="Century Gothic"/>
              </a:rPr>
              <a:t>41 Countries Ranked May 2019</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50"/>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19" name="Google Shape;619;p50"/>
          <p:cNvSpPr txBox="1"/>
          <p:nvPr>
            <p:ph type="title"/>
          </p:nvPr>
        </p:nvSpPr>
        <p:spPr>
          <a:xfrm>
            <a:off x="666712" y="192785"/>
            <a:ext cx="10019100" cy="523200"/>
          </a:xfrm>
          <a:prstGeom prst="rect">
            <a:avLst/>
          </a:prstGeom>
          <a:noFill/>
          <a:ln>
            <a:noFill/>
          </a:ln>
        </p:spPr>
        <p:txBody>
          <a:bodyPr anchorCtr="0" anchor="t" bIns="0" lIns="0" spcFirstLastPara="1" rIns="0" wrap="square" tIns="0">
            <a:spAutoFit/>
          </a:bodyPr>
          <a:lstStyle/>
          <a:p>
            <a:pPr indent="0" lvl="0" marL="12700" rtl="0" algn="l">
              <a:lnSpc>
                <a:spcPct val="100000"/>
              </a:lnSpc>
              <a:spcBef>
                <a:spcPts val="0"/>
              </a:spcBef>
              <a:spcAft>
                <a:spcPts val="0"/>
              </a:spcAft>
              <a:buSzPts val="1400"/>
              <a:buNone/>
            </a:pPr>
            <a:r>
              <a:rPr lang="en-NA" sz="3400">
                <a:solidFill>
                  <a:srgbClr val="124A84"/>
                </a:solidFill>
              </a:rPr>
              <a:t>EASE OF DOING BUSINESS</a:t>
            </a:r>
            <a:endParaRPr sz="3400"/>
          </a:p>
        </p:txBody>
      </p:sp>
      <p:sp>
        <p:nvSpPr>
          <p:cNvPr id="620" name="Google Shape;620;p50"/>
          <p:cNvSpPr txBox="1"/>
          <p:nvPr/>
        </p:nvSpPr>
        <p:spPr>
          <a:xfrm>
            <a:off x="67250" y="6251090"/>
            <a:ext cx="5791200" cy="261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en-NA" sz="1100" u="none" cap="none" strike="noStrike">
                <a:solidFill>
                  <a:srgbClr val="3F3F3F"/>
                </a:solidFill>
                <a:latin typeface="Century Gothic"/>
                <a:ea typeface="Century Gothic"/>
                <a:cs typeface="Century Gothic"/>
                <a:sym typeface="Century Gothic"/>
              </a:rPr>
              <a:t>Ranked out of 191 countries. Source Doing Business </a:t>
            </a:r>
            <a:endParaRPr b="0" i="0" sz="1400" u="none" cap="none" strike="noStrike">
              <a:solidFill>
                <a:srgbClr val="000000"/>
              </a:solidFill>
              <a:latin typeface="Arial"/>
              <a:ea typeface="Arial"/>
              <a:cs typeface="Arial"/>
              <a:sym typeface="Arial"/>
            </a:endParaRPr>
          </a:p>
        </p:txBody>
      </p:sp>
      <p:grpSp>
        <p:nvGrpSpPr>
          <p:cNvPr id="621" name="Google Shape;621;p50"/>
          <p:cNvGrpSpPr/>
          <p:nvPr/>
        </p:nvGrpSpPr>
        <p:grpSpPr>
          <a:xfrm>
            <a:off x="-212" y="4970396"/>
            <a:ext cx="12192424" cy="1508575"/>
            <a:chOff x="0" y="5350046"/>
            <a:chExt cx="12192424" cy="1508575"/>
          </a:xfrm>
        </p:grpSpPr>
        <p:sp>
          <p:nvSpPr>
            <p:cNvPr id="622" name="Google Shape;622;p50"/>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23" name="Google Shape;623;p50"/>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24" name="Google Shape;624;p50"/>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625" name="Google Shape;625;p50"/>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pic>
        <p:nvPicPr>
          <p:cNvPr descr="Background pattern&#10;&#10;Description automatically generated" id="626" name="Google Shape;626;p50"/>
          <p:cNvPicPr preferRelativeResize="0"/>
          <p:nvPr/>
        </p:nvPicPr>
        <p:blipFill rotWithShape="1">
          <a:blip r:embed="rId4">
            <a:alphaModFix amt="10000"/>
          </a:blip>
          <a:srcRect b="0" l="0" r="0" t="0"/>
          <a:stretch/>
        </p:blipFill>
        <p:spPr>
          <a:xfrm>
            <a:off x="1401737" y="715971"/>
            <a:ext cx="9697136" cy="6230411"/>
          </a:xfrm>
          <a:prstGeom prst="rect">
            <a:avLst/>
          </a:prstGeom>
          <a:noFill/>
          <a:ln>
            <a:noFill/>
          </a:ln>
        </p:spPr>
      </p:pic>
      <p:sp>
        <p:nvSpPr>
          <p:cNvPr id="627" name="Google Shape;627;p50"/>
          <p:cNvSpPr txBox="1"/>
          <p:nvPr/>
        </p:nvSpPr>
        <p:spPr>
          <a:xfrm>
            <a:off x="914188" y="1596513"/>
            <a:ext cx="75945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t/>
            </a:r>
            <a:endParaRPr b="0" i="0" sz="1400" u="none" cap="none" strike="noStrike">
              <a:solidFill>
                <a:srgbClr val="000000"/>
              </a:solidFill>
              <a:latin typeface="Arial"/>
              <a:ea typeface="Arial"/>
              <a:cs typeface="Arial"/>
              <a:sym typeface="Arial"/>
            </a:endParaRPr>
          </a:p>
        </p:txBody>
      </p:sp>
      <p:sp>
        <p:nvSpPr>
          <p:cNvPr id="628" name="Google Shape;628;p50"/>
          <p:cNvSpPr txBox="1"/>
          <p:nvPr/>
        </p:nvSpPr>
        <p:spPr>
          <a:xfrm>
            <a:off x="816688" y="2821579"/>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 Namibia</a:t>
            </a:r>
            <a:endParaRPr b="0" i="0" sz="1400" u="none" cap="none" strike="noStrike">
              <a:solidFill>
                <a:srgbClr val="000000"/>
              </a:solidFill>
              <a:latin typeface="Arial"/>
              <a:ea typeface="Arial"/>
              <a:cs typeface="Arial"/>
              <a:sym typeface="Arial"/>
            </a:endParaRPr>
          </a:p>
        </p:txBody>
      </p:sp>
      <p:sp>
        <p:nvSpPr>
          <p:cNvPr id="629" name="Google Shape;629;p50"/>
          <p:cNvSpPr txBox="1"/>
          <p:nvPr/>
        </p:nvSpPr>
        <p:spPr>
          <a:xfrm>
            <a:off x="914188" y="4656583"/>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Zambia</a:t>
            </a:r>
            <a:endParaRPr b="0" i="0" sz="1400" u="none" cap="none" strike="noStrike">
              <a:solidFill>
                <a:srgbClr val="000000"/>
              </a:solidFill>
              <a:latin typeface="Arial"/>
              <a:ea typeface="Arial"/>
              <a:cs typeface="Arial"/>
              <a:sym typeface="Arial"/>
            </a:endParaRPr>
          </a:p>
        </p:txBody>
      </p:sp>
      <p:sp>
        <p:nvSpPr>
          <p:cNvPr id="630" name="Google Shape;630;p50"/>
          <p:cNvSpPr txBox="1"/>
          <p:nvPr/>
        </p:nvSpPr>
        <p:spPr>
          <a:xfrm>
            <a:off x="914188" y="3441704"/>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Rwanda </a:t>
            </a:r>
            <a:endParaRPr b="0" i="0" sz="1400" u="none" cap="none" strike="noStrike">
              <a:solidFill>
                <a:srgbClr val="000000"/>
              </a:solidFill>
              <a:latin typeface="Arial"/>
              <a:ea typeface="Arial"/>
              <a:cs typeface="Arial"/>
              <a:sym typeface="Arial"/>
            </a:endParaRPr>
          </a:p>
        </p:txBody>
      </p:sp>
      <p:sp>
        <p:nvSpPr>
          <p:cNvPr id="631" name="Google Shape;631;p50"/>
          <p:cNvSpPr txBox="1"/>
          <p:nvPr/>
        </p:nvSpPr>
        <p:spPr>
          <a:xfrm>
            <a:off x="914188" y="4055781"/>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South Africa</a:t>
            </a:r>
            <a:endParaRPr b="0" i="0" sz="1400" u="none" cap="none" strike="noStrike">
              <a:solidFill>
                <a:srgbClr val="000000"/>
              </a:solidFill>
              <a:latin typeface="Arial"/>
              <a:ea typeface="Arial"/>
              <a:cs typeface="Arial"/>
              <a:sym typeface="Arial"/>
            </a:endParaRPr>
          </a:p>
        </p:txBody>
      </p:sp>
      <p:sp>
        <p:nvSpPr>
          <p:cNvPr id="632" name="Google Shape;632;p50"/>
          <p:cNvSpPr txBox="1"/>
          <p:nvPr/>
        </p:nvSpPr>
        <p:spPr>
          <a:xfrm>
            <a:off x="914188" y="2304427"/>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Botswana</a:t>
            </a:r>
            <a:endParaRPr b="0" i="0" sz="1400" u="none" cap="none" strike="noStrike">
              <a:solidFill>
                <a:srgbClr val="000000"/>
              </a:solidFill>
              <a:latin typeface="Arial"/>
              <a:ea typeface="Arial"/>
              <a:cs typeface="Arial"/>
              <a:sym typeface="Arial"/>
            </a:endParaRPr>
          </a:p>
        </p:txBody>
      </p:sp>
      <p:sp>
        <p:nvSpPr>
          <p:cNvPr id="633" name="Google Shape;633;p50"/>
          <p:cNvSpPr txBox="1"/>
          <p:nvPr/>
        </p:nvSpPr>
        <p:spPr>
          <a:xfrm>
            <a:off x="3047788" y="2814220"/>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104</a:t>
            </a:r>
            <a:endParaRPr b="0" i="0" sz="1400" u="none" cap="none" strike="noStrike">
              <a:solidFill>
                <a:srgbClr val="000000"/>
              </a:solidFill>
              <a:latin typeface="Arial"/>
              <a:ea typeface="Arial"/>
              <a:cs typeface="Arial"/>
              <a:sym typeface="Arial"/>
            </a:endParaRPr>
          </a:p>
        </p:txBody>
      </p:sp>
      <p:sp>
        <p:nvSpPr>
          <p:cNvPr id="634" name="Google Shape;634;p50"/>
          <p:cNvSpPr txBox="1"/>
          <p:nvPr/>
        </p:nvSpPr>
        <p:spPr>
          <a:xfrm>
            <a:off x="3047788" y="3436007"/>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NA" sz="3200" u="none" cap="none" strike="noStrike">
                <a:solidFill>
                  <a:srgbClr val="20497A"/>
                </a:solidFill>
                <a:latin typeface="Century Gothic"/>
                <a:ea typeface="Century Gothic"/>
                <a:cs typeface="Century Gothic"/>
                <a:sym typeface="Century Gothic"/>
              </a:rPr>
              <a:t>38</a:t>
            </a:r>
            <a:endParaRPr b="0" i="0" sz="1400" u="none" cap="none" strike="noStrike">
              <a:solidFill>
                <a:srgbClr val="000000"/>
              </a:solidFill>
              <a:latin typeface="Arial"/>
              <a:ea typeface="Arial"/>
              <a:cs typeface="Arial"/>
              <a:sym typeface="Arial"/>
            </a:endParaRPr>
          </a:p>
        </p:txBody>
      </p:sp>
      <p:sp>
        <p:nvSpPr>
          <p:cNvPr id="635" name="Google Shape;635;p50"/>
          <p:cNvSpPr txBox="1"/>
          <p:nvPr/>
        </p:nvSpPr>
        <p:spPr>
          <a:xfrm>
            <a:off x="3047788" y="4055781"/>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NA" sz="3200" u="none" cap="none" strike="noStrike">
                <a:solidFill>
                  <a:srgbClr val="20497A"/>
                </a:solidFill>
                <a:latin typeface="Century Gothic"/>
                <a:ea typeface="Century Gothic"/>
                <a:cs typeface="Century Gothic"/>
                <a:sym typeface="Century Gothic"/>
              </a:rPr>
              <a:t>84</a:t>
            </a:r>
            <a:endParaRPr b="0" i="0" sz="1400" u="none" cap="none" strike="noStrike">
              <a:solidFill>
                <a:srgbClr val="000000"/>
              </a:solidFill>
              <a:latin typeface="Arial"/>
              <a:ea typeface="Arial"/>
              <a:cs typeface="Arial"/>
              <a:sym typeface="Arial"/>
            </a:endParaRPr>
          </a:p>
        </p:txBody>
      </p:sp>
      <p:sp>
        <p:nvSpPr>
          <p:cNvPr id="636" name="Google Shape;636;p50"/>
          <p:cNvSpPr txBox="1"/>
          <p:nvPr/>
        </p:nvSpPr>
        <p:spPr>
          <a:xfrm>
            <a:off x="3047788" y="4655368"/>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NA" sz="3200" u="none" cap="none" strike="noStrike">
                <a:solidFill>
                  <a:srgbClr val="20497A"/>
                </a:solidFill>
                <a:latin typeface="Century Gothic"/>
                <a:ea typeface="Century Gothic"/>
                <a:cs typeface="Century Gothic"/>
                <a:sym typeface="Century Gothic"/>
              </a:rPr>
              <a:t>85</a:t>
            </a:r>
            <a:endParaRPr b="0" i="0" sz="1400" u="none" cap="none" strike="noStrike">
              <a:solidFill>
                <a:srgbClr val="000000"/>
              </a:solidFill>
              <a:latin typeface="Arial"/>
              <a:ea typeface="Arial"/>
              <a:cs typeface="Arial"/>
              <a:sym typeface="Arial"/>
            </a:endParaRPr>
          </a:p>
        </p:txBody>
      </p:sp>
      <p:sp>
        <p:nvSpPr>
          <p:cNvPr id="637" name="Google Shape;637;p50"/>
          <p:cNvSpPr txBox="1"/>
          <p:nvPr/>
        </p:nvSpPr>
        <p:spPr>
          <a:xfrm>
            <a:off x="3047788" y="2207181"/>
            <a:ext cx="3962400" cy="585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0" i="0" lang="en-NA" sz="3200" u="none" cap="none" strike="noStrike">
                <a:solidFill>
                  <a:srgbClr val="20497A"/>
                </a:solidFill>
                <a:latin typeface="Century Gothic"/>
                <a:ea typeface="Century Gothic"/>
                <a:cs typeface="Century Gothic"/>
                <a:sym typeface="Century Gothic"/>
              </a:rPr>
              <a:t>87</a:t>
            </a:r>
            <a:endParaRPr b="0" i="0" sz="1400" u="none" cap="none" strike="noStrike">
              <a:solidFill>
                <a:srgbClr val="000000"/>
              </a:solidFill>
              <a:latin typeface="Arial"/>
              <a:ea typeface="Arial"/>
              <a:cs typeface="Arial"/>
              <a:sym typeface="Arial"/>
            </a:endParaRPr>
          </a:p>
        </p:txBody>
      </p:sp>
      <p:sp>
        <p:nvSpPr>
          <p:cNvPr id="638" name="Google Shape;638;p50"/>
          <p:cNvSpPr txBox="1"/>
          <p:nvPr/>
        </p:nvSpPr>
        <p:spPr>
          <a:xfrm>
            <a:off x="3047788" y="1607594"/>
            <a:ext cx="39624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50"/>
          <p:cNvSpPr txBox="1"/>
          <p:nvPr/>
        </p:nvSpPr>
        <p:spPr>
          <a:xfrm>
            <a:off x="-239637" y="1743450"/>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          Mauritius</a:t>
            </a:r>
            <a:r>
              <a:rPr b="0" i="0" lang="en-NA" sz="1400" u="none" cap="none" strike="noStrike">
                <a:solidFill>
                  <a:srgbClr val="000000"/>
                </a:solidFill>
                <a:latin typeface="Arial"/>
                <a:ea typeface="Arial"/>
                <a:cs typeface="Arial"/>
                <a:sym typeface="Arial"/>
              </a:rPr>
              <a:t>                                        </a:t>
            </a:r>
            <a:r>
              <a:rPr b="0" i="0" lang="en-NA" sz="3200" u="none" cap="none" strike="noStrike">
                <a:solidFill>
                  <a:srgbClr val="20497A"/>
                </a:solidFill>
                <a:latin typeface="Century Gothic"/>
                <a:ea typeface="Century Gothic"/>
                <a:cs typeface="Century Gothic"/>
                <a:sym typeface="Century Gothic"/>
              </a:rPr>
              <a:t>13</a:t>
            </a:r>
            <a:endParaRPr b="0" i="0" sz="3200" u="none" cap="none" strike="noStrike">
              <a:solidFill>
                <a:srgbClr val="20497A"/>
              </a:solidFill>
              <a:latin typeface="Century Gothic"/>
              <a:ea typeface="Century Gothic"/>
              <a:cs typeface="Century Gothic"/>
              <a:sym typeface="Century Gothic"/>
            </a:endParaRPr>
          </a:p>
        </p:txBody>
      </p:sp>
      <p:sp>
        <p:nvSpPr>
          <p:cNvPr id="640" name="Google Shape;640;p50"/>
          <p:cNvSpPr txBox="1"/>
          <p:nvPr/>
        </p:nvSpPr>
        <p:spPr>
          <a:xfrm>
            <a:off x="914200" y="1169070"/>
            <a:ext cx="75945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NA" sz="3200" u="none" cap="none" strike="noStrike">
                <a:solidFill>
                  <a:srgbClr val="20497A"/>
                </a:solidFill>
                <a:latin typeface="Century Gothic"/>
                <a:ea typeface="Century Gothic"/>
                <a:cs typeface="Century Gothic"/>
                <a:sym typeface="Century Gothic"/>
              </a:rPr>
              <a:t>Singapore                </a:t>
            </a:r>
            <a:r>
              <a:rPr b="0" i="0" lang="en-NA" sz="3200" u="none" cap="none" strike="noStrike">
                <a:solidFill>
                  <a:srgbClr val="20497A"/>
                </a:solidFill>
                <a:latin typeface="Century Gothic"/>
                <a:ea typeface="Century Gothic"/>
                <a:cs typeface="Century Gothic"/>
                <a:sym typeface="Century Gothic"/>
              </a:rPr>
              <a:t>2</a:t>
            </a:r>
            <a:r>
              <a:rPr b="1" i="0" lang="en-NA" sz="3200" u="none" cap="none" strike="noStrike">
                <a:solidFill>
                  <a:srgbClr val="20497A"/>
                </a:solidFill>
                <a:latin typeface="Century Gothic"/>
                <a:ea typeface="Century Gothic"/>
                <a:cs typeface="Century Gothic"/>
                <a:sym typeface="Century Gothic"/>
              </a:rPr>
              <a:t>                                    </a:t>
            </a:r>
            <a:endParaRPr b="1" i="0" sz="3200" u="none" cap="none" strike="noStrike">
              <a:solidFill>
                <a:srgbClr val="20497A"/>
              </a:solidFill>
              <a:latin typeface="Century Gothic"/>
              <a:ea typeface="Century Gothic"/>
              <a:cs typeface="Century Gothic"/>
              <a:sym typeface="Century Gothic"/>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51"/>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6" name="Google Shape;646;p51"/>
          <p:cNvSpPr txBox="1"/>
          <p:nvPr>
            <p:ph type="title"/>
          </p:nvPr>
        </p:nvSpPr>
        <p:spPr>
          <a:xfrm>
            <a:off x="666712" y="192785"/>
            <a:ext cx="10019100" cy="5232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rPr lang="en-NA" sz="3400">
                <a:solidFill>
                  <a:srgbClr val="124A84"/>
                </a:solidFill>
              </a:rPr>
              <a:t>STAKEHOLDER PERCEPTIONS - THEMATIC GROUPS</a:t>
            </a:r>
            <a:endParaRPr sz="3400"/>
          </a:p>
        </p:txBody>
      </p:sp>
      <p:grpSp>
        <p:nvGrpSpPr>
          <p:cNvPr id="647" name="Google Shape;647;p51"/>
          <p:cNvGrpSpPr/>
          <p:nvPr/>
        </p:nvGrpSpPr>
        <p:grpSpPr>
          <a:xfrm>
            <a:off x="0" y="5350046"/>
            <a:ext cx="12192424" cy="1508575"/>
            <a:chOff x="0" y="5350046"/>
            <a:chExt cx="12192424" cy="1508575"/>
          </a:xfrm>
        </p:grpSpPr>
        <p:sp>
          <p:nvSpPr>
            <p:cNvPr id="648" name="Google Shape;648;p5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49" name="Google Shape;649;p51"/>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50" name="Google Shape;650;p51"/>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651" name="Google Shape;651;p51"/>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grpSp>
        <p:nvGrpSpPr>
          <p:cNvPr id="652" name="Google Shape;652;p51"/>
          <p:cNvGrpSpPr/>
          <p:nvPr/>
        </p:nvGrpSpPr>
        <p:grpSpPr>
          <a:xfrm>
            <a:off x="490859" y="1445801"/>
            <a:ext cx="11125002" cy="4183527"/>
            <a:chOff x="457200" y="1369275"/>
            <a:chExt cx="8343959" cy="3137724"/>
          </a:xfrm>
        </p:grpSpPr>
        <p:grpSp>
          <p:nvGrpSpPr>
            <p:cNvPr id="653" name="Google Shape;653;p51"/>
            <p:cNvGrpSpPr/>
            <p:nvPr/>
          </p:nvGrpSpPr>
          <p:grpSpPr>
            <a:xfrm>
              <a:off x="3091400" y="1435950"/>
              <a:ext cx="2961196" cy="2961191"/>
              <a:chOff x="3091400" y="1435950"/>
              <a:chExt cx="2961196" cy="2961191"/>
            </a:xfrm>
          </p:grpSpPr>
          <p:sp>
            <p:nvSpPr>
              <p:cNvPr id="654" name="Google Shape;654;p51"/>
              <p:cNvSpPr/>
              <p:nvPr/>
            </p:nvSpPr>
            <p:spPr>
              <a:xfrm>
                <a:off x="3091400" y="2180065"/>
                <a:ext cx="914796" cy="1390629"/>
              </a:xfrm>
              <a:custGeom>
                <a:rect b="b" l="l" r="r" t="t"/>
                <a:pathLst>
                  <a:path extrusionOk="0" h="77961" w="51285">
                    <a:moveTo>
                      <a:pt x="10982" y="0"/>
                    </a:moveTo>
                    <a:cubicBezTo>
                      <a:pt x="3999" y="12155"/>
                      <a:pt x="1" y="26259"/>
                      <a:pt x="1" y="41278"/>
                    </a:cubicBezTo>
                    <a:cubicBezTo>
                      <a:pt x="1" y="54447"/>
                      <a:pt x="3084" y="66900"/>
                      <a:pt x="8535" y="77960"/>
                    </a:cubicBezTo>
                    <a:lnTo>
                      <a:pt x="21982" y="55800"/>
                    </a:lnTo>
                    <a:lnTo>
                      <a:pt x="49454" y="55083"/>
                    </a:lnTo>
                    <a:cubicBezTo>
                      <a:pt x="47703" y="50826"/>
                      <a:pt x="46729" y="46171"/>
                      <a:pt x="46729" y="41278"/>
                    </a:cubicBezTo>
                    <a:cubicBezTo>
                      <a:pt x="46729" y="34892"/>
                      <a:pt x="48380" y="28905"/>
                      <a:pt x="51284" y="23673"/>
                    </a:cubicBezTo>
                    <a:lnTo>
                      <a:pt x="37121" y="557"/>
                    </a:lnTo>
                    <a:lnTo>
                      <a:pt x="10982" y="0"/>
                    </a:lnTo>
                    <a:close/>
                  </a:path>
                </a:pathLst>
              </a:custGeom>
              <a:solidFill>
                <a:srgbClr val="A5C24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655" name="Google Shape;655;p51"/>
              <p:cNvSpPr/>
              <p:nvPr/>
            </p:nvSpPr>
            <p:spPr>
              <a:xfrm>
                <a:off x="4651659" y="1438073"/>
                <a:ext cx="1197592" cy="1150751"/>
              </a:xfrm>
              <a:custGeom>
                <a:rect b="b" l="l" r="r" t="t"/>
                <a:pathLst>
                  <a:path extrusionOk="0" h="64513" w="67139">
                    <a:moveTo>
                      <a:pt x="279" y="1"/>
                    </a:moveTo>
                    <a:lnTo>
                      <a:pt x="12931" y="23076"/>
                    </a:lnTo>
                    <a:lnTo>
                      <a:pt x="1" y="46888"/>
                    </a:lnTo>
                    <a:cubicBezTo>
                      <a:pt x="11439" y="48300"/>
                      <a:pt x="21226" y="55024"/>
                      <a:pt x="26816" y="64513"/>
                    </a:cubicBezTo>
                    <a:lnTo>
                      <a:pt x="53194" y="63817"/>
                    </a:lnTo>
                    <a:lnTo>
                      <a:pt x="67139" y="40860"/>
                    </a:lnTo>
                    <a:cubicBezTo>
                      <a:pt x="53453" y="17606"/>
                      <a:pt x="28786" y="1612"/>
                      <a:pt x="279" y="1"/>
                    </a:cubicBezTo>
                    <a:close/>
                  </a:path>
                </a:pathLst>
              </a:custGeom>
              <a:solidFill>
                <a:srgbClr val="009DD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656" name="Google Shape;656;p51"/>
              <p:cNvSpPr/>
              <p:nvPr/>
            </p:nvSpPr>
            <p:spPr>
              <a:xfrm>
                <a:off x="5131414" y="2250329"/>
                <a:ext cx="921182" cy="1403044"/>
              </a:xfrm>
              <a:custGeom>
                <a:rect b="b" l="l" r="r" t="t"/>
                <a:pathLst>
                  <a:path extrusionOk="0" h="78657" w="51643">
                    <a:moveTo>
                      <a:pt x="42790" y="0"/>
                    </a:moveTo>
                    <a:lnTo>
                      <a:pt x="28945" y="22817"/>
                    </a:lnTo>
                    <a:lnTo>
                      <a:pt x="2189" y="23533"/>
                    </a:lnTo>
                    <a:cubicBezTo>
                      <a:pt x="3940" y="27790"/>
                      <a:pt x="4914" y="32445"/>
                      <a:pt x="4914" y="37339"/>
                    </a:cubicBezTo>
                    <a:cubicBezTo>
                      <a:pt x="4914" y="43983"/>
                      <a:pt x="3124" y="50209"/>
                      <a:pt x="1" y="55580"/>
                    </a:cubicBezTo>
                    <a:lnTo>
                      <a:pt x="13806" y="78059"/>
                    </a:lnTo>
                    <a:lnTo>
                      <a:pt x="40662" y="78656"/>
                    </a:lnTo>
                    <a:cubicBezTo>
                      <a:pt x="47644" y="66482"/>
                      <a:pt x="51642" y="52378"/>
                      <a:pt x="51642" y="37339"/>
                    </a:cubicBezTo>
                    <a:cubicBezTo>
                      <a:pt x="51642" y="23911"/>
                      <a:pt x="48459" y="11220"/>
                      <a:pt x="42790" y="0"/>
                    </a:cubicBezTo>
                    <a:close/>
                  </a:path>
                </a:pathLst>
              </a:custGeom>
              <a:solidFill>
                <a:srgbClr val="0BD0D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657" name="Google Shape;657;p51"/>
              <p:cNvSpPr/>
              <p:nvPr/>
            </p:nvSpPr>
            <p:spPr>
              <a:xfrm>
                <a:off x="3337672" y="1435950"/>
                <a:ext cx="1450581" cy="1090067"/>
              </a:xfrm>
              <a:custGeom>
                <a:rect b="b" l="l" r="r" t="t"/>
                <a:pathLst>
                  <a:path extrusionOk="0" h="61111" w="81322">
                    <a:moveTo>
                      <a:pt x="68590" y="0"/>
                    </a:moveTo>
                    <a:cubicBezTo>
                      <a:pt x="39945" y="199"/>
                      <a:pt x="14761" y="14920"/>
                      <a:pt x="0" y="37160"/>
                    </a:cubicBezTo>
                    <a:lnTo>
                      <a:pt x="25921" y="37717"/>
                    </a:lnTo>
                    <a:lnTo>
                      <a:pt x="40263" y="61111"/>
                    </a:lnTo>
                    <a:cubicBezTo>
                      <a:pt x="46768" y="52537"/>
                      <a:pt x="57013" y="46927"/>
                      <a:pt x="68570" y="46728"/>
                    </a:cubicBezTo>
                    <a:lnTo>
                      <a:pt x="81322" y="23215"/>
                    </a:lnTo>
                    <a:lnTo>
                      <a:pt x="68590" y="0"/>
                    </a:lnTo>
                    <a:close/>
                  </a:path>
                </a:pathLst>
              </a:custGeom>
              <a:solidFill>
                <a:srgbClr val="0F6FC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658" name="Google Shape;658;p51"/>
              <p:cNvSpPr/>
              <p:nvPr/>
            </p:nvSpPr>
            <p:spPr>
              <a:xfrm>
                <a:off x="3288707" y="3243534"/>
                <a:ext cx="1191188" cy="1150055"/>
              </a:xfrm>
              <a:custGeom>
                <a:rect b="b" l="l" r="r" t="t"/>
                <a:pathLst>
                  <a:path extrusionOk="0" h="64474" w="66780">
                    <a:moveTo>
                      <a:pt x="40661" y="1"/>
                    </a:moveTo>
                    <a:lnTo>
                      <a:pt x="13547" y="737"/>
                    </a:lnTo>
                    <a:lnTo>
                      <a:pt x="0" y="23077"/>
                    </a:lnTo>
                    <a:cubicBezTo>
                      <a:pt x="13467" y="46431"/>
                      <a:pt x="38015" y="62623"/>
                      <a:pt x="66462" y="64473"/>
                    </a:cubicBezTo>
                    <a:lnTo>
                      <a:pt x="53830" y="41457"/>
                    </a:lnTo>
                    <a:lnTo>
                      <a:pt x="66780" y="17566"/>
                    </a:lnTo>
                    <a:cubicBezTo>
                      <a:pt x="55640" y="15975"/>
                      <a:pt x="46131" y="9331"/>
                      <a:pt x="40661" y="1"/>
                    </a:cubicBezTo>
                    <a:close/>
                  </a:path>
                </a:pathLst>
              </a:custGeom>
              <a:solidFill>
                <a:srgbClr val="7CCA6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659" name="Google Shape;659;p51"/>
              <p:cNvSpPr/>
              <p:nvPr/>
            </p:nvSpPr>
            <p:spPr>
              <a:xfrm>
                <a:off x="4342597" y="3316278"/>
                <a:ext cx="1463710" cy="1080863"/>
              </a:xfrm>
              <a:custGeom>
                <a:rect b="b" l="l" r="r" t="t"/>
                <a:pathLst>
                  <a:path extrusionOk="0" h="60595" w="82058">
                    <a:moveTo>
                      <a:pt x="41377" y="1"/>
                    </a:moveTo>
                    <a:cubicBezTo>
                      <a:pt x="34733" y="8435"/>
                      <a:pt x="24429" y="13866"/>
                      <a:pt x="12871" y="13866"/>
                    </a:cubicBezTo>
                    <a:lnTo>
                      <a:pt x="12752" y="13866"/>
                    </a:lnTo>
                    <a:lnTo>
                      <a:pt x="0" y="37379"/>
                    </a:lnTo>
                    <a:lnTo>
                      <a:pt x="12732" y="60594"/>
                    </a:lnTo>
                    <a:lnTo>
                      <a:pt x="12871" y="60594"/>
                    </a:lnTo>
                    <a:cubicBezTo>
                      <a:pt x="41755" y="60594"/>
                      <a:pt x="67178" y="45834"/>
                      <a:pt x="82058" y="23435"/>
                    </a:cubicBezTo>
                    <a:lnTo>
                      <a:pt x="55402" y="22858"/>
                    </a:lnTo>
                    <a:lnTo>
                      <a:pt x="41377" y="1"/>
                    </a:lnTo>
                    <a:close/>
                  </a:path>
                </a:pathLst>
              </a:custGeom>
              <a:solidFill>
                <a:srgbClr val="10CF9B"/>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pSp>
        <p:sp>
          <p:nvSpPr>
            <p:cNvPr id="660" name="Google Shape;660;p51"/>
            <p:cNvSpPr/>
            <p:nvPr/>
          </p:nvSpPr>
          <p:spPr>
            <a:xfrm>
              <a:off x="465904" y="1369425"/>
              <a:ext cx="22890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0F6FC6"/>
                  </a:solidFill>
                  <a:latin typeface="Arial"/>
                  <a:ea typeface="Arial"/>
                  <a:cs typeface="Arial"/>
                  <a:sym typeface="Arial"/>
                </a:rPr>
                <a:t>Counter-industry pace</a:t>
              </a:r>
              <a:endParaRPr b="1" i="0" sz="1600" u="none" cap="none" strike="noStrike">
                <a:solidFill>
                  <a:srgbClr val="0F6FC6"/>
                </a:solidFill>
                <a:latin typeface="Arial"/>
                <a:ea typeface="Arial"/>
                <a:cs typeface="Arial"/>
                <a:sym typeface="Arial"/>
              </a:endParaRPr>
            </a:p>
          </p:txBody>
        </p:sp>
        <p:sp>
          <p:nvSpPr>
            <p:cNvPr id="661" name="Google Shape;661;p51"/>
            <p:cNvSpPr/>
            <p:nvPr/>
          </p:nvSpPr>
          <p:spPr>
            <a:xfrm>
              <a:off x="465904" y="2495159"/>
              <a:ext cx="22890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A5C249"/>
                  </a:solidFill>
                  <a:latin typeface="Arial"/>
                  <a:ea typeface="Arial"/>
                  <a:cs typeface="Arial"/>
                  <a:sym typeface="Arial"/>
                </a:rPr>
                <a:t>Politics dictate private sector</a:t>
              </a:r>
              <a:endParaRPr b="1" i="0" sz="1600" u="none" cap="none" strike="noStrike">
                <a:solidFill>
                  <a:srgbClr val="A5C249"/>
                </a:solidFill>
                <a:latin typeface="Arial"/>
                <a:ea typeface="Arial"/>
                <a:cs typeface="Arial"/>
                <a:sym typeface="Arial"/>
              </a:endParaRPr>
            </a:p>
          </p:txBody>
        </p:sp>
        <p:sp>
          <p:nvSpPr>
            <p:cNvPr id="662" name="Google Shape;662;p51"/>
            <p:cNvSpPr/>
            <p:nvPr/>
          </p:nvSpPr>
          <p:spPr>
            <a:xfrm>
              <a:off x="465904" y="3671988"/>
              <a:ext cx="22890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7CCA62"/>
                  </a:solidFill>
                  <a:latin typeface="Arial"/>
                  <a:ea typeface="Arial"/>
                  <a:cs typeface="Arial"/>
                  <a:sym typeface="Arial"/>
                </a:rPr>
                <a:t>Bureaucratic </a:t>
              </a:r>
              <a:endParaRPr b="1" i="0" sz="1600" u="none" cap="none" strike="noStrike">
                <a:solidFill>
                  <a:srgbClr val="7CCA62"/>
                </a:solidFill>
                <a:latin typeface="Arial"/>
                <a:ea typeface="Arial"/>
                <a:cs typeface="Arial"/>
                <a:sym typeface="Arial"/>
              </a:endParaRPr>
            </a:p>
          </p:txBody>
        </p:sp>
        <p:sp>
          <p:nvSpPr>
            <p:cNvPr id="663" name="Google Shape;663;p51"/>
            <p:cNvSpPr/>
            <p:nvPr/>
          </p:nvSpPr>
          <p:spPr>
            <a:xfrm>
              <a:off x="6407614" y="2496467"/>
              <a:ext cx="22791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0BD0D9"/>
                  </a:solidFill>
                  <a:latin typeface="Arial"/>
                  <a:ea typeface="Arial"/>
                  <a:cs typeface="Arial"/>
                  <a:sym typeface="Arial"/>
                </a:rPr>
                <a:t>People precede process</a:t>
              </a:r>
              <a:endParaRPr b="1" i="0" sz="1600" u="none" cap="none" strike="noStrike">
                <a:solidFill>
                  <a:srgbClr val="0BD0D9"/>
                </a:solidFill>
                <a:latin typeface="Arial"/>
                <a:ea typeface="Arial"/>
                <a:cs typeface="Arial"/>
                <a:sym typeface="Arial"/>
              </a:endParaRPr>
            </a:p>
          </p:txBody>
        </p:sp>
        <p:sp>
          <p:nvSpPr>
            <p:cNvPr id="664" name="Google Shape;664;p51"/>
            <p:cNvSpPr/>
            <p:nvPr/>
          </p:nvSpPr>
          <p:spPr>
            <a:xfrm>
              <a:off x="6407614" y="1369275"/>
              <a:ext cx="22791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009DD9"/>
                  </a:solidFill>
                  <a:latin typeface="Arial"/>
                  <a:ea typeface="Arial"/>
                  <a:cs typeface="Arial"/>
                  <a:sym typeface="Arial"/>
                </a:rPr>
                <a:t>Non-committal</a:t>
              </a:r>
              <a:endParaRPr b="1" i="0" sz="1600" u="none" cap="none" strike="noStrike">
                <a:solidFill>
                  <a:srgbClr val="009DD9"/>
                </a:solidFill>
                <a:latin typeface="Arial"/>
                <a:ea typeface="Arial"/>
                <a:cs typeface="Arial"/>
                <a:sym typeface="Arial"/>
              </a:endParaRPr>
            </a:p>
          </p:txBody>
        </p:sp>
        <p:sp>
          <p:nvSpPr>
            <p:cNvPr id="665" name="Google Shape;665;p51"/>
            <p:cNvSpPr/>
            <p:nvPr/>
          </p:nvSpPr>
          <p:spPr>
            <a:xfrm>
              <a:off x="6407614" y="3672779"/>
              <a:ext cx="2279100" cy="2712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10CF9B"/>
                  </a:solidFill>
                  <a:latin typeface="Arial"/>
                  <a:ea typeface="Arial"/>
                  <a:cs typeface="Arial"/>
                  <a:sym typeface="Arial"/>
                </a:rPr>
                <a:t>Reluctance to import skills</a:t>
              </a:r>
              <a:endParaRPr b="1" i="0" sz="1600" u="none" cap="none" strike="noStrike">
                <a:solidFill>
                  <a:srgbClr val="10CF9B"/>
                </a:solidFill>
                <a:latin typeface="Arial"/>
                <a:ea typeface="Arial"/>
                <a:cs typeface="Arial"/>
                <a:sym typeface="Arial"/>
              </a:endParaRPr>
            </a:p>
          </p:txBody>
        </p:sp>
        <p:sp>
          <p:nvSpPr>
            <p:cNvPr id="666" name="Google Shape;666;p51"/>
            <p:cNvSpPr txBox="1"/>
            <p:nvPr/>
          </p:nvSpPr>
          <p:spPr>
            <a:xfrm>
              <a:off x="459855" y="1642125"/>
              <a:ext cx="2289000" cy="566700"/>
            </a:xfrm>
            <a:prstGeom prst="rect">
              <a:avLst/>
            </a:prstGeom>
            <a:noFill/>
            <a:ln>
              <a:noFill/>
            </a:ln>
          </p:spPr>
          <p:txBody>
            <a:bodyPr anchorCtr="0" anchor="t" bIns="121900" lIns="121900" spcFirstLastPara="1" rIns="121900" wrap="square" tIns="121900">
              <a:noAutofit/>
            </a:bodyPr>
            <a:lstStyle/>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Slow decision-making;</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Investors to devise own means of getting to the right people.</a:t>
              </a:r>
              <a:endParaRPr b="0" i="0" sz="1100" u="none" cap="none" strike="noStrike">
                <a:solidFill>
                  <a:srgbClr val="000000"/>
                </a:solidFill>
                <a:latin typeface="Arial"/>
                <a:ea typeface="Arial"/>
                <a:cs typeface="Arial"/>
                <a:sym typeface="Arial"/>
              </a:endParaRPr>
            </a:p>
          </p:txBody>
        </p:sp>
        <p:sp>
          <p:nvSpPr>
            <p:cNvPr id="667" name="Google Shape;667;p51"/>
            <p:cNvSpPr txBox="1"/>
            <p:nvPr/>
          </p:nvSpPr>
          <p:spPr>
            <a:xfrm>
              <a:off x="457200" y="3939750"/>
              <a:ext cx="2289000" cy="566700"/>
            </a:xfrm>
            <a:prstGeom prst="rect">
              <a:avLst/>
            </a:prstGeom>
            <a:noFill/>
            <a:ln>
              <a:noFill/>
            </a:ln>
          </p:spPr>
          <p:txBody>
            <a:bodyPr anchorCtr="0" anchor="t" bIns="121900" lIns="121900" spcFirstLastPara="1" rIns="121900" wrap="square" tIns="121900">
              <a:noAutofit/>
            </a:bodyPr>
            <a:lstStyle/>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Multiple permits required;</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Disjointed process – investors sent from pillar to post.</a:t>
              </a:r>
              <a:endParaRPr b="0" i="0" sz="1400" u="none" cap="none" strike="noStrike">
                <a:solidFill>
                  <a:srgbClr val="000000"/>
                </a:solidFill>
                <a:latin typeface="Arial"/>
                <a:ea typeface="Arial"/>
                <a:cs typeface="Arial"/>
                <a:sym typeface="Arial"/>
              </a:endParaRPr>
            </a:p>
          </p:txBody>
        </p:sp>
        <p:sp>
          <p:nvSpPr>
            <p:cNvPr id="668" name="Google Shape;668;p51"/>
            <p:cNvSpPr txBox="1"/>
            <p:nvPr/>
          </p:nvSpPr>
          <p:spPr>
            <a:xfrm>
              <a:off x="457200" y="2766358"/>
              <a:ext cx="2289000" cy="566700"/>
            </a:xfrm>
            <a:prstGeom prst="rect">
              <a:avLst/>
            </a:prstGeom>
            <a:noFill/>
            <a:ln>
              <a:noFill/>
            </a:ln>
          </p:spPr>
          <p:txBody>
            <a:bodyPr anchorCtr="0" anchor="t" bIns="121900" lIns="121900" spcFirstLastPara="1" rIns="121900" wrap="square" tIns="121900">
              <a:noAutofit/>
            </a:bodyPr>
            <a:lstStyle/>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Blurred lines between politics and private sector;</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Little understanding of what private sector is and its role in the economy;</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Local businesses are hostile to foreign investors.</a:t>
              </a:r>
              <a:endParaRPr b="0" i="0" sz="1100" u="none" cap="none" strike="noStrike">
                <a:solidFill>
                  <a:srgbClr val="000000"/>
                </a:solidFill>
                <a:latin typeface="Arial"/>
                <a:ea typeface="Arial"/>
                <a:cs typeface="Arial"/>
                <a:sym typeface="Arial"/>
              </a:endParaRPr>
            </a:p>
          </p:txBody>
        </p:sp>
        <p:sp>
          <p:nvSpPr>
            <p:cNvPr id="669" name="Google Shape;669;p51"/>
            <p:cNvSpPr txBox="1"/>
            <p:nvPr/>
          </p:nvSpPr>
          <p:spPr>
            <a:xfrm>
              <a:off x="6205859" y="1641585"/>
              <a:ext cx="2595300" cy="735600"/>
            </a:xfrm>
            <a:prstGeom prst="rect">
              <a:avLst/>
            </a:prstGeom>
            <a:noFill/>
            <a:ln>
              <a:noFill/>
            </a:ln>
          </p:spPr>
          <p:txBody>
            <a:bodyPr anchorCtr="0" anchor="t" bIns="121900" lIns="121900" spcFirstLastPara="1" rIns="121900" wrap="square" tIns="121900">
              <a:noAutofit/>
            </a:bodyPr>
            <a:lstStyle/>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Both GRN and private sector are non-committal;</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Invite investors with urgency but tend not to commit, do not solve problems and remove bottlenecks;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Little to no responsiveness nor commitment. </a:t>
              </a:r>
              <a:endParaRPr b="0" i="0" sz="1100" u="none" cap="none" strike="noStrike">
                <a:solidFill>
                  <a:srgbClr val="000000"/>
                </a:solidFill>
                <a:latin typeface="Arial"/>
                <a:ea typeface="Arial"/>
                <a:cs typeface="Arial"/>
                <a:sym typeface="Arial"/>
              </a:endParaRPr>
            </a:p>
          </p:txBody>
        </p:sp>
        <p:sp>
          <p:nvSpPr>
            <p:cNvPr id="670" name="Google Shape;670;p51"/>
            <p:cNvSpPr txBox="1"/>
            <p:nvPr/>
          </p:nvSpPr>
          <p:spPr>
            <a:xfrm>
              <a:off x="6205859" y="2766372"/>
              <a:ext cx="2471100" cy="566700"/>
            </a:xfrm>
            <a:prstGeom prst="rect">
              <a:avLst/>
            </a:prstGeom>
            <a:noFill/>
            <a:ln>
              <a:noFill/>
            </a:ln>
          </p:spPr>
          <p:txBody>
            <a:bodyPr anchorCtr="0" anchor="t" bIns="121900" lIns="121900" spcFirstLastPara="1" rIns="121900" wrap="square" tIns="121900">
              <a:noAutofit/>
            </a:bodyPr>
            <a:lstStyle/>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No clear processes in place;</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No empowerment of people in the process as small decisions are escalated to the highest level;</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Investors begging for service or must know someone.</a:t>
              </a:r>
              <a:endParaRPr b="0" i="0" sz="1400" u="none" cap="none" strike="noStrike">
                <a:solidFill>
                  <a:srgbClr val="000000"/>
                </a:solidFill>
                <a:latin typeface="Arial"/>
                <a:ea typeface="Arial"/>
                <a:cs typeface="Arial"/>
                <a:sym typeface="Arial"/>
              </a:endParaRPr>
            </a:p>
            <a:p>
              <a:pPr indent="-101600" lvl="0" marL="17145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671" name="Google Shape;671;p51"/>
            <p:cNvSpPr txBox="1"/>
            <p:nvPr/>
          </p:nvSpPr>
          <p:spPr>
            <a:xfrm>
              <a:off x="6205859" y="3940299"/>
              <a:ext cx="2473800" cy="566700"/>
            </a:xfrm>
            <a:prstGeom prst="rect">
              <a:avLst/>
            </a:prstGeom>
            <a:noFill/>
            <a:ln>
              <a:noFill/>
            </a:ln>
          </p:spPr>
          <p:txBody>
            <a:bodyPr anchorCtr="0" anchor="t" bIns="121900" lIns="121900" spcFirstLastPara="1" rIns="121900" wrap="square" tIns="121900">
              <a:noAutofit/>
            </a:bodyPr>
            <a:lstStyle/>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Visa issuance for skilled foreigners is hindered;</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Visa application process is tedious;</a:t>
              </a:r>
              <a:endParaRPr b="0" i="0" sz="140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100"/>
                <a:buFont typeface="Arial"/>
                <a:buChar char="•"/>
              </a:pPr>
              <a:r>
                <a:rPr b="0" i="0" lang="en-NA" sz="1100" u="none" cap="none" strike="noStrike">
                  <a:solidFill>
                    <a:srgbClr val="000000"/>
                  </a:solidFill>
                  <a:latin typeface="Arial"/>
                  <a:ea typeface="Arial"/>
                  <a:cs typeface="Arial"/>
                  <a:sym typeface="Arial"/>
                </a:rPr>
                <a:t>Immigration officers only police rather than facilitate investor entry.</a:t>
              </a:r>
              <a:endParaRPr b="0" i="0" sz="1400" u="none" cap="none" strike="noStrike">
                <a:solidFill>
                  <a:srgbClr val="000000"/>
                </a:solidFill>
                <a:latin typeface="Arial"/>
                <a:ea typeface="Arial"/>
                <a:cs typeface="Arial"/>
                <a:sym typeface="Arial"/>
              </a:endParaRPr>
            </a:p>
            <a:p>
              <a:pPr indent="-101600" lvl="0" marL="17145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52"/>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7" name="Google Shape;677;p52"/>
          <p:cNvGrpSpPr/>
          <p:nvPr/>
        </p:nvGrpSpPr>
        <p:grpSpPr>
          <a:xfrm>
            <a:off x="0" y="5350052"/>
            <a:ext cx="12192428" cy="1508125"/>
            <a:chOff x="0" y="5350052"/>
            <a:chExt cx="12192428" cy="1508125"/>
          </a:xfrm>
        </p:grpSpPr>
        <p:sp>
          <p:nvSpPr>
            <p:cNvPr id="678" name="Google Shape;678;p52"/>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9" name="Google Shape;679;p52"/>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0" name="Google Shape;680;p52"/>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681" name="Google Shape;681;p52"/>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682" name="Google Shape;682;p52"/>
          <p:cNvSpPr txBox="1"/>
          <p:nvPr>
            <p:ph type="title"/>
          </p:nvPr>
        </p:nvSpPr>
        <p:spPr>
          <a:xfrm>
            <a:off x="666712" y="192785"/>
            <a:ext cx="10019100" cy="5232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rPr lang="en-NA" sz="3400"/>
              <a:t>NIPDB - AN ENABLER</a:t>
            </a:r>
            <a:endParaRPr sz="3400"/>
          </a:p>
        </p:txBody>
      </p:sp>
      <p:sp>
        <p:nvSpPr>
          <p:cNvPr id="683" name="Google Shape;683;p52"/>
          <p:cNvSpPr txBox="1"/>
          <p:nvPr/>
        </p:nvSpPr>
        <p:spPr>
          <a:xfrm>
            <a:off x="1039799" y="1225413"/>
            <a:ext cx="10329900" cy="5670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000"/>
              <a:buFont typeface="Arial"/>
              <a:buNone/>
            </a:pPr>
            <a:r>
              <a:rPr b="0" i="0" lang="en-NA" sz="1800" u="none" cap="none" strike="noStrike">
                <a:solidFill>
                  <a:srgbClr val="77787B"/>
                </a:solidFill>
                <a:latin typeface="Century Gothic"/>
                <a:ea typeface="Century Gothic"/>
                <a:cs typeface="Century Gothic"/>
                <a:sym typeface="Century Gothic"/>
              </a:rPr>
              <a:t>Identify, develop and assess investment projects for viability and social economic impact, including need for local and public sector participation. Identity new sectors of growth.</a:t>
            </a:r>
            <a:endParaRPr b="0" i="0" sz="1800" u="none" cap="none" strike="noStrike">
              <a:solidFill>
                <a:srgbClr val="77787B"/>
              </a:solidFill>
              <a:latin typeface="Century Gothic"/>
              <a:ea typeface="Century Gothic"/>
              <a:cs typeface="Century Gothic"/>
              <a:sym typeface="Century Gothic"/>
            </a:endParaRPr>
          </a:p>
        </p:txBody>
      </p:sp>
      <p:sp>
        <p:nvSpPr>
          <p:cNvPr id="684" name="Google Shape;684;p52"/>
          <p:cNvSpPr txBox="1"/>
          <p:nvPr/>
        </p:nvSpPr>
        <p:spPr>
          <a:xfrm>
            <a:off x="1039804" y="1898850"/>
            <a:ext cx="10329900" cy="8439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000"/>
              <a:buFont typeface="Arial"/>
              <a:buNone/>
            </a:pPr>
            <a:r>
              <a:rPr b="0" i="0" lang="en-NA" sz="1800" u="none" cap="none" strike="noStrike">
                <a:solidFill>
                  <a:srgbClr val="77787B"/>
                </a:solidFill>
                <a:latin typeface="Century Gothic"/>
                <a:ea typeface="Century Gothic"/>
                <a:cs typeface="Century Gothic"/>
                <a:sym typeface="Century Gothic"/>
              </a:rPr>
              <a:t>Business Policy Reforms, Branding Namibia as a preferred investment destination, Promoting investment projects and promoting effective engagement between the public and private sectors</a:t>
            </a:r>
            <a:endParaRPr b="0" i="0" sz="1800" u="none" cap="none" strike="noStrike">
              <a:solidFill>
                <a:srgbClr val="000000"/>
              </a:solidFill>
              <a:latin typeface="Century Gothic"/>
              <a:ea typeface="Century Gothic"/>
              <a:cs typeface="Century Gothic"/>
              <a:sym typeface="Century Gothic"/>
            </a:endParaRPr>
          </a:p>
        </p:txBody>
      </p:sp>
      <p:sp>
        <p:nvSpPr>
          <p:cNvPr id="685" name="Google Shape;685;p52"/>
          <p:cNvSpPr txBox="1"/>
          <p:nvPr/>
        </p:nvSpPr>
        <p:spPr>
          <a:xfrm>
            <a:off x="1040975" y="2858563"/>
            <a:ext cx="10329900" cy="5670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000"/>
              <a:buFont typeface="Arial"/>
              <a:buNone/>
            </a:pPr>
            <a:r>
              <a:rPr b="0" i="0" lang="en-NA" sz="1800" u="none" cap="none" strike="noStrike">
                <a:solidFill>
                  <a:srgbClr val="77787B"/>
                </a:solidFill>
                <a:latin typeface="Century Gothic"/>
                <a:ea typeface="Century Gothic"/>
                <a:cs typeface="Century Gothic"/>
                <a:sym typeface="Century Gothic"/>
              </a:rPr>
              <a:t>Coordinate and implement programs and policies that will create an enabling ecosystem for MSMEs &amp; Startups</a:t>
            </a:r>
            <a:endParaRPr b="0" i="0" sz="1800" u="none" cap="none" strike="noStrike">
              <a:solidFill>
                <a:srgbClr val="000000"/>
              </a:solidFill>
              <a:latin typeface="Century Gothic"/>
              <a:ea typeface="Century Gothic"/>
              <a:cs typeface="Century Gothic"/>
              <a:sym typeface="Century Gothic"/>
            </a:endParaRPr>
          </a:p>
        </p:txBody>
      </p:sp>
      <p:sp>
        <p:nvSpPr>
          <p:cNvPr id="686" name="Google Shape;686;p52"/>
          <p:cNvSpPr/>
          <p:nvPr/>
        </p:nvSpPr>
        <p:spPr>
          <a:xfrm>
            <a:off x="428442" y="1174135"/>
            <a:ext cx="467994" cy="467994"/>
          </a:xfrm>
          <a:custGeom>
            <a:rect b="b" l="l" r="r" t="t"/>
            <a:pathLst>
              <a:path extrusionOk="0" h="467994"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79"/>
                </a:lnTo>
                <a:lnTo>
                  <a:pt x="18383" y="324991"/>
                </a:lnTo>
                <a:lnTo>
                  <a:pt x="39952" y="364728"/>
                </a:lnTo>
                <a:lnTo>
                  <a:pt x="68518" y="399349"/>
                </a:lnTo>
                <a:lnTo>
                  <a:pt x="103139" y="427915"/>
                </a:lnTo>
                <a:lnTo>
                  <a:pt x="142876" y="449484"/>
                </a:lnTo>
                <a:lnTo>
                  <a:pt x="186788" y="463115"/>
                </a:lnTo>
                <a:lnTo>
                  <a:pt x="233934" y="467868"/>
                </a:lnTo>
                <a:lnTo>
                  <a:pt x="281079" y="463115"/>
                </a:lnTo>
                <a:lnTo>
                  <a:pt x="324991" y="449484"/>
                </a:lnTo>
                <a:lnTo>
                  <a:pt x="364728" y="427915"/>
                </a:lnTo>
                <a:lnTo>
                  <a:pt x="399349" y="399349"/>
                </a:lnTo>
                <a:lnTo>
                  <a:pt x="427915" y="364728"/>
                </a:lnTo>
                <a:lnTo>
                  <a:pt x="449484" y="324991"/>
                </a:lnTo>
                <a:lnTo>
                  <a:pt x="463115" y="281079"/>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87" name="Google Shape;687;p52"/>
          <p:cNvSpPr txBox="1"/>
          <p:nvPr/>
        </p:nvSpPr>
        <p:spPr>
          <a:xfrm>
            <a:off x="601424" y="1271952"/>
            <a:ext cx="125700" cy="228900"/>
          </a:xfrm>
          <a:prstGeom prst="rect">
            <a:avLst/>
          </a:prstGeom>
          <a:noFill/>
          <a:ln>
            <a:noFill/>
          </a:ln>
        </p:spPr>
        <p:txBody>
          <a:bodyPr anchorCtr="0" anchor="t" bIns="0" lIns="0" spcFirstLastPara="1" rIns="0" wrap="square" tIns="13325">
            <a:spAutoFit/>
          </a:bodyPr>
          <a:lstStyle/>
          <a:p>
            <a:pPr indent="0" lvl="0" marL="12700" marR="0" rtl="0" algn="just">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1</a:t>
            </a:r>
            <a:endParaRPr b="0" i="0" sz="1400" u="none" cap="none" strike="noStrike">
              <a:solidFill>
                <a:srgbClr val="000000"/>
              </a:solidFill>
              <a:latin typeface="Century Gothic"/>
              <a:ea typeface="Century Gothic"/>
              <a:cs typeface="Century Gothic"/>
              <a:sym typeface="Century Gothic"/>
            </a:endParaRPr>
          </a:p>
        </p:txBody>
      </p:sp>
      <p:sp>
        <p:nvSpPr>
          <p:cNvPr id="688" name="Google Shape;688;p52"/>
          <p:cNvSpPr/>
          <p:nvPr/>
        </p:nvSpPr>
        <p:spPr>
          <a:xfrm>
            <a:off x="428442" y="1948354"/>
            <a:ext cx="467994" cy="467994"/>
          </a:xfrm>
          <a:custGeom>
            <a:rect b="b" l="l" r="r" t="t"/>
            <a:pathLst>
              <a:path extrusionOk="0" h="467994"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79"/>
                </a:lnTo>
                <a:lnTo>
                  <a:pt x="18383" y="324991"/>
                </a:lnTo>
                <a:lnTo>
                  <a:pt x="39952" y="364728"/>
                </a:lnTo>
                <a:lnTo>
                  <a:pt x="68518" y="399349"/>
                </a:lnTo>
                <a:lnTo>
                  <a:pt x="103139" y="427915"/>
                </a:lnTo>
                <a:lnTo>
                  <a:pt x="142876" y="449484"/>
                </a:lnTo>
                <a:lnTo>
                  <a:pt x="186788" y="463115"/>
                </a:lnTo>
                <a:lnTo>
                  <a:pt x="233934" y="467868"/>
                </a:lnTo>
                <a:lnTo>
                  <a:pt x="281079" y="463115"/>
                </a:lnTo>
                <a:lnTo>
                  <a:pt x="324991" y="449484"/>
                </a:lnTo>
                <a:lnTo>
                  <a:pt x="364728" y="427915"/>
                </a:lnTo>
                <a:lnTo>
                  <a:pt x="399349" y="399349"/>
                </a:lnTo>
                <a:lnTo>
                  <a:pt x="427915" y="364728"/>
                </a:lnTo>
                <a:lnTo>
                  <a:pt x="449484" y="324991"/>
                </a:lnTo>
                <a:lnTo>
                  <a:pt x="463115" y="281079"/>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89" name="Google Shape;689;p52"/>
          <p:cNvSpPr txBox="1"/>
          <p:nvPr/>
        </p:nvSpPr>
        <p:spPr>
          <a:xfrm>
            <a:off x="601424" y="2047363"/>
            <a:ext cx="125700" cy="228900"/>
          </a:xfrm>
          <a:prstGeom prst="rect">
            <a:avLst/>
          </a:prstGeom>
          <a:noFill/>
          <a:ln>
            <a:noFill/>
          </a:ln>
        </p:spPr>
        <p:txBody>
          <a:bodyPr anchorCtr="0" anchor="t" bIns="0" lIns="0" spcFirstLastPara="1" rIns="0" wrap="square" tIns="13325">
            <a:spAutoFit/>
          </a:bodyPr>
          <a:lstStyle/>
          <a:p>
            <a:pPr indent="0" lvl="0" marL="12700" marR="0" rtl="0" algn="just">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2</a:t>
            </a:r>
            <a:endParaRPr b="0" i="0" sz="1400" u="none" cap="none" strike="noStrike">
              <a:solidFill>
                <a:srgbClr val="000000"/>
              </a:solidFill>
              <a:latin typeface="Century Gothic"/>
              <a:ea typeface="Century Gothic"/>
              <a:cs typeface="Century Gothic"/>
              <a:sym typeface="Century Gothic"/>
            </a:endParaRPr>
          </a:p>
        </p:txBody>
      </p:sp>
      <p:sp>
        <p:nvSpPr>
          <p:cNvPr id="690" name="Google Shape;690;p52"/>
          <p:cNvSpPr/>
          <p:nvPr/>
        </p:nvSpPr>
        <p:spPr>
          <a:xfrm>
            <a:off x="428442" y="2962245"/>
            <a:ext cx="46799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79"/>
                </a:lnTo>
                <a:lnTo>
                  <a:pt x="18383" y="324991"/>
                </a:lnTo>
                <a:lnTo>
                  <a:pt x="39952" y="364728"/>
                </a:lnTo>
                <a:lnTo>
                  <a:pt x="68518" y="399349"/>
                </a:lnTo>
                <a:lnTo>
                  <a:pt x="103139" y="427915"/>
                </a:lnTo>
                <a:lnTo>
                  <a:pt x="142876" y="449484"/>
                </a:lnTo>
                <a:lnTo>
                  <a:pt x="186788" y="463115"/>
                </a:lnTo>
                <a:lnTo>
                  <a:pt x="233934" y="467868"/>
                </a:lnTo>
                <a:lnTo>
                  <a:pt x="281079" y="463115"/>
                </a:lnTo>
                <a:lnTo>
                  <a:pt x="324991" y="449484"/>
                </a:lnTo>
                <a:lnTo>
                  <a:pt x="364728" y="427915"/>
                </a:lnTo>
                <a:lnTo>
                  <a:pt x="399349" y="399349"/>
                </a:lnTo>
                <a:lnTo>
                  <a:pt x="427915" y="364728"/>
                </a:lnTo>
                <a:lnTo>
                  <a:pt x="449484" y="324991"/>
                </a:lnTo>
                <a:lnTo>
                  <a:pt x="463115" y="281079"/>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91" name="Google Shape;691;p52"/>
          <p:cNvSpPr/>
          <p:nvPr/>
        </p:nvSpPr>
        <p:spPr>
          <a:xfrm>
            <a:off x="429629" y="4648430"/>
            <a:ext cx="46799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4"/>
                </a:lnTo>
                <a:lnTo>
                  <a:pt x="4752" y="281083"/>
                </a:lnTo>
                <a:lnTo>
                  <a:pt x="18383" y="324998"/>
                </a:lnTo>
                <a:lnTo>
                  <a:pt x="39952" y="364737"/>
                </a:lnTo>
                <a:lnTo>
                  <a:pt x="68518" y="399361"/>
                </a:lnTo>
                <a:lnTo>
                  <a:pt x="103139" y="427927"/>
                </a:lnTo>
                <a:lnTo>
                  <a:pt x="142876" y="449496"/>
                </a:lnTo>
                <a:lnTo>
                  <a:pt x="186788" y="463127"/>
                </a:lnTo>
                <a:lnTo>
                  <a:pt x="233934" y="467880"/>
                </a:lnTo>
                <a:lnTo>
                  <a:pt x="281079" y="463127"/>
                </a:lnTo>
                <a:lnTo>
                  <a:pt x="324991" y="449496"/>
                </a:lnTo>
                <a:lnTo>
                  <a:pt x="364728" y="427927"/>
                </a:lnTo>
                <a:lnTo>
                  <a:pt x="399349" y="399361"/>
                </a:lnTo>
                <a:lnTo>
                  <a:pt x="427915" y="364737"/>
                </a:lnTo>
                <a:lnTo>
                  <a:pt x="449484" y="324998"/>
                </a:lnTo>
                <a:lnTo>
                  <a:pt x="463115" y="281083"/>
                </a:lnTo>
                <a:lnTo>
                  <a:pt x="467868" y="233934"/>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92" name="Google Shape;692;p52"/>
          <p:cNvSpPr txBox="1"/>
          <p:nvPr/>
        </p:nvSpPr>
        <p:spPr>
          <a:xfrm>
            <a:off x="1044404" y="3630393"/>
            <a:ext cx="10387800" cy="5670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000"/>
              <a:buFont typeface="Arial"/>
              <a:buNone/>
            </a:pPr>
            <a:r>
              <a:rPr b="0" i="0" lang="en-NA" sz="1800" u="none" cap="none" strike="noStrike">
                <a:solidFill>
                  <a:srgbClr val="77787B"/>
                </a:solidFill>
                <a:latin typeface="Century Gothic"/>
                <a:ea typeface="Century Gothic"/>
                <a:cs typeface="Century Gothic"/>
                <a:sym typeface="Century Gothic"/>
              </a:rPr>
              <a:t>Playing an active role in skilling Namibia and getting our workforce 4IR ready as well as promoting enabling labour laws and practices</a:t>
            </a:r>
            <a:endParaRPr b="0" i="0" sz="1800" u="none" cap="none" strike="noStrike">
              <a:solidFill>
                <a:srgbClr val="000000"/>
              </a:solidFill>
              <a:latin typeface="Century Gothic"/>
              <a:ea typeface="Century Gothic"/>
              <a:cs typeface="Century Gothic"/>
              <a:sym typeface="Century Gothic"/>
            </a:endParaRPr>
          </a:p>
        </p:txBody>
      </p:sp>
      <p:sp>
        <p:nvSpPr>
          <p:cNvPr id="693" name="Google Shape;693;p52"/>
          <p:cNvSpPr/>
          <p:nvPr/>
        </p:nvSpPr>
        <p:spPr>
          <a:xfrm>
            <a:off x="428450" y="3648725"/>
            <a:ext cx="470334" cy="467995"/>
          </a:xfrm>
          <a:custGeom>
            <a:rect b="b" l="l" r="r" t="t"/>
            <a:pathLst>
              <a:path extrusionOk="0" h="467995" w="467994">
                <a:moveTo>
                  <a:pt x="233934" y="0"/>
                </a:moveTo>
                <a:lnTo>
                  <a:pt x="186788" y="4752"/>
                </a:lnTo>
                <a:lnTo>
                  <a:pt x="142876" y="18383"/>
                </a:lnTo>
                <a:lnTo>
                  <a:pt x="103139" y="39952"/>
                </a:lnTo>
                <a:lnTo>
                  <a:pt x="68518" y="68518"/>
                </a:lnTo>
                <a:lnTo>
                  <a:pt x="39952" y="103139"/>
                </a:lnTo>
                <a:lnTo>
                  <a:pt x="18383" y="142876"/>
                </a:lnTo>
                <a:lnTo>
                  <a:pt x="4752" y="186788"/>
                </a:lnTo>
                <a:lnTo>
                  <a:pt x="0" y="233933"/>
                </a:lnTo>
                <a:lnTo>
                  <a:pt x="4752" y="281079"/>
                </a:lnTo>
                <a:lnTo>
                  <a:pt x="18383" y="324991"/>
                </a:lnTo>
                <a:lnTo>
                  <a:pt x="39952" y="364728"/>
                </a:lnTo>
                <a:lnTo>
                  <a:pt x="68518" y="399349"/>
                </a:lnTo>
                <a:lnTo>
                  <a:pt x="103139" y="427915"/>
                </a:lnTo>
                <a:lnTo>
                  <a:pt x="142876" y="449484"/>
                </a:lnTo>
                <a:lnTo>
                  <a:pt x="186788" y="463115"/>
                </a:lnTo>
                <a:lnTo>
                  <a:pt x="233934" y="467867"/>
                </a:lnTo>
                <a:lnTo>
                  <a:pt x="281079" y="463115"/>
                </a:lnTo>
                <a:lnTo>
                  <a:pt x="324991" y="449484"/>
                </a:lnTo>
                <a:lnTo>
                  <a:pt x="364728" y="427915"/>
                </a:lnTo>
                <a:lnTo>
                  <a:pt x="399349" y="399349"/>
                </a:lnTo>
                <a:lnTo>
                  <a:pt x="427915" y="364728"/>
                </a:lnTo>
                <a:lnTo>
                  <a:pt x="449484" y="324991"/>
                </a:lnTo>
                <a:lnTo>
                  <a:pt x="463115" y="281079"/>
                </a:lnTo>
                <a:lnTo>
                  <a:pt x="467868" y="233933"/>
                </a:lnTo>
                <a:lnTo>
                  <a:pt x="463115" y="186788"/>
                </a:lnTo>
                <a:lnTo>
                  <a:pt x="449484" y="142876"/>
                </a:lnTo>
                <a:lnTo>
                  <a:pt x="427915" y="103139"/>
                </a:lnTo>
                <a:lnTo>
                  <a:pt x="399349" y="68518"/>
                </a:lnTo>
                <a:lnTo>
                  <a:pt x="364728" y="39952"/>
                </a:lnTo>
                <a:lnTo>
                  <a:pt x="324991" y="18383"/>
                </a:lnTo>
                <a:lnTo>
                  <a:pt x="281079" y="4752"/>
                </a:lnTo>
                <a:lnTo>
                  <a:pt x="233934" y="0"/>
                </a:lnTo>
                <a:close/>
              </a:path>
            </a:pathLst>
          </a:custGeom>
          <a:solidFill>
            <a:srgbClr val="F7D10D"/>
          </a:solidFill>
          <a:ln>
            <a:noFill/>
          </a:ln>
        </p:spPr>
        <p:txBody>
          <a:bodyPr anchorCtr="0" anchor="t" bIns="0" lIns="0" spcFirstLastPara="1" rIns="0" wrap="square" tIns="0">
            <a:noAutofit/>
          </a:bodyPr>
          <a:lstStyle/>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94" name="Google Shape;694;p52"/>
          <p:cNvSpPr txBox="1"/>
          <p:nvPr/>
        </p:nvSpPr>
        <p:spPr>
          <a:xfrm>
            <a:off x="601425" y="3768575"/>
            <a:ext cx="182400" cy="2283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4</a:t>
            </a:r>
            <a:endParaRPr b="0" i="0" sz="1400" u="none" cap="none" strike="noStrike">
              <a:solidFill>
                <a:srgbClr val="000000"/>
              </a:solidFill>
              <a:latin typeface="Century Gothic"/>
              <a:ea typeface="Century Gothic"/>
              <a:cs typeface="Century Gothic"/>
              <a:sym typeface="Century Gothic"/>
            </a:endParaRPr>
          </a:p>
        </p:txBody>
      </p:sp>
      <p:sp>
        <p:nvSpPr>
          <p:cNvPr id="695" name="Google Shape;695;p52"/>
          <p:cNvSpPr txBox="1"/>
          <p:nvPr/>
        </p:nvSpPr>
        <p:spPr>
          <a:xfrm>
            <a:off x="1054576" y="4620775"/>
            <a:ext cx="10329900" cy="567000"/>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000"/>
              <a:buFont typeface="Arial"/>
              <a:buNone/>
            </a:pPr>
            <a:r>
              <a:rPr b="0" i="0" lang="en-NA" sz="1800" u="none" cap="none" strike="noStrike">
                <a:solidFill>
                  <a:srgbClr val="77787B"/>
                </a:solidFill>
                <a:latin typeface="Century Gothic"/>
                <a:ea typeface="Century Gothic"/>
                <a:cs typeface="Century Gothic"/>
                <a:sym typeface="Century Gothic"/>
              </a:rPr>
              <a:t>Business Facilitation Services including state of the art one stop shop investor services, aftercare and compliance reviews </a:t>
            </a:r>
            <a:endParaRPr b="0" i="0" sz="1800" u="none" cap="none" strike="noStrike">
              <a:solidFill>
                <a:srgbClr val="000000"/>
              </a:solidFill>
              <a:latin typeface="Century Gothic"/>
              <a:ea typeface="Century Gothic"/>
              <a:cs typeface="Century Gothic"/>
              <a:sym typeface="Century Gothic"/>
            </a:endParaRPr>
          </a:p>
        </p:txBody>
      </p:sp>
      <p:sp>
        <p:nvSpPr>
          <p:cNvPr id="696" name="Google Shape;696;p52"/>
          <p:cNvSpPr txBox="1"/>
          <p:nvPr/>
        </p:nvSpPr>
        <p:spPr>
          <a:xfrm>
            <a:off x="521625" y="4750375"/>
            <a:ext cx="3420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n-NA" sz="1400" u="none" cap="none" strike="noStrike">
                <a:solidFill>
                  <a:srgbClr val="20497A"/>
                </a:solidFill>
                <a:latin typeface="Century Gothic"/>
                <a:ea typeface="Century Gothic"/>
                <a:cs typeface="Century Gothic"/>
                <a:sym typeface="Century Gothic"/>
              </a:rPr>
              <a:t>5</a:t>
            </a:r>
            <a:endParaRPr b="0" i="0" sz="1400" u="none" cap="none" strike="noStrike">
              <a:solidFill>
                <a:srgbClr val="000000"/>
              </a:solidFill>
              <a:latin typeface="Arial"/>
              <a:ea typeface="Arial"/>
              <a:cs typeface="Arial"/>
              <a:sym typeface="Arial"/>
            </a:endParaRPr>
          </a:p>
        </p:txBody>
      </p:sp>
      <p:sp>
        <p:nvSpPr>
          <p:cNvPr id="697" name="Google Shape;697;p52"/>
          <p:cNvSpPr/>
          <p:nvPr/>
        </p:nvSpPr>
        <p:spPr>
          <a:xfrm>
            <a:off x="428450" y="5415775"/>
            <a:ext cx="10257300" cy="468000"/>
          </a:xfrm>
          <a:prstGeom prst="rect">
            <a:avLst/>
          </a:prstGeom>
          <a:solidFill>
            <a:srgbClr val="10497E"/>
          </a:solidFill>
          <a:ln cap="flat" cmpd="sng" w="12700">
            <a:solidFill>
              <a:srgbClr val="20497A"/>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rgbClr val="FFFFFF"/>
                </a:solidFill>
                <a:latin typeface="Arial"/>
                <a:ea typeface="Arial"/>
                <a:cs typeface="Arial"/>
                <a:sym typeface="Arial"/>
              </a:rPr>
              <a:t>Supported by Efficient and Effective Internal Processes and Systems</a:t>
            </a:r>
            <a:endParaRPr b="0" i="0" sz="1500" u="none" cap="none" strike="noStrike">
              <a:solidFill>
                <a:srgbClr val="FFFFFF"/>
              </a:solidFill>
              <a:latin typeface="Arial"/>
              <a:ea typeface="Arial"/>
              <a:cs typeface="Arial"/>
              <a:sym typeface="Arial"/>
            </a:endParaRPr>
          </a:p>
        </p:txBody>
      </p:sp>
      <p:sp>
        <p:nvSpPr>
          <p:cNvPr id="698" name="Google Shape;698;p52"/>
          <p:cNvSpPr txBox="1"/>
          <p:nvPr/>
        </p:nvSpPr>
        <p:spPr>
          <a:xfrm>
            <a:off x="599555" y="3081800"/>
            <a:ext cx="342000" cy="228900"/>
          </a:xfrm>
          <a:prstGeom prst="rect">
            <a:avLst/>
          </a:prstGeom>
          <a:noFill/>
          <a:ln>
            <a:noFill/>
          </a:ln>
        </p:spPr>
        <p:txBody>
          <a:bodyPr anchorCtr="0" anchor="t" bIns="0" lIns="0" spcFirstLastPara="1" rIns="0" wrap="square" tIns="13325">
            <a:spAutoFit/>
          </a:bodyPr>
          <a:lstStyle/>
          <a:p>
            <a:pPr indent="0" lvl="0" marL="12700" marR="0" rtl="0" algn="just">
              <a:lnSpc>
                <a:spcPct val="100000"/>
              </a:lnSpc>
              <a:spcBef>
                <a:spcPts val="0"/>
              </a:spcBef>
              <a:spcAft>
                <a:spcPts val="0"/>
              </a:spcAft>
              <a:buClr>
                <a:srgbClr val="000000"/>
              </a:buClr>
              <a:buSzPts val="1400"/>
              <a:buFont typeface="Arial"/>
              <a:buNone/>
            </a:pPr>
            <a:r>
              <a:rPr b="1" i="0" lang="en-NA" sz="1400" u="none" cap="none" strike="noStrike">
                <a:solidFill>
                  <a:srgbClr val="10497E"/>
                </a:solidFill>
                <a:latin typeface="Century Gothic"/>
                <a:ea typeface="Century Gothic"/>
                <a:cs typeface="Century Gothic"/>
                <a:sym typeface="Century Gothic"/>
              </a:rPr>
              <a:t>3</a:t>
            </a:r>
            <a:endParaRPr b="0" i="0" sz="1400" u="none" cap="none" strike="noStrike">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7"/>
          <p:cNvSpPr txBox="1"/>
          <p:nvPr>
            <p:ph type="title"/>
          </p:nvPr>
        </p:nvSpPr>
        <p:spPr>
          <a:xfrm>
            <a:off x="671524" y="1458025"/>
            <a:ext cx="11187000" cy="43407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rPr b="0" lang="en-NA" sz="1800"/>
              <a:t>The service sector is a crucial component of every country’s economy, and it has been identified as a sector with the capability to become a significant driver of sustained growth in Africa. </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rPr b="0" lang="en-NA" sz="1800"/>
              <a:t>The world economy is increasingly characterized as a service economy. This is primarily due to the increasing importance and share of the service sector in the economies of most developed and developing countries. </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rPr b="0" lang="en-NA" sz="1800"/>
              <a:t>The growth of the service sector has long been considered as an indicator of a country’s economic progress. Economic history tells us that all developing nations have invariably experienced a shift from agriculture to industry and then to the service sector as the mainstay of the economy.</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rPr b="0" lang="en-NA" sz="1800"/>
              <a:t>The service sector is currently one of the fastest growing sector in the world. It accounts for a significant proportion of gross domestic product in most countries and makes significant contribution to the share of total employment</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t/>
            </a:r>
            <a:endParaRPr sz="1200"/>
          </a:p>
        </p:txBody>
      </p:sp>
      <p:sp>
        <p:nvSpPr>
          <p:cNvPr id="133" name="Google Shape;133;p17"/>
          <p:cNvSpPr txBox="1"/>
          <p:nvPr/>
        </p:nvSpPr>
        <p:spPr>
          <a:xfrm>
            <a:off x="504725" y="71450"/>
            <a:ext cx="115206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NA" sz="4500">
                <a:solidFill>
                  <a:schemeClr val="dk2"/>
                </a:solidFill>
                <a:latin typeface="Century Gothic"/>
                <a:ea typeface="Century Gothic"/>
                <a:cs typeface="Century Gothic"/>
                <a:sym typeface="Century Gothic"/>
              </a:rPr>
              <a:t>SERVICE SECTORS &amp; ECONOMIC GROWTH</a:t>
            </a:r>
            <a:endParaRPr b="1" sz="4500">
              <a:solidFill>
                <a:schemeClr val="dk2"/>
              </a:solidFill>
              <a:latin typeface="Century Gothic"/>
              <a:ea typeface="Century Gothic"/>
              <a:cs typeface="Century Gothic"/>
              <a:sym typeface="Century Gothic"/>
            </a:endParaRPr>
          </a:p>
        </p:txBody>
      </p:sp>
      <p:grpSp>
        <p:nvGrpSpPr>
          <p:cNvPr id="134" name="Google Shape;134;p17"/>
          <p:cNvGrpSpPr/>
          <p:nvPr/>
        </p:nvGrpSpPr>
        <p:grpSpPr>
          <a:xfrm>
            <a:off x="0" y="5350052"/>
            <a:ext cx="12192428" cy="1508125"/>
            <a:chOff x="0" y="5350052"/>
            <a:chExt cx="12192428" cy="1508125"/>
          </a:xfrm>
        </p:grpSpPr>
        <p:sp>
          <p:nvSpPr>
            <p:cNvPr id="135" name="Google Shape;135;p17"/>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6" name="Google Shape;136;p17"/>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17"/>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38" name="Google Shape;138;p17"/>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2" name="Shape 702"/>
        <p:cNvGrpSpPr/>
        <p:nvPr/>
      </p:nvGrpSpPr>
      <p:grpSpPr>
        <a:xfrm>
          <a:off x="0" y="0"/>
          <a:ext cx="0" cy="0"/>
          <a:chOff x="0" y="0"/>
          <a:chExt cx="0" cy="0"/>
        </a:xfrm>
      </p:grpSpPr>
      <p:grpSp>
        <p:nvGrpSpPr>
          <p:cNvPr id="703" name="Google Shape;703;p53"/>
          <p:cNvGrpSpPr/>
          <p:nvPr/>
        </p:nvGrpSpPr>
        <p:grpSpPr>
          <a:xfrm>
            <a:off x="223167" y="190494"/>
            <a:ext cx="11746105" cy="5299975"/>
            <a:chOff x="-2155519" y="811751"/>
            <a:chExt cx="10977668" cy="5869297"/>
          </a:xfrm>
        </p:grpSpPr>
        <p:sp>
          <p:nvSpPr>
            <p:cNvPr id="704" name="Google Shape;704;p53"/>
            <p:cNvSpPr/>
            <p:nvPr/>
          </p:nvSpPr>
          <p:spPr>
            <a:xfrm>
              <a:off x="-2155519" y="811751"/>
              <a:ext cx="10918500" cy="1475700"/>
            </a:xfrm>
            <a:prstGeom prst="triangle">
              <a:avLst>
                <a:gd fmla="val 49038" name="adj"/>
              </a:avLst>
            </a:prstGeom>
            <a:solidFill>
              <a:schemeClr val="lt1"/>
            </a:solidFill>
            <a:ln cap="flat" cmpd="sng" w="28575">
              <a:solidFill>
                <a:schemeClr val="accent1"/>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900"/>
                <a:buFont typeface="Arial"/>
                <a:buNone/>
              </a:pPr>
              <a:r>
                <a:t/>
              </a:r>
              <a:endParaRPr b="1" i="1" sz="1900" u="none" cap="none" strike="noStrike">
                <a:solidFill>
                  <a:schemeClr val="dk1"/>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900"/>
                <a:buFont typeface="Arial"/>
                <a:buNone/>
              </a:pPr>
              <a:r>
                <a:t/>
              </a:r>
              <a:endParaRPr b="1" i="1" sz="1900" u="none" cap="none" strike="noStrike">
                <a:solidFill>
                  <a:schemeClr val="dk1"/>
                </a:solidFill>
                <a:latin typeface="Century Gothic"/>
                <a:ea typeface="Century Gothic"/>
                <a:cs typeface="Century Gothic"/>
                <a:sym typeface="Century Gothic"/>
              </a:endParaRPr>
            </a:p>
          </p:txBody>
        </p:sp>
        <p:sp>
          <p:nvSpPr>
            <p:cNvPr id="705" name="Google Shape;705;p53"/>
            <p:cNvSpPr/>
            <p:nvPr/>
          </p:nvSpPr>
          <p:spPr>
            <a:xfrm>
              <a:off x="-2107451" y="2446011"/>
              <a:ext cx="10929600" cy="619200"/>
            </a:xfrm>
            <a:prstGeom prst="rect">
              <a:avLst/>
            </a:prstGeom>
            <a:solidFill>
              <a:schemeClr val="lt1"/>
            </a:solidFill>
            <a:ln cap="flat" cmpd="sng" w="19050">
              <a:solidFill>
                <a:srgbClr val="00B050"/>
              </a:solidFill>
              <a:prstDash val="solid"/>
              <a:round/>
              <a:headEnd len="sm" w="sm" type="none"/>
              <a:tailEnd len="sm" w="sm" type="none"/>
            </a:ln>
          </p:spPr>
          <p:txBody>
            <a:bodyPr anchorCtr="0" anchor="ctr" bIns="60925" lIns="121900" spcFirstLastPara="1" rIns="121900" wrap="square" tIns="60925">
              <a:noAutofit/>
            </a:bodyPr>
            <a:lstStyle/>
            <a:p>
              <a:pPr indent="0" lvl="1" marL="0" marR="0" rtl="0" algn="ctr">
                <a:lnSpc>
                  <a:spcPct val="9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What we do: Facilitate trust relationships to attract and retain sustainable investment for private sector-led and inclusive economic growth. </a:t>
              </a:r>
              <a:endParaRPr b="0" i="0" sz="1600" u="none" cap="none" strike="noStrike">
                <a:solidFill>
                  <a:srgbClr val="000000"/>
                </a:solidFill>
                <a:latin typeface="Century Gothic"/>
                <a:ea typeface="Century Gothic"/>
                <a:cs typeface="Century Gothic"/>
                <a:sym typeface="Century Gothic"/>
              </a:endParaRPr>
            </a:p>
          </p:txBody>
        </p:sp>
        <p:sp>
          <p:nvSpPr>
            <p:cNvPr id="706" name="Google Shape;706;p53"/>
            <p:cNvSpPr/>
            <p:nvPr/>
          </p:nvSpPr>
          <p:spPr>
            <a:xfrm>
              <a:off x="-2107188" y="6145548"/>
              <a:ext cx="10929000" cy="535500"/>
            </a:xfrm>
            <a:prstGeom prst="rect">
              <a:avLst/>
            </a:prstGeom>
            <a:solidFill>
              <a:srgbClr val="595959"/>
            </a:solidFill>
            <a:ln cap="flat" cmpd="sng" w="12700">
              <a:solidFill>
                <a:schemeClr val="dk1"/>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lt1"/>
                  </a:solidFill>
                  <a:latin typeface="Century Gothic"/>
                  <a:ea typeface="Century Gothic"/>
                  <a:cs typeface="Century Gothic"/>
                  <a:sym typeface="Century Gothic"/>
                </a:rPr>
                <a:t>How do we behave: No-one left behind, Accountability, Making a difference, Integrity, Brilliance, Innovation, Agility</a:t>
              </a:r>
              <a:endParaRPr b="0" i="0" sz="1500" u="none" cap="none" strike="noStrike">
                <a:solidFill>
                  <a:schemeClr val="lt1"/>
                </a:solidFill>
                <a:latin typeface="Century Gothic"/>
                <a:ea typeface="Century Gothic"/>
                <a:cs typeface="Century Gothic"/>
                <a:sym typeface="Century Gothic"/>
              </a:endParaRPr>
            </a:p>
          </p:txBody>
        </p:sp>
        <p:grpSp>
          <p:nvGrpSpPr>
            <p:cNvPr id="707" name="Google Shape;707;p53"/>
            <p:cNvGrpSpPr/>
            <p:nvPr/>
          </p:nvGrpSpPr>
          <p:grpSpPr>
            <a:xfrm>
              <a:off x="-2114765" y="3363437"/>
              <a:ext cx="5207872" cy="2579750"/>
              <a:chOff x="-3951128" y="3363437"/>
              <a:chExt cx="5990191" cy="2579750"/>
            </a:xfrm>
          </p:grpSpPr>
          <p:sp>
            <p:nvSpPr>
              <p:cNvPr id="708" name="Google Shape;708;p53"/>
              <p:cNvSpPr/>
              <p:nvPr/>
            </p:nvSpPr>
            <p:spPr>
              <a:xfrm>
                <a:off x="263663" y="3371887"/>
                <a:ext cx="1775400" cy="2571300"/>
              </a:xfrm>
              <a:prstGeom prst="rect">
                <a:avLst/>
              </a:prstGeom>
              <a:solidFill>
                <a:schemeClr val="lt1"/>
              </a:solidFill>
              <a:ln cap="flat" cmpd="sng" w="19050">
                <a:solidFill>
                  <a:srgbClr val="FFFF00"/>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09" name="Google Shape;709;p53"/>
              <p:cNvSpPr txBox="1"/>
              <p:nvPr/>
            </p:nvSpPr>
            <p:spPr>
              <a:xfrm>
                <a:off x="219638" y="3873632"/>
                <a:ext cx="1788000" cy="20454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Targeted support for development and scalability of the MSME sector</a:t>
                </a:r>
                <a:endParaRPr b="1" i="0" sz="1600" u="none" cap="none" strike="noStrike">
                  <a:solidFill>
                    <a:schemeClr val="dk1"/>
                  </a:solidFill>
                  <a:latin typeface="Century Gothic"/>
                  <a:ea typeface="Century Gothic"/>
                  <a:cs typeface="Century Gothic"/>
                  <a:sym typeface="Century Gothic"/>
                </a:endParaRPr>
              </a:p>
            </p:txBody>
          </p:sp>
          <p:sp>
            <p:nvSpPr>
              <p:cNvPr id="710" name="Google Shape;710;p53"/>
              <p:cNvSpPr/>
              <p:nvPr/>
            </p:nvSpPr>
            <p:spPr>
              <a:xfrm>
                <a:off x="-1831576" y="3363437"/>
                <a:ext cx="1775400" cy="2571300"/>
              </a:xfrm>
              <a:prstGeom prst="rect">
                <a:avLst/>
              </a:prstGeom>
              <a:solidFill>
                <a:schemeClr val="lt1"/>
              </a:solidFill>
              <a:ln cap="flat" cmpd="sng" w="19050">
                <a:solidFill>
                  <a:srgbClr val="FF0000"/>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11" name="Google Shape;711;p53"/>
              <p:cNvSpPr txBox="1"/>
              <p:nvPr/>
            </p:nvSpPr>
            <p:spPr>
              <a:xfrm>
                <a:off x="-1863060" y="3990951"/>
                <a:ext cx="1734900" cy="12273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Improve Namibia’s Ease of Doing Business</a:t>
                </a:r>
                <a:endParaRPr b="0" i="0" sz="1600" u="none" cap="none" strike="noStrike">
                  <a:solidFill>
                    <a:schemeClr val="dk1"/>
                  </a:solidFill>
                  <a:latin typeface="Century Gothic"/>
                  <a:ea typeface="Century Gothic"/>
                  <a:cs typeface="Century Gothic"/>
                  <a:sym typeface="Century Gothic"/>
                </a:endParaRPr>
              </a:p>
            </p:txBody>
          </p:sp>
          <p:sp>
            <p:nvSpPr>
              <p:cNvPr id="712" name="Google Shape;712;p53"/>
              <p:cNvSpPr/>
              <p:nvPr/>
            </p:nvSpPr>
            <p:spPr>
              <a:xfrm>
                <a:off x="-3942140" y="3368114"/>
                <a:ext cx="1775400" cy="2571300"/>
              </a:xfrm>
              <a:prstGeom prst="rect">
                <a:avLst/>
              </a:prstGeom>
              <a:solidFill>
                <a:schemeClr val="lt1"/>
              </a:solidFill>
              <a:ln cap="flat" cmpd="sng" w="19050">
                <a:solidFill>
                  <a:schemeClr val="accent1"/>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13" name="Google Shape;713;p53"/>
              <p:cNvSpPr txBox="1"/>
              <p:nvPr/>
            </p:nvSpPr>
            <p:spPr>
              <a:xfrm>
                <a:off x="-3951128" y="4053706"/>
                <a:ext cx="1734900" cy="17727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Unlock Investments to create new, quality sustainable jobs</a:t>
                </a:r>
                <a:endParaRPr b="0" i="0" sz="1600" u="none" cap="none" strike="noStrike">
                  <a:solidFill>
                    <a:schemeClr val="dk1"/>
                  </a:solidFill>
                  <a:latin typeface="Century Gothic"/>
                  <a:ea typeface="Century Gothic"/>
                  <a:cs typeface="Century Gothic"/>
                  <a:sym typeface="Century Gothic"/>
                </a:endParaRPr>
              </a:p>
            </p:txBody>
          </p:sp>
        </p:grpSp>
        <p:grpSp>
          <p:nvGrpSpPr>
            <p:cNvPr id="714" name="Google Shape;714;p53"/>
            <p:cNvGrpSpPr/>
            <p:nvPr/>
          </p:nvGrpSpPr>
          <p:grpSpPr>
            <a:xfrm>
              <a:off x="3475575" y="3371887"/>
              <a:ext cx="1543533" cy="2571300"/>
              <a:chOff x="2217028" y="3371887"/>
              <a:chExt cx="1775400" cy="2571300"/>
            </a:xfrm>
          </p:grpSpPr>
          <p:sp>
            <p:nvSpPr>
              <p:cNvPr id="715" name="Google Shape;715;p53"/>
              <p:cNvSpPr/>
              <p:nvPr/>
            </p:nvSpPr>
            <p:spPr>
              <a:xfrm>
                <a:off x="2217028" y="3371887"/>
                <a:ext cx="1775400" cy="2571300"/>
              </a:xfrm>
              <a:prstGeom prst="rect">
                <a:avLst/>
              </a:prstGeom>
              <a:solidFill>
                <a:schemeClr val="lt1"/>
              </a:solidFill>
              <a:ln cap="flat" cmpd="sng" w="19050">
                <a:solidFill>
                  <a:srgbClr val="00B050"/>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16" name="Google Shape;716;p53"/>
              <p:cNvSpPr txBox="1"/>
              <p:nvPr/>
            </p:nvSpPr>
            <p:spPr>
              <a:xfrm>
                <a:off x="2217028" y="4053706"/>
                <a:ext cx="1775400" cy="12273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Ensure that skills are aligned with investment</a:t>
                </a:r>
                <a:endParaRPr b="1" i="0" sz="1600" u="none" cap="none" strike="noStrike">
                  <a:solidFill>
                    <a:schemeClr val="dk1"/>
                  </a:solidFill>
                  <a:latin typeface="Century Gothic"/>
                  <a:ea typeface="Century Gothic"/>
                  <a:cs typeface="Century Gothic"/>
                  <a:sym typeface="Century Gothic"/>
                </a:endParaRPr>
              </a:p>
            </p:txBody>
          </p:sp>
        </p:grpSp>
        <p:grpSp>
          <p:nvGrpSpPr>
            <p:cNvPr id="717" name="Google Shape;717;p53"/>
            <p:cNvGrpSpPr/>
            <p:nvPr/>
          </p:nvGrpSpPr>
          <p:grpSpPr>
            <a:xfrm>
              <a:off x="5401572" y="3371887"/>
              <a:ext cx="1543012" cy="2571300"/>
              <a:chOff x="5942118" y="3371887"/>
              <a:chExt cx="1774801" cy="2571300"/>
            </a:xfrm>
          </p:grpSpPr>
          <p:sp>
            <p:nvSpPr>
              <p:cNvPr id="718" name="Google Shape;718;p53"/>
              <p:cNvSpPr/>
              <p:nvPr/>
            </p:nvSpPr>
            <p:spPr>
              <a:xfrm>
                <a:off x="5942119" y="3371887"/>
                <a:ext cx="1774800" cy="2571300"/>
              </a:xfrm>
              <a:prstGeom prst="rect">
                <a:avLst/>
              </a:prstGeom>
              <a:solidFill>
                <a:schemeClr val="lt1"/>
              </a:solidFill>
              <a:ln cap="flat" cmpd="sng" w="19050">
                <a:solidFill>
                  <a:srgbClr val="FFFF00"/>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19" name="Google Shape;719;p53"/>
              <p:cNvSpPr txBox="1"/>
              <p:nvPr/>
            </p:nvSpPr>
            <p:spPr>
              <a:xfrm>
                <a:off x="5942118" y="4032308"/>
                <a:ext cx="1707000" cy="12273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Improve Namibia’s Competitiveness score</a:t>
                </a:r>
                <a:endParaRPr b="1" i="0" sz="1600" u="none" cap="none" strike="noStrike">
                  <a:solidFill>
                    <a:schemeClr val="dk1"/>
                  </a:solidFill>
                  <a:latin typeface="Century Gothic"/>
                  <a:ea typeface="Century Gothic"/>
                  <a:cs typeface="Century Gothic"/>
                  <a:sym typeface="Century Gothic"/>
                </a:endParaRPr>
              </a:p>
            </p:txBody>
          </p:sp>
        </p:grpSp>
        <p:grpSp>
          <p:nvGrpSpPr>
            <p:cNvPr id="720" name="Google Shape;720;p53"/>
            <p:cNvGrpSpPr/>
            <p:nvPr/>
          </p:nvGrpSpPr>
          <p:grpSpPr>
            <a:xfrm>
              <a:off x="7229272" y="3371887"/>
              <a:ext cx="1581843" cy="2571300"/>
              <a:chOff x="7724011" y="3361480"/>
              <a:chExt cx="1819465" cy="2571300"/>
            </a:xfrm>
          </p:grpSpPr>
          <p:sp>
            <p:nvSpPr>
              <p:cNvPr id="721" name="Google Shape;721;p53"/>
              <p:cNvSpPr/>
              <p:nvPr/>
            </p:nvSpPr>
            <p:spPr>
              <a:xfrm>
                <a:off x="7768676" y="3361480"/>
                <a:ext cx="1774800" cy="2571300"/>
              </a:xfrm>
              <a:prstGeom prst="rect">
                <a:avLst/>
              </a:prstGeom>
              <a:solidFill>
                <a:schemeClr val="lt1"/>
              </a:solidFill>
              <a:ln cap="flat" cmpd="sng" w="19050">
                <a:solidFill>
                  <a:srgbClr val="FF0000"/>
                </a:solidFill>
                <a:prstDash val="solid"/>
                <a:round/>
                <a:headEnd len="sm" w="sm" type="none"/>
                <a:tailEnd len="sm" w="sm" type="none"/>
              </a:ln>
            </p:spPr>
            <p:txBody>
              <a:bodyPr anchorCtr="0" anchor="ctr" bIns="60925" lIns="121900" spcFirstLastPara="1" rIns="121900" wrap="square" tIns="60925">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entury Gothic"/>
                  <a:ea typeface="Century Gothic"/>
                  <a:cs typeface="Century Gothic"/>
                  <a:sym typeface="Century Gothic"/>
                </a:endParaRPr>
              </a:p>
            </p:txBody>
          </p:sp>
          <p:sp>
            <p:nvSpPr>
              <p:cNvPr id="722" name="Google Shape;722;p53"/>
              <p:cNvSpPr txBox="1"/>
              <p:nvPr/>
            </p:nvSpPr>
            <p:spPr>
              <a:xfrm>
                <a:off x="7724011" y="4010397"/>
                <a:ext cx="1774800" cy="15000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1600"/>
                  <a:buFont typeface="Arial"/>
                  <a:buNone/>
                </a:pPr>
                <a:r>
                  <a:rPr b="1" i="0" lang="en-NA" sz="1600" u="none" cap="none" strike="noStrike">
                    <a:solidFill>
                      <a:schemeClr val="dk1"/>
                    </a:solidFill>
                    <a:latin typeface="Century Gothic"/>
                    <a:ea typeface="Century Gothic"/>
                    <a:cs typeface="Century Gothic"/>
                    <a:sym typeface="Century Gothic"/>
                  </a:rPr>
                  <a:t>Optimize operational efficiency and governance</a:t>
                </a:r>
                <a:endParaRPr b="1" i="0" sz="1600" u="none" cap="none" strike="noStrike">
                  <a:solidFill>
                    <a:schemeClr val="dk1"/>
                  </a:solidFill>
                  <a:latin typeface="Century Gothic"/>
                  <a:ea typeface="Century Gothic"/>
                  <a:cs typeface="Century Gothic"/>
                  <a:sym typeface="Century Gothic"/>
                </a:endParaRPr>
              </a:p>
            </p:txBody>
          </p:sp>
        </p:grpSp>
      </p:grpSp>
      <p:sp>
        <p:nvSpPr>
          <p:cNvPr id="723" name="Google Shape;723;p53"/>
          <p:cNvSpPr txBox="1"/>
          <p:nvPr/>
        </p:nvSpPr>
        <p:spPr>
          <a:xfrm>
            <a:off x="2933745" y="379676"/>
            <a:ext cx="5822400" cy="1092900"/>
          </a:xfrm>
          <a:prstGeom prst="rect">
            <a:avLst/>
          </a:prstGeom>
          <a:noFill/>
          <a:ln>
            <a:noFill/>
          </a:ln>
        </p:spPr>
        <p:txBody>
          <a:bodyPr anchorCtr="0" anchor="t" bIns="60925" lIns="121900" spcFirstLastPara="1" rIns="121900" wrap="square" tIns="60925">
            <a:spAutoFit/>
          </a:bodyPr>
          <a:lstStyle/>
          <a:p>
            <a:pPr indent="0" lvl="0" marL="0" marR="0" rtl="0" algn="ctr">
              <a:lnSpc>
                <a:spcPct val="100000"/>
              </a:lnSpc>
              <a:spcBef>
                <a:spcPts val="0"/>
              </a:spcBef>
              <a:spcAft>
                <a:spcPts val="0"/>
              </a:spcAft>
              <a:buClr>
                <a:srgbClr val="000000"/>
              </a:buClr>
              <a:buSzPts val="2100"/>
              <a:buFont typeface="Arial"/>
              <a:buNone/>
            </a:pPr>
            <a:r>
              <a:rPr b="1" i="0" lang="en-NA" sz="2100" u="none" cap="none" strike="noStrike">
                <a:solidFill>
                  <a:srgbClr val="000000"/>
                </a:solidFill>
                <a:latin typeface="Century Gothic"/>
                <a:ea typeface="Century Gothic"/>
                <a:cs typeface="Century Gothic"/>
                <a:sym typeface="Century Gothic"/>
              </a:rPr>
              <a:t>Why we exist: </a:t>
            </a:r>
            <a:endParaRPr b="0" i="0" sz="1900" u="none" cap="none" strike="noStrike">
              <a:solidFill>
                <a:srgbClr val="000000"/>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100"/>
              <a:buFont typeface="Arial"/>
              <a:buNone/>
            </a:pPr>
            <a:r>
              <a:rPr b="1" i="0" lang="en-NA" sz="2100" u="none" cap="none" strike="noStrike">
                <a:solidFill>
                  <a:srgbClr val="000000"/>
                </a:solidFill>
                <a:latin typeface="Century Gothic"/>
                <a:ea typeface="Century Gothic"/>
                <a:cs typeface="Century Gothic"/>
                <a:sym typeface="Century Gothic"/>
              </a:rPr>
              <a:t>Unlocking opportunities: enabling a better quality of life for all Namibians</a:t>
            </a:r>
            <a:endParaRPr b="0" i="0" sz="1900" u="none" cap="none" strike="noStrike">
              <a:solidFill>
                <a:srgbClr val="000000"/>
              </a:solidFill>
              <a:latin typeface="Century Gothic"/>
              <a:ea typeface="Century Gothic"/>
              <a:cs typeface="Century Gothic"/>
              <a:sym typeface="Century Gothic"/>
            </a:endParaRPr>
          </a:p>
        </p:txBody>
      </p:sp>
      <p:pic>
        <p:nvPicPr>
          <p:cNvPr descr="Coins" id="724" name="Google Shape;724;p53"/>
          <p:cNvPicPr preferRelativeResize="0"/>
          <p:nvPr/>
        </p:nvPicPr>
        <p:blipFill rotWithShape="1">
          <a:blip r:embed="rId3">
            <a:alphaModFix/>
          </a:blip>
          <a:srcRect b="0" l="0" r="0" t="0"/>
          <a:stretch/>
        </p:blipFill>
        <p:spPr>
          <a:xfrm>
            <a:off x="702925" y="2538775"/>
            <a:ext cx="568475" cy="603400"/>
          </a:xfrm>
          <a:prstGeom prst="rect">
            <a:avLst/>
          </a:prstGeom>
          <a:noFill/>
          <a:ln>
            <a:noFill/>
          </a:ln>
        </p:spPr>
      </p:pic>
      <p:pic>
        <p:nvPicPr>
          <p:cNvPr descr="Workflow" id="725" name="Google Shape;725;p53"/>
          <p:cNvPicPr preferRelativeResize="0"/>
          <p:nvPr/>
        </p:nvPicPr>
        <p:blipFill rotWithShape="1">
          <a:blip r:embed="rId4">
            <a:alphaModFix/>
          </a:blip>
          <a:srcRect b="0" l="0" r="0" t="0"/>
          <a:stretch/>
        </p:blipFill>
        <p:spPr>
          <a:xfrm>
            <a:off x="10745953" y="2538785"/>
            <a:ext cx="635000" cy="603400"/>
          </a:xfrm>
          <a:prstGeom prst="rect">
            <a:avLst/>
          </a:prstGeom>
          <a:noFill/>
          <a:ln>
            <a:noFill/>
          </a:ln>
        </p:spPr>
      </p:pic>
      <p:pic>
        <p:nvPicPr>
          <p:cNvPr descr="Lightbulb and gear" id="726" name="Google Shape;726;p53"/>
          <p:cNvPicPr preferRelativeResize="0"/>
          <p:nvPr/>
        </p:nvPicPr>
        <p:blipFill rotWithShape="1">
          <a:blip r:embed="rId5">
            <a:alphaModFix/>
          </a:blip>
          <a:srcRect b="0" l="0" r="0" t="0"/>
          <a:stretch/>
        </p:blipFill>
        <p:spPr>
          <a:xfrm>
            <a:off x="8817197" y="2570541"/>
            <a:ext cx="606136" cy="539883"/>
          </a:xfrm>
          <a:prstGeom prst="rect">
            <a:avLst/>
          </a:prstGeom>
          <a:noFill/>
          <a:ln>
            <a:noFill/>
          </a:ln>
        </p:spPr>
      </p:pic>
      <p:pic>
        <p:nvPicPr>
          <p:cNvPr descr="Business Growth" id="727" name="Google Shape;727;p53"/>
          <p:cNvPicPr preferRelativeResize="0"/>
          <p:nvPr/>
        </p:nvPicPr>
        <p:blipFill rotWithShape="1">
          <a:blip r:embed="rId6">
            <a:alphaModFix/>
          </a:blip>
          <a:srcRect b="0" l="-27590" r="27590" t="0"/>
          <a:stretch/>
        </p:blipFill>
        <p:spPr>
          <a:xfrm>
            <a:off x="4651763" y="2507847"/>
            <a:ext cx="621367" cy="541496"/>
          </a:xfrm>
          <a:prstGeom prst="rect">
            <a:avLst/>
          </a:prstGeom>
          <a:noFill/>
          <a:ln>
            <a:noFill/>
          </a:ln>
        </p:spPr>
      </p:pic>
      <p:pic>
        <p:nvPicPr>
          <p:cNvPr descr="Handshake" id="728" name="Google Shape;728;p53"/>
          <p:cNvPicPr preferRelativeResize="0"/>
          <p:nvPr/>
        </p:nvPicPr>
        <p:blipFill rotWithShape="1">
          <a:blip r:embed="rId7">
            <a:alphaModFix/>
          </a:blip>
          <a:srcRect b="0" l="0" r="0" t="0"/>
          <a:stretch/>
        </p:blipFill>
        <p:spPr>
          <a:xfrm>
            <a:off x="2769550" y="2476912"/>
            <a:ext cx="574825" cy="603400"/>
          </a:xfrm>
          <a:prstGeom prst="rect">
            <a:avLst/>
          </a:prstGeom>
          <a:noFill/>
          <a:ln>
            <a:noFill/>
          </a:ln>
        </p:spPr>
      </p:pic>
      <p:grpSp>
        <p:nvGrpSpPr>
          <p:cNvPr id="729" name="Google Shape;729;p53"/>
          <p:cNvGrpSpPr/>
          <p:nvPr/>
        </p:nvGrpSpPr>
        <p:grpSpPr>
          <a:xfrm>
            <a:off x="6800629" y="2622467"/>
            <a:ext cx="489083" cy="374132"/>
            <a:chOff x="3576626" y="1975821"/>
            <a:chExt cx="284251" cy="351694"/>
          </a:xfrm>
        </p:grpSpPr>
        <p:sp>
          <p:nvSpPr>
            <p:cNvPr id="730" name="Google Shape;730;p53"/>
            <p:cNvSpPr/>
            <p:nvPr/>
          </p:nvSpPr>
          <p:spPr>
            <a:xfrm>
              <a:off x="3576626" y="2145971"/>
              <a:ext cx="284251" cy="181544"/>
            </a:xfrm>
            <a:custGeom>
              <a:rect b="b" l="l" r="r" t="t"/>
              <a:pathLst>
                <a:path extrusionOk="0" h="5704" w="8931">
                  <a:moveTo>
                    <a:pt x="3001" y="346"/>
                  </a:moveTo>
                  <a:cubicBezTo>
                    <a:pt x="3096" y="346"/>
                    <a:pt x="3179" y="370"/>
                    <a:pt x="3263" y="453"/>
                  </a:cubicBezTo>
                  <a:cubicBezTo>
                    <a:pt x="3334" y="525"/>
                    <a:pt x="3358" y="608"/>
                    <a:pt x="3358" y="703"/>
                  </a:cubicBezTo>
                  <a:lnTo>
                    <a:pt x="3358" y="1132"/>
                  </a:lnTo>
                  <a:cubicBezTo>
                    <a:pt x="3358" y="1311"/>
                    <a:pt x="3263" y="1477"/>
                    <a:pt x="3096" y="1584"/>
                  </a:cubicBezTo>
                  <a:cubicBezTo>
                    <a:pt x="3048" y="1608"/>
                    <a:pt x="3025" y="1656"/>
                    <a:pt x="3025" y="1715"/>
                  </a:cubicBezTo>
                  <a:lnTo>
                    <a:pt x="3025" y="1894"/>
                  </a:lnTo>
                  <a:lnTo>
                    <a:pt x="2644" y="1894"/>
                  </a:lnTo>
                  <a:lnTo>
                    <a:pt x="2644" y="1715"/>
                  </a:lnTo>
                  <a:cubicBezTo>
                    <a:pt x="2644" y="1656"/>
                    <a:pt x="2620" y="1608"/>
                    <a:pt x="2572" y="1584"/>
                  </a:cubicBezTo>
                  <a:cubicBezTo>
                    <a:pt x="2405" y="1489"/>
                    <a:pt x="2310" y="1311"/>
                    <a:pt x="2310" y="1132"/>
                  </a:cubicBezTo>
                  <a:lnTo>
                    <a:pt x="2310" y="703"/>
                  </a:lnTo>
                  <a:cubicBezTo>
                    <a:pt x="2310" y="513"/>
                    <a:pt x="2465" y="346"/>
                    <a:pt x="2667" y="346"/>
                  </a:cubicBezTo>
                  <a:close/>
                  <a:moveTo>
                    <a:pt x="6096" y="346"/>
                  </a:moveTo>
                  <a:cubicBezTo>
                    <a:pt x="6192" y="346"/>
                    <a:pt x="6275" y="370"/>
                    <a:pt x="6358" y="453"/>
                  </a:cubicBezTo>
                  <a:cubicBezTo>
                    <a:pt x="6430" y="525"/>
                    <a:pt x="6454" y="608"/>
                    <a:pt x="6454" y="703"/>
                  </a:cubicBezTo>
                  <a:lnTo>
                    <a:pt x="6454" y="1132"/>
                  </a:lnTo>
                  <a:cubicBezTo>
                    <a:pt x="6454" y="1311"/>
                    <a:pt x="6370" y="1477"/>
                    <a:pt x="6192" y="1584"/>
                  </a:cubicBezTo>
                  <a:cubicBezTo>
                    <a:pt x="6144" y="1608"/>
                    <a:pt x="6120" y="1656"/>
                    <a:pt x="6120" y="1715"/>
                  </a:cubicBezTo>
                  <a:lnTo>
                    <a:pt x="6120" y="1894"/>
                  </a:lnTo>
                  <a:lnTo>
                    <a:pt x="5739" y="1894"/>
                  </a:lnTo>
                  <a:lnTo>
                    <a:pt x="5739" y="1715"/>
                  </a:lnTo>
                  <a:cubicBezTo>
                    <a:pt x="5739" y="1656"/>
                    <a:pt x="5715" y="1608"/>
                    <a:pt x="5668" y="1584"/>
                  </a:cubicBezTo>
                  <a:cubicBezTo>
                    <a:pt x="5501" y="1489"/>
                    <a:pt x="5406" y="1311"/>
                    <a:pt x="5406" y="1132"/>
                  </a:cubicBezTo>
                  <a:lnTo>
                    <a:pt x="5406" y="703"/>
                  </a:lnTo>
                  <a:cubicBezTo>
                    <a:pt x="5406" y="513"/>
                    <a:pt x="5561" y="346"/>
                    <a:pt x="5763" y="346"/>
                  </a:cubicBezTo>
                  <a:close/>
                  <a:moveTo>
                    <a:pt x="1453" y="2061"/>
                  </a:moveTo>
                  <a:cubicBezTo>
                    <a:pt x="1548" y="2061"/>
                    <a:pt x="1632" y="2084"/>
                    <a:pt x="1715" y="2156"/>
                  </a:cubicBezTo>
                  <a:cubicBezTo>
                    <a:pt x="1786" y="2239"/>
                    <a:pt x="1810" y="2323"/>
                    <a:pt x="1810" y="2418"/>
                  </a:cubicBezTo>
                  <a:lnTo>
                    <a:pt x="1810" y="2846"/>
                  </a:lnTo>
                  <a:cubicBezTo>
                    <a:pt x="1810" y="3037"/>
                    <a:pt x="1715" y="3204"/>
                    <a:pt x="1548" y="3287"/>
                  </a:cubicBezTo>
                  <a:cubicBezTo>
                    <a:pt x="1501" y="3323"/>
                    <a:pt x="1477" y="3370"/>
                    <a:pt x="1477" y="3430"/>
                  </a:cubicBezTo>
                  <a:lnTo>
                    <a:pt x="1477" y="3608"/>
                  </a:lnTo>
                  <a:lnTo>
                    <a:pt x="1096" y="3608"/>
                  </a:lnTo>
                  <a:lnTo>
                    <a:pt x="1096" y="3430"/>
                  </a:lnTo>
                  <a:cubicBezTo>
                    <a:pt x="1096" y="3370"/>
                    <a:pt x="1072" y="3323"/>
                    <a:pt x="1024" y="3287"/>
                  </a:cubicBezTo>
                  <a:cubicBezTo>
                    <a:pt x="858" y="3204"/>
                    <a:pt x="762" y="3025"/>
                    <a:pt x="762" y="2846"/>
                  </a:cubicBezTo>
                  <a:lnTo>
                    <a:pt x="762" y="2418"/>
                  </a:lnTo>
                  <a:cubicBezTo>
                    <a:pt x="762" y="2215"/>
                    <a:pt x="917" y="2061"/>
                    <a:pt x="1120" y="2061"/>
                  </a:cubicBezTo>
                  <a:close/>
                  <a:moveTo>
                    <a:pt x="4549" y="2061"/>
                  </a:moveTo>
                  <a:cubicBezTo>
                    <a:pt x="4644" y="2061"/>
                    <a:pt x="4727" y="2084"/>
                    <a:pt x="4810" y="2156"/>
                  </a:cubicBezTo>
                  <a:cubicBezTo>
                    <a:pt x="4882" y="2239"/>
                    <a:pt x="4906" y="2323"/>
                    <a:pt x="4906" y="2418"/>
                  </a:cubicBezTo>
                  <a:lnTo>
                    <a:pt x="4906" y="2846"/>
                  </a:lnTo>
                  <a:cubicBezTo>
                    <a:pt x="4906" y="3025"/>
                    <a:pt x="4810" y="3204"/>
                    <a:pt x="4644" y="3287"/>
                  </a:cubicBezTo>
                  <a:cubicBezTo>
                    <a:pt x="4596" y="3323"/>
                    <a:pt x="4572" y="3370"/>
                    <a:pt x="4572" y="3430"/>
                  </a:cubicBezTo>
                  <a:lnTo>
                    <a:pt x="4572" y="3608"/>
                  </a:lnTo>
                  <a:lnTo>
                    <a:pt x="4191" y="3608"/>
                  </a:lnTo>
                  <a:lnTo>
                    <a:pt x="4191" y="3430"/>
                  </a:lnTo>
                  <a:cubicBezTo>
                    <a:pt x="4191" y="3370"/>
                    <a:pt x="4168" y="3323"/>
                    <a:pt x="4120" y="3287"/>
                  </a:cubicBezTo>
                  <a:cubicBezTo>
                    <a:pt x="3953" y="3204"/>
                    <a:pt x="3858" y="3025"/>
                    <a:pt x="3858" y="2846"/>
                  </a:cubicBezTo>
                  <a:lnTo>
                    <a:pt x="3858" y="2418"/>
                  </a:lnTo>
                  <a:cubicBezTo>
                    <a:pt x="3858" y="2215"/>
                    <a:pt x="4013" y="2061"/>
                    <a:pt x="4215" y="2061"/>
                  </a:cubicBezTo>
                  <a:close/>
                  <a:moveTo>
                    <a:pt x="7668" y="2061"/>
                  </a:moveTo>
                  <a:cubicBezTo>
                    <a:pt x="7751" y="2061"/>
                    <a:pt x="7847" y="2084"/>
                    <a:pt x="7918" y="2156"/>
                  </a:cubicBezTo>
                  <a:cubicBezTo>
                    <a:pt x="7989" y="2239"/>
                    <a:pt x="8025" y="2323"/>
                    <a:pt x="8025" y="2418"/>
                  </a:cubicBezTo>
                  <a:lnTo>
                    <a:pt x="8025" y="2846"/>
                  </a:lnTo>
                  <a:cubicBezTo>
                    <a:pt x="8001" y="3025"/>
                    <a:pt x="7918" y="3204"/>
                    <a:pt x="7751" y="3287"/>
                  </a:cubicBezTo>
                  <a:cubicBezTo>
                    <a:pt x="7704" y="3323"/>
                    <a:pt x="7680" y="3370"/>
                    <a:pt x="7680" y="3430"/>
                  </a:cubicBezTo>
                  <a:lnTo>
                    <a:pt x="7680" y="3608"/>
                  </a:lnTo>
                  <a:lnTo>
                    <a:pt x="7311" y="3608"/>
                  </a:lnTo>
                  <a:lnTo>
                    <a:pt x="7311" y="3430"/>
                  </a:lnTo>
                  <a:cubicBezTo>
                    <a:pt x="7311" y="3370"/>
                    <a:pt x="7275" y="3323"/>
                    <a:pt x="7227" y="3287"/>
                  </a:cubicBezTo>
                  <a:cubicBezTo>
                    <a:pt x="7073" y="3204"/>
                    <a:pt x="6966" y="3025"/>
                    <a:pt x="6966" y="2846"/>
                  </a:cubicBezTo>
                  <a:lnTo>
                    <a:pt x="6966" y="2418"/>
                  </a:lnTo>
                  <a:cubicBezTo>
                    <a:pt x="6966" y="2215"/>
                    <a:pt x="7132" y="2061"/>
                    <a:pt x="7323" y="2061"/>
                  </a:cubicBezTo>
                  <a:close/>
                  <a:moveTo>
                    <a:pt x="5787" y="1"/>
                  </a:moveTo>
                  <a:cubicBezTo>
                    <a:pt x="5418" y="1"/>
                    <a:pt x="5120" y="310"/>
                    <a:pt x="5120" y="691"/>
                  </a:cubicBezTo>
                  <a:lnTo>
                    <a:pt x="5120" y="1120"/>
                  </a:lnTo>
                  <a:cubicBezTo>
                    <a:pt x="5120" y="1382"/>
                    <a:pt x="5251" y="1644"/>
                    <a:pt x="5465" y="1799"/>
                  </a:cubicBezTo>
                  <a:lnTo>
                    <a:pt x="5465" y="1953"/>
                  </a:lnTo>
                  <a:lnTo>
                    <a:pt x="5180" y="2073"/>
                  </a:lnTo>
                  <a:cubicBezTo>
                    <a:pt x="5144" y="2025"/>
                    <a:pt x="5120" y="1977"/>
                    <a:pt x="5072" y="1942"/>
                  </a:cubicBezTo>
                  <a:cubicBezTo>
                    <a:pt x="4941" y="1799"/>
                    <a:pt x="4775" y="1739"/>
                    <a:pt x="4596" y="1739"/>
                  </a:cubicBezTo>
                  <a:lnTo>
                    <a:pt x="4251" y="1739"/>
                  </a:lnTo>
                  <a:cubicBezTo>
                    <a:pt x="4001" y="1739"/>
                    <a:pt x="3798" y="1882"/>
                    <a:pt x="3679" y="2073"/>
                  </a:cubicBezTo>
                  <a:lnTo>
                    <a:pt x="3394" y="1953"/>
                  </a:lnTo>
                  <a:lnTo>
                    <a:pt x="3394" y="1799"/>
                  </a:lnTo>
                  <a:cubicBezTo>
                    <a:pt x="3596" y="1644"/>
                    <a:pt x="3739" y="1382"/>
                    <a:pt x="3739" y="1120"/>
                  </a:cubicBezTo>
                  <a:lnTo>
                    <a:pt x="3739" y="691"/>
                  </a:lnTo>
                  <a:cubicBezTo>
                    <a:pt x="3739" y="513"/>
                    <a:pt x="3656" y="334"/>
                    <a:pt x="3537" y="215"/>
                  </a:cubicBezTo>
                  <a:cubicBezTo>
                    <a:pt x="3406" y="72"/>
                    <a:pt x="3239" y="13"/>
                    <a:pt x="3060" y="13"/>
                  </a:cubicBezTo>
                  <a:lnTo>
                    <a:pt x="2727" y="13"/>
                  </a:lnTo>
                  <a:cubicBezTo>
                    <a:pt x="2346" y="13"/>
                    <a:pt x="2048" y="334"/>
                    <a:pt x="2048" y="703"/>
                  </a:cubicBezTo>
                  <a:lnTo>
                    <a:pt x="2048" y="1132"/>
                  </a:lnTo>
                  <a:cubicBezTo>
                    <a:pt x="2048" y="1406"/>
                    <a:pt x="2191" y="1656"/>
                    <a:pt x="2394" y="1822"/>
                  </a:cubicBezTo>
                  <a:lnTo>
                    <a:pt x="2394" y="1965"/>
                  </a:lnTo>
                  <a:lnTo>
                    <a:pt x="2108" y="2084"/>
                  </a:lnTo>
                  <a:cubicBezTo>
                    <a:pt x="2084" y="2037"/>
                    <a:pt x="2048" y="2001"/>
                    <a:pt x="2013" y="1953"/>
                  </a:cubicBezTo>
                  <a:cubicBezTo>
                    <a:pt x="1870" y="1822"/>
                    <a:pt x="1715" y="1763"/>
                    <a:pt x="1536" y="1763"/>
                  </a:cubicBezTo>
                  <a:lnTo>
                    <a:pt x="1191" y="1763"/>
                  </a:lnTo>
                  <a:cubicBezTo>
                    <a:pt x="822" y="1763"/>
                    <a:pt x="524" y="2073"/>
                    <a:pt x="524" y="2442"/>
                  </a:cubicBezTo>
                  <a:lnTo>
                    <a:pt x="524" y="2870"/>
                  </a:lnTo>
                  <a:cubicBezTo>
                    <a:pt x="524" y="3144"/>
                    <a:pt x="655" y="3394"/>
                    <a:pt x="858" y="3561"/>
                  </a:cubicBezTo>
                  <a:lnTo>
                    <a:pt x="858" y="3704"/>
                  </a:lnTo>
                  <a:lnTo>
                    <a:pt x="429" y="3882"/>
                  </a:lnTo>
                  <a:cubicBezTo>
                    <a:pt x="179" y="3989"/>
                    <a:pt x="0" y="4239"/>
                    <a:pt x="0" y="4513"/>
                  </a:cubicBezTo>
                  <a:lnTo>
                    <a:pt x="0" y="5537"/>
                  </a:lnTo>
                  <a:cubicBezTo>
                    <a:pt x="0" y="5632"/>
                    <a:pt x="72" y="5704"/>
                    <a:pt x="167" y="5704"/>
                  </a:cubicBezTo>
                  <a:cubicBezTo>
                    <a:pt x="250" y="5704"/>
                    <a:pt x="322" y="5632"/>
                    <a:pt x="322" y="5537"/>
                  </a:cubicBezTo>
                  <a:lnTo>
                    <a:pt x="322" y="4513"/>
                  </a:lnTo>
                  <a:cubicBezTo>
                    <a:pt x="322" y="4358"/>
                    <a:pt x="417" y="4228"/>
                    <a:pt x="548" y="4180"/>
                  </a:cubicBezTo>
                  <a:lnTo>
                    <a:pt x="1060" y="3977"/>
                  </a:lnTo>
                  <a:lnTo>
                    <a:pt x="1679" y="3977"/>
                  </a:lnTo>
                  <a:lnTo>
                    <a:pt x="2191" y="4180"/>
                  </a:lnTo>
                  <a:cubicBezTo>
                    <a:pt x="2322" y="4239"/>
                    <a:pt x="2405" y="4358"/>
                    <a:pt x="2405" y="4513"/>
                  </a:cubicBezTo>
                  <a:lnTo>
                    <a:pt x="2405" y="5537"/>
                  </a:lnTo>
                  <a:cubicBezTo>
                    <a:pt x="2405" y="5632"/>
                    <a:pt x="2489" y="5704"/>
                    <a:pt x="2572" y="5704"/>
                  </a:cubicBezTo>
                  <a:cubicBezTo>
                    <a:pt x="2667" y="5704"/>
                    <a:pt x="2739" y="5632"/>
                    <a:pt x="2739" y="5537"/>
                  </a:cubicBezTo>
                  <a:lnTo>
                    <a:pt x="2739" y="4513"/>
                  </a:lnTo>
                  <a:cubicBezTo>
                    <a:pt x="2739" y="4228"/>
                    <a:pt x="2572" y="3989"/>
                    <a:pt x="2310" y="3882"/>
                  </a:cubicBezTo>
                  <a:lnTo>
                    <a:pt x="1870" y="3704"/>
                  </a:lnTo>
                  <a:lnTo>
                    <a:pt x="1870" y="3561"/>
                  </a:lnTo>
                  <a:cubicBezTo>
                    <a:pt x="2084" y="3394"/>
                    <a:pt x="2215" y="3144"/>
                    <a:pt x="2215" y="2870"/>
                  </a:cubicBezTo>
                  <a:lnTo>
                    <a:pt x="2215" y="2442"/>
                  </a:lnTo>
                  <a:lnTo>
                    <a:pt x="2215" y="2418"/>
                  </a:lnTo>
                  <a:lnTo>
                    <a:pt x="2608" y="2263"/>
                  </a:lnTo>
                  <a:lnTo>
                    <a:pt x="3227" y="2263"/>
                  </a:lnTo>
                  <a:lnTo>
                    <a:pt x="3620" y="2418"/>
                  </a:lnTo>
                  <a:lnTo>
                    <a:pt x="3620" y="2442"/>
                  </a:lnTo>
                  <a:lnTo>
                    <a:pt x="3620" y="2870"/>
                  </a:lnTo>
                  <a:cubicBezTo>
                    <a:pt x="3620" y="3144"/>
                    <a:pt x="3751" y="3394"/>
                    <a:pt x="3953" y="3561"/>
                  </a:cubicBezTo>
                  <a:lnTo>
                    <a:pt x="3953" y="3704"/>
                  </a:lnTo>
                  <a:lnTo>
                    <a:pt x="3525" y="3882"/>
                  </a:lnTo>
                  <a:cubicBezTo>
                    <a:pt x="3275" y="3989"/>
                    <a:pt x="3096" y="4239"/>
                    <a:pt x="3096" y="4513"/>
                  </a:cubicBezTo>
                  <a:lnTo>
                    <a:pt x="3096" y="5537"/>
                  </a:lnTo>
                  <a:cubicBezTo>
                    <a:pt x="3096" y="5632"/>
                    <a:pt x="3167" y="5704"/>
                    <a:pt x="3263" y="5704"/>
                  </a:cubicBezTo>
                  <a:cubicBezTo>
                    <a:pt x="3346" y="5704"/>
                    <a:pt x="3417" y="5632"/>
                    <a:pt x="3417" y="5537"/>
                  </a:cubicBezTo>
                  <a:lnTo>
                    <a:pt x="3417" y="4513"/>
                  </a:lnTo>
                  <a:cubicBezTo>
                    <a:pt x="3417" y="4358"/>
                    <a:pt x="3513" y="4228"/>
                    <a:pt x="3644" y="4180"/>
                  </a:cubicBezTo>
                  <a:lnTo>
                    <a:pt x="4156" y="3977"/>
                  </a:lnTo>
                  <a:lnTo>
                    <a:pt x="4775" y="3977"/>
                  </a:lnTo>
                  <a:lnTo>
                    <a:pt x="5287" y="4180"/>
                  </a:lnTo>
                  <a:cubicBezTo>
                    <a:pt x="5418" y="4239"/>
                    <a:pt x="5501" y="4358"/>
                    <a:pt x="5501" y="4513"/>
                  </a:cubicBezTo>
                  <a:lnTo>
                    <a:pt x="5501" y="5537"/>
                  </a:lnTo>
                  <a:cubicBezTo>
                    <a:pt x="5501" y="5632"/>
                    <a:pt x="5584" y="5704"/>
                    <a:pt x="5668" y="5704"/>
                  </a:cubicBezTo>
                  <a:cubicBezTo>
                    <a:pt x="5763" y="5704"/>
                    <a:pt x="5834" y="5632"/>
                    <a:pt x="5834" y="5537"/>
                  </a:cubicBezTo>
                  <a:lnTo>
                    <a:pt x="5834" y="4513"/>
                  </a:lnTo>
                  <a:cubicBezTo>
                    <a:pt x="5834" y="4228"/>
                    <a:pt x="5668" y="3989"/>
                    <a:pt x="5406" y="3882"/>
                  </a:cubicBezTo>
                  <a:lnTo>
                    <a:pt x="4965" y="3704"/>
                  </a:lnTo>
                  <a:lnTo>
                    <a:pt x="4965" y="3561"/>
                  </a:lnTo>
                  <a:cubicBezTo>
                    <a:pt x="5180" y="3394"/>
                    <a:pt x="5311" y="3144"/>
                    <a:pt x="5311" y="2870"/>
                  </a:cubicBezTo>
                  <a:lnTo>
                    <a:pt x="5311" y="2442"/>
                  </a:lnTo>
                  <a:lnTo>
                    <a:pt x="5311" y="2418"/>
                  </a:lnTo>
                  <a:lnTo>
                    <a:pt x="5703" y="2263"/>
                  </a:lnTo>
                  <a:lnTo>
                    <a:pt x="6323" y="2263"/>
                  </a:lnTo>
                  <a:lnTo>
                    <a:pt x="6715" y="2418"/>
                  </a:lnTo>
                  <a:lnTo>
                    <a:pt x="6715" y="2442"/>
                  </a:lnTo>
                  <a:lnTo>
                    <a:pt x="6715" y="2870"/>
                  </a:lnTo>
                  <a:cubicBezTo>
                    <a:pt x="6715" y="3144"/>
                    <a:pt x="6846" y="3394"/>
                    <a:pt x="7049" y="3561"/>
                  </a:cubicBezTo>
                  <a:lnTo>
                    <a:pt x="7049" y="3704"/>
                  </a:lnTo>
                  <a:lnTo>
                    <a:pt x="6620" y="3882"/>
                  </a:lnTo>
                  <a:cubicBezTo>
                    <a:pt x="6370" y="3989"/>
                    <a:pt x="6192" y="4239"/>
                    <a:pt x="6192" y="4513"/>
                  </a:cubicBezTo>
                  <a:lnTo>
                    <a:pt x="6192" y="5537"/>
                  </a:lnTo>
                  <a:cubicBezTo>
                    <a:pt x="6192" y="5632"/>
                    <a:pt x="6263" y="5704"/>
                    <a:pt x="6358" y="5704"/>
                  </a:cubicBezTo>
                  <a:cubicBezTo>
                    <a:pt x="6442" y="5704"/>
                    <a:pt x="6513" y="5632"/>
                    <a:pt x="6513" y="5537"/>
                  </a:cubicBezTo>
                  <a:lnTo>
                    <a:pt x="6513" y="4513"/>
                  </a:lnTo>
                  <a:cubicBezTo>
                    <a:pt x="6513" y="4358"/>
                    <a:pt x="6608" y="4228"/>
                    <a:pt x="6739" y="4180"/>
                  </a:cubicBezTo>
                  <a:lnTo>
                    <a:pt x="7251" y="3977"/>
                  </a:lnTo>
                  <a:lnTo>
                    <a:pt x="7870" y="3977"/>
                  </a:lnTo>
                  <a:lnTo>
                    <a:pt x="8382" y="4180"/>
                  </a:lnTo>
                  <a:cubicBezTo>
                    <a:pt x="8513" y="4239"/>
                    <a:pt x="8597" y="4358"/>
                    <a:pt x="8597" y="4513"/>
                  </a:cubicBezTo>
                  <a:lnTo>
                    <a:pt x="8597" y="5537"/>
                  </a:lnTo>
                  <a:cubicBezTo>
                    <a:pt x="8597" y="5632"/>
                    <a:pt x="8680" y="5704"/>
                    <a:pt x="8763" y="5704"/>
                  </a:cubicBezTo>
                  <a:cubicBezTo>
                    <a:pt x="8859" y="5704"/>
                    <a:pt x="8930" y="5632"/>
                    <a:pt x="8930" y="5537"/>
                  </a:cubicBezTo>
                  <a:lnTo>
                    <a:pt x="8930" y="4513"/>
                  </a:lnTo>
                  <a:cubicBezTo>
                    <a:pt x="8859" y="4204"/>
                    <a:pt x="8680" y="3942"/>
                    <a:pt x="8418" y="3847"/>
                  </a:cubicBezTo>
                  <a:lnTo>
                    <a:pt x="7989" y="3668"/>
                  </a:lnTo>
                  <a:lnTo>
                    <a:pt x="7989" y="3513"/>
                  </a:lnTo>
                  <a:cubicBezTo>
                    <a:pt x="8204" y="3346"/>
                    <a:pt x="8335" y="3096"/>
                    <a:pt x="8335" y="2835"/>
                  </a:cubicBezTo>
                  <a:lnTo>
                    <a:pt x="8335" y="2394"/>
                  </a:lnTo>
                  <a:cubicBezTo>
                    <a:pt x="8335" y="2215"/>
                    <a:pt x="8263" y="2037"/>
                    <a:pt x="8144" y="1918"/>
                  </a:cubicBezTo>
                  <a:cubicBezTo>
                    <a:pt x="8001" y="1787"/>
                    <a:pt x="7847" y="1727"/>
                    <a:pt x="7668" y="1727"/>
                  </a:cubicBezTo>
                  <a:lnTo>
                    <a:pt x="7323" y="1727"/>
                  </a:lnTo>
                  <a:cubicBezTo>
                    <a:pt x="7073" y="1727"/>
                    <a:pt x="6858" y="1858"/>
                    <a:pt x="6739" y="2061"/>
                  </a:cubicBezTo>
                  <a:lnTo>
                    <a:pt x="6454" y="1942"/>
                  </a:lnTo>
                  <a:lnTo>
                    <a:pt x="6454" y="1787"/>
                  </a:lnTo>
                  <a:cubicBezTo>
                    <a:pt x="6668" y="1620"/>
                    <a:pt x="6799" y="1370"/>
                    <a:pt x="6799" y="1108"/>
                  </a:cubicBezTo>
                  <a:lnTo>
                    <a:pt x="6799" y="668"/>
                  </a:lnTo>
                  <a:cubicBezTo>
                    <a:pt x="6799" y="489"/>
                    <a:pt x="6727" y="310"/>
                    <a:pt x="6608" y="191"/>
                  </a:cubicBezTo>
                  <a:cubicBezTo>
                    <a:pt x="6477" y="60"/>
                    <a:pt x="6311" y="1"/>
                    <a:pt x="6132" y="1"/>
                  </a:cubicBezTo>
                  <a:close/>
                </a:path>
              </a:pathLst>
            </a:custGeom>
            <a:solidFill>
              <a:schemeClr val="dk1"/>
            </a:solidFill>
            <a:ln>
              <a:noFill/>
            </a:ln>
          </p:spPr>
          <p:txBody>
            <a:bodyPr anchorCtr="0" anchor="ctr" bIns="162525" lIns="162525" spcFirstLastPara="1" rIns="162525" wrap="square" tIns="162525">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p:txBody>
        </p:sp>
        <p:sp>
          <p:nvSpPr>
            <p:cNvPr id="731" name="Google Shape;731;p53"/>
            <p:cNvSpPr/>
            <p:nvPr/>
          </p:nvSpPr>
          <p:spPr>
            <a:xfrm>
              <a:off x="3656195" y="1975821"/>
              <a:ext cx="120149" cy="164134"/>
            </a:xfrm>
            <a:custGeom>
              <a:rect b="b" l="l" r="r" t="t"/>
              <a:pathLst>
                <a:path extrusionOk="0" h="5157" w="3775">
                  <a:moveTo>
                    <a:pt x="2049" y="334"/>
                  </a:moveTo>
                  <a:cubicBezTo>
                    <a:pt x="2239" y="334"/>
                    <a:pt x="2406" y="501"/>
                    <a:pt x="2406" y="691"/>
                  </a:cubicBezTo>
                  <a:lnTo>
                    <a:pt x="2406" y="1037"/>
                  </a:lnTo>
                  <a:cubicBezTo>
                    <a:pt x="2406" y="1334"/>
                    <a:pt x="2168" y="1549"/>
                    <a:pt x="1882" y="1549"/>
                  </a:cubicBezTo>
                  <a:cubicBezTo>
                    <a:pt x="1869" y="1550"/>
                    <a:pt x="1855" y="1550"/>
                    <a:pt x="1842" y="1550"/>
                  </a:cubicBezTo>
                  <a:cubicBezTo>
                    <a:pt x="1575" y="1550"/>
                    <a:pt x="1358" y="1321"/>
                    <a:pt x="1358" y="1037"/>
                  </a:cubicBezTo>
                  <a:lnTo>
                    <a:pt x="1358" y="691"/>
                  </a:lnTo>
                  <a:cubicBezTo>
                    <a:pt x="1358" y="501"/>
                    <a:pt x="1513" y="334"/>
                    <a:pt x="1715" y="334"/>
                  </a:cubicBezTo>
                  <a:close/>
                  <a:moveTo>
                    <a:pt x="2049" y="1870"/>
                  </a:moveTo>
                  <a:lnTo>
                    <a:pt x="2049" y="1965"/>
                  </a:lnTo>
                  <a:cubicBezTo>
                    <a:pt x="2072" y="2025"/>
                    <a:pt x="2084" y="2073"/>
                    <a:pt x="2108" y="2132"/>
                  </a:cubicBezTo>
                  <a:lnTo>
                    <a:pt x="1894" y="2358"/>
                  </a:lnTo>
                  <a:lnTo>
                    <a:pt x="1870" y="2358"/>
                  </a:lnTo>
                  <a:lnTo>
                    <a:pt x="1656" y="2132"/>
                  </a:lnTo>
                  <a:cubicBezTo>
                    <a:pt x="1679" y="2085"/>
                    <a:pt x="1691" y="2025"/>
                    <a:pt x="1691" y="1965"/>
                  </a:cubicBezTo>
                  <a:lnTo>
                    <a:pt x="1691" y="1870"/>
                  </a:lnTo>
                  <a:cubicBezTo>
                    <a:pt x="1751" y="1882"/>
                    <a:pt x="1810" y="1882"/>
                    <a:pt x="1870" y="1882"/>
                  </a:cubicBezTo>
                  <a:cubicBezTo>
                    <a:pt x="1929" y="1882"/>
                    <a:pt x="1989" y="1882"/>
                    <a:pt x="2049" y="1870"/>
                  </a:cubicBezTo>
                  <a:close/>
                  <a:moveTo>
                    <a:pt x="2382" y="2323"/>
                  </a:moveTo>
                  <a:lnTo>
                    <a:pt x="2668" y="2454"/>
                  </a:lnTo>
                  <a:cubicBezTo>
                    <a:pt x="2727" y="2489"/>
                    <a:pt x="2763" y="2549"/>
                    <a:pt x="2763" y="2620"/>
                  </a:cubicBezTo>
                  <a:lnTo>
                    <a:pt x="2763" y="2942"/>
                  </a:lnTo>
                  <a:lnTo>
                    <a:pt x="1025" y="2942"/>
                  </a:lnTo>
                  <a:lnTo>
                    <a:pt x="1025" y="2620"/>
                  </a:lnTo>
                  <a:lnTo>
                    <a:pt x="1013" y="2620"/>
                  </a:lnTo>
                  <a:cubicBezTo>
                    <a:pt x="1013" y="2549"/>
                    <a:pt x="1060" y="2489"/>
                    <a:pt x="1120" y="2454"/>
                  </a:cubicBezTo>
                  <a:lnTo>
                    <a:pt x="1394" y="2323"/>
                  </a:lnTo>
                  <a:lnTo>
                    <a:pt x="1656" y="2585"/>
                  </a:lnTo>
                  <a:cubicBezTo>
                    <a:pt x="1715" y="2632"/>
                    <a:pt x="1799" y="2680"/>
                    <a:pt x="1894" y="2680"/>
                  </a:cubicBezTo>
                  <a:cubicBezTo>
                    <a:pt x="1977" y="2680"/>
                    <a:pt x="2049" y="2656"/>
                    <a:pt x="2132" y="2585"/>
                  </a:cubicBezTo>
                  <a:lnTo>
                    <a:pt x="2382" y="2323"/>
                  </a:lnTo>
                  <a:close/>
                  <a:moveTo>
                    <a:pt x="3334" y="3263"/>
                  </a:moveTo>
                  <a:lnTo>
                    <a:pt x="3156" y="3632"/>
                  </a:lnTo>
                  <a:lnTo>
                    <a:pt x="596" y="3632"/>
                  </a:lnTo>
                  <a:lnTo>
                    <a:pt x="417" y="3263"/>
                  </a:lnTo>
                  <a:close/>
                  <a:moveTo>
                    <a:pt x="1715" y="1"/>
                  </a:moveTo>
                  <a:cubicBezTo>
                    <a:pt x="1334" y="1"/>
                    <a:pt x="1025" y="299"/>
                    <a:pt x="1025" y="691"/>
                  </a:cubicBezTo>
                  <a:lnTo>
                    <a:pt x="1025" y="1025"/>
                  </a:lnTo>
                  <a:cubicBezTo>
                    <a:pt x="1025" y="1311"/>
                    <a:pt x="1156" y="1549"/>
                    <a:pt x="1370" y="1715"/>
                  </a:cubicBezTo>
                  <a:lnTo>
                    <a:pt x="1370" y="1954"/>
                  </a:lnTo>
                  <a:lnTo>
                    <a:pt x="1370" y="1965"/>
                  </a:lnTo>
                  <a:lnTo>
                    <a:pt x="965" y="2180"/>
                  </a:lnTo>
                  <a:cubicBezTo>
                    <a:pt x="786" y="2263"/>
                    <a:pt x="679" y="2430"/>
                    <a:pt x="679" y="2620"/>
                  </a:cubicBezTo>
                  <a:lnTo>
                    <a:pt x="679" y="2942"/>
                  </a:lnTo>
                  <a:lnTo>
                    <a:pt x="155" y="2942"/>
                  </a:lnTo>
                  <a:cubicBezTo>
                    <a:pt x="96" y="2942"/>
                    <a:pt x="60" y="2966"/>
                    <a:pt x="24" y="3013"/>
                  </a:cubicBezTo>
                  <a:cubicBezTo>
                    <a:pt x="1" y="3061"/>
                    <a:pt x="1" y="3120"/>
                    <a:pt x="24" y="3180"/>
                  </a:cubicBezTo>
                  <a:lnTo>
                    <a:pt x="370" y="3859"/>
                  </a:lnTo>
                  <a:cubicBezTo>
                    <a:pt x="394" y="3918"/>
                    <a:pt x="453" y="3954"/>
                    <a:pt x="513" y="3954"/>
                  </a:cubicBezTo>
                  <a:lnTo>
                    <a:pt x="691" y="3954"/>
                  </a:lnTo>
                  <a:lnTo>
                    <a:pt x="691" y="4990"/>
                  </a:lnTo>
                  <a:cubicBezTo>
                    <a:pt x="691" y="5085"/>
                    <a:pt x="775" y="5156"/>
                    <a:pt x="858" y="5156"/>
                  </a:cubicBezTo>
                  <a:cubicBezTo>
                    <a:pt x="953" y="5156"/>
                    <a:pt x="1025" y="5085"/>
                    <a:pt x="1025" y="4990"/>
                  </a:cubicBezTo>
                  <a:lnTo>
                    <a:pt x="1025" y="3954"/>
                  </a:lnTo>
                  <a:lnTo>
                    <a:pt x="2763" y="3954"/>
                  </a:lnTo>
                  <a:lnTo>
                    <a:pt x="2763" y="4990"/>
                  </a:lnTo>
                  <a:cubicBezTo>
                    <a:pt x="2763" y="5085"/>
                    <a:pt x="2846" y="5156"/>
                    <a:pt x="2930" y="5156"/>
                  </a:cubicBezTo>
                  <a:cubicBezTo>
                    <a:pt x="3025" y="5156"/>
                    <a:pt x="3096" y="5085"/>
                    <a:pt x="3096" y="4990"/>
                  </a:cubicBezTo>
                  <a:lnTo>
                    <a:pt x="3096" y="3954"/>
                  </a:lnTo>
                  <a:lnTo>
                    <a:pt x="3275" y="3954"/>
                  </a:lnTo>
                  <a:cubicBezTo>
                    <a:pt x="3334" y="3954"/>
                    <a:pt x="3394" y="3918"/>
                    <a:pt x="3418" y="3859"/>
                  </a:cubicBezTo>
                  <a:lnTo>
                    <a:pt x="3763" y="3180"/>
                  </a:lnTo>
                  <a:cubicBezTo>
                    <a:pt x="3775" y="3132"/>
                    <a:pt x="3763" y="3073"/>
                    <a:pt x="3751" y="3013"/>
                  </a:cubicBezTo>
                  <a:cubicBezTo>
                    <a:pt x="3715" y="2966"/>
                    <a:pt x="3680" y="2942"/>
                    <a:pt x="3620" y="2942"/>
                  </a:cubicBezTo>
                  <a:lnTo>
                    <a:pt x="3084" y="2942"/>
                  </a:lnTo>
                  <a:lnTo>
                    <a:pt x="3084" y="2620"/>
                  </a:lnTo>
                  <a:cubicBezTo>
                    <a:pt x="3084" y="2430"/>
                    <a:pt x="2977" y="2251"/>
                    <a:pt x="2799" y="2180"/>
                  </a:cubicBezTo>
                  <a:lnTo>
                    <a:pt x="2394" y="1965"/>
                  </a:lnTo>
                  <a:lnTo>
                    <a:pt x="2394" y="1954"/>
                  </a:lnTo>
                  <a:lnTo>
                    <a:pt x="2394" y="1715"/>
                  </a:lnTo>
                  <a:cubicBezTo>
                    <a:pt x="2608" y="1561"/>
                    <a:pt x="2739" y="1311"/>
                    <a:pt x="2739" y="1025"/>
                  </a:cubicBezTo>
                  <a:lnTo>
                    <a:pt x="2739" y="691"/>
                  </a:lnTo>
                  <a:cubicBezTo>
                    <a:pt x="2739" y="310"/>
                    <a:pt x="2441" y="1"/>
                    <a:pt x="2049" y="1"/>
                  </a:cubicBezTo>
                  <a:close/>
                </a:path>
              </a:pathLst>
            </a:custGeom>
            <a:solidFill>
              <a:schemeClr val="dk1"/>
            </a:solidFill>
            <a:ln>
              <a:noFill/>
            </a:ln>
          </p:spPr>
          <p:txBody>
            <a:bodyPr anchorCtr="0" anchor="ctr" bIns="162525" lIns="162525" spcFirstLastPara="1" rIns="162525" wrap="square" tIns="162525">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p:txBody>
        </p:sp>
        <p:sp>
          <p:nvSpPr>
            <p:cNvPr id="732" name="Google Shape;732;p53"/>
            <p:cNvSpPr/>
            <p:nvPr/>
          </p:nvSpPr>
          <p:spPr>
            <a:xfrm>
              <a:off x="3700149" y="2113380"/>
              <a:ext cx="32241" cy="10280"/>
            </a:xfrm>
            <a:custGeom>
              <a:rect b="b" l="l" r="r" t="t"/>
              <a:pathLst>
                <a:path extrusionOk="0" h="323" w="1013">
                  <a:moveTo>
                    <a:pt x="167" y="1"/>
                  </a:moveTo>
                  <a:cubicBezTo>
                    <a:pt x="72" y="1"/>
                    <a:pt x="1" y="72"/>
                    <a:pt x="1" y="168"/>
                  </a:cubicBezTo>
                  <a:cubicBezTo>
                    <a:pt x="1" y="251"/>
                    <a:pt x="72" y="322"/>
                    <a:pt x="167" y="322"/>
                  </a:cubicBezTo>
                  <a:lnTo>
                    <a:pt x="846" y="322"/>
                  </a:lnTo>
                  <a:cubicBezTo>
                    <a:pt x="941" y="322"/>
                    <a:pt x="1013" y="251"/>
                    <a:pt x="1013" y="168"/>
                  </a:cubicBezTo>
                  <a:cubicBezTo>
                    <a:pt x="1013" y="72"/>
                    <a:pt x="941" y="1"/>
                    <a:pt x="846" y="1"/>
                  </a:cubicBezTo>
                  <a:close/>
                </a:path>
              </a:pathLst>
            </a:custGeom>
            <a:solidFill>
              <a:schemeClr val="dk1"/>
            </a:solidFill>
            <a:ln>
              <a:noFill/>
            </a:ln>
          </p:spPr>
          <p:txBody>
            <a:bodyPr anchorCtr="0" anchor="ctr" bIns="162525" lIns="162525" spcFirstLastPara="1" rIns="162525" wrap="square" tIns="162525">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p:txBody>
        </p:sp>
      </p:grpSp>
      <p:grpSp>
        <p:nvGrpSpPr>
          <p:cNvPr id="733" name="Google Shape;733;p53"/>
          <p:cNvGrpSpPr/>
          <p:nvPr/>
        </p:nvGrpSpPr>
        <p:grpSpPr>
          <a:xfrm>
            <a:off x="1" y="5378621"/>
            <a:ext cx="12192424" cy="1508575"/>
            <a:chOff x="0" y="5350046"/>
            <a:chExt cx="12192424" cy="1508575"/>
          </a:xfrm>
        </p:grpSpPr>
        <p:sp>
          <p:nvSpPr>
            <p:cNvPr id="734" name="Google Shape;734;p53"/>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sp>
          <p:nvSpPr>
            <p:cNvPr id="735" name="Google Shape;735;p53"/>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sp>
          <p:nvSpPr>
            <p:cNvPr id="736" name="Google Shape;736;p53"/>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Calibri"/>
                <a:ea typeface="Calibri"/>
                <a:cs typeface="Calibri"/>
                <a:sym typeface="Calibri"/>
              </a:endParaRPr>
            </a:p>
          </p:txBody>
        </p:sp>
        <p:pic>
          <p:nvPicPr>
            <p:cNvPr id="737" name="Google Shape;737;p53"/>
            <p:cNvPicPr preferRelativeResize="0"/>
            <p:nvPr/>
          </p:nvPicPr>
          <p:blipFill rotWithShape="1">
            <a:blip r:embed="rId8">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41" name="Shape 741"/>
        <p:cNvGrpSpPr/>
        <p:nvPr/>
      </p:nvGrpSpPr>
      <p:grpSpPr>
        <a:xfrm>
          <a:off x="0" y="0"/>
          <a:ext cx="0" cy="0"/>
          <a:chOff x="0" y="0"/>
          <a:chExt cx="0" cy="0"/>
        </a:xfrm>
      </p:grpSpPr>
      <p:sp>
        <p:nvSpPr>
          <p:cNvPr id="742" name="Google Shape;742;p54"/>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43" name="Google Shape;743;p54"/>
          <p:cNvGrpSpPr/>
          <p:nvPr/>
        </p:nvGrpSpPr>
        <p:grpSpPr>
          <a:xfrm>
            <a:off x="0" y="5350052"/>
            <a:ext cx="12192428" cy="1508125"/>
            <a:chOff x="0" y="5350052"/>
            <a:chExt cx="12192428" cy="1508125"/>
          </a:xfrm>
        </p:grpSpPr>
        <p:sp>
          <p:nvSpPr>
            <p:cNvPr id="744" name="Google Shape;744;p54"/>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5" name="Google Shape;745;p54"/>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46" name="Google Shape;746;p54"/>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747" name="Google Shape;747;p54"/>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748" name="Google Shape;748;p54"/>
          <p:cNvSpPr txBox="1"/>
          <p:nvPr>
            <p:ph type="title"/>
          </p:nvPr>
        </p:nvSpPr>
        <p:spPr>
          <a:xfrm>
            <a:off x="271075" y="2510800"/>
            <a:ext cx="11664900" cy="585000"/>
          </a:xfrm>
          <a:prstGeom prst="rect">
            <a:avLst/>
          </a:prstGeom>
          <a:noFill/>
          <a:ln>
            <a:noFill/>
          </a:ln>
        </p:spPr>
        <p:txBody>
          <a:bodyPr anchorCtr="0" anchor="t" bIns="0" lIns="0" spcFirstLastPara="1" rIns="0" wrap="square" tIns="0">
            <a:spAutoFit/>
          </a:bodyPr>
          <a:lstStyle/>
          <a:p>
            <a:pPr indent="457200" lvl="0" marL="457200" rtl="0" algn="ctr">
              <a:lnSpc>
                <a:spcPct val="100000"/>
              </a:lnSpc>
              <a:spcBef>
                <a:spcPts val="0"/>
              </a:spcBef>
              <a:spcAft>
                <a:spcPts val="0"/>
              </a:spcAft>
              <a:buSzPts val="1400"/>
              <a:buNone/>
            </a:pPr>
            <a:r>
              <a:rPr lang="en-NA">
                <a:solidFill>
                  <a:schemeClr val="lt1"/>
                </a:solidFill>
              </a:rPr>
              <a:t>CONCLUDING REMARKS</a:t>
            </a:r>
            <a:endParaRPr>
              <a:solidFill>
                <a:schemeClr val="lt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55"/>
          <p:cNvSpPr txBox="1"/>
          <p:nvPr/>
        </p:nvSpPr>
        <p:spPr>
          <a:xfrm>
            <a:off x="2872801" y="1372865"/>
            <a:ext cx="15804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Law and Policy Reform</a:t>
            </a:r>
            <a:endParaRPr b="0" i="0" sz="1400" u="none" cap="none" strike="noStrike">
              <a:solidFill>
                <a:schemeClr val="dk1"/>
              </a:solidFill>
              <a:latin typeface="Century Gothic"/>
              <a:ea typeface="Century Gothic"/>
              <a:cs typeface="Century Gothic"/>
              <a:sym typeface="Century Gothic"/>
            </a:endParaRPr>
          </a:p>
        </p:txBody>
      </p:sp>
      <p:sp>
        <p:nvSpPr>
          <p:cNvPr id="754" name="Google Shape;754;p55"/>
          <p:cNvSpPr/>
          <p:nvPr/>
        </p:nvSpPr>
        <p:spPr>
          <a:xfrm rot="-5400000">
            <a:off x="-2380350" y="2380350"/>
            <a:ext cx="6858000" cy="2097300"/>
          </a:xfrm>
          <a:prstGeom prst="rect">
            <a:avLst/>
          </a:prstGeom>
          <a:solidFill>
            <a:srgbClr val="1F3864"/>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en-NA" sz="4400" u="none" cap="none" strike="noStrike">
                <a:solidFill>
                  <a:schemeClr val="lt1"/>
                </a:solidFill>
                <a:latin typeface="Century Gothic"/>
                <a:ea typeface="Century Gothic"/>
                <a:cs typeface="Century Gothic"/>
                <a:sym typeface="Century Gothic"/>
              </a:rPr>
              <a:t>CRITICAL SUCCESS FACTORS</a:t>
            </a:r>
            <a:endParaRPr b="0" i="0" sz="1400" u="none" cap="none" strike="noStrike">
              <a:solidFill>
                <a:srgbClr val="000000"/>
              </a:solidFill>
              <a:latin typeface="Arial"/>
              <a:ea typeface="Arial"/>
              <a:cs typeface="Arial"/>
              <a:sym typeface="Arial"/>
            </a:endParaRPr>
          </a:p>
        </p:txBody>
      </p:sp>
      <p:pic>
        <p:nvPicPr>
          <p:cNvPr descr="Laws And Regulations Icons - Download Free Vector Icons | Noun Project" id="755" name="Google Shape;755;p55"/>
          <p:cNvPicPr preferRelativeResize="0"/>
          <p:nvPr/>
        </p:nvPicPr>
        <p:blipFill rotWithShape="1">
          <a:blip r:embed="rId3">
            <a:alphaModFix/>
          </a:blip>
          <a:srcRect b="0" l="0" r="0" t="0"/>
          <a:stretch/>
        </p:blipFill>
        <p:spPr>
          <a:xfrm>
            <a:off x="3187480" y="300419"/>
            <a:ext cx="951089" cy="951089"/>
          </a:xfrm>
          <a:prstGeom prst="rect">
            <a:avLst/>
          </a:prstGeom>
          <a:noFill/>
          <a:ln>
            <a:noFill/>
          </a:ln>
        </p:spPr>
      </p:pic>
      <p:pic>
        <p:nvPicPr>
          <p:cNvPr descr="Business Icon Reversed - Ease Of Doing Business Icon | Transparent PNG  Download #1661681 - Vippng" id="756" name="Google Shape;756;p55"/>
          <p:cNvPicPr preferRelativeResize="0"/>
          <p:nvPr/>
        </p:nvPicPr>
        <p:blipFill rotWithShape="1">
          <a:blip r:embed="rId4">
            <a:alphaModFix/>
          </a:blip>
          <a:srcRect b="0" l="0" r="0" t="0"/>
          <a:stretch/>
        </p:blipFill>
        <p:spPr>
          <a:xfrm>
            <a:off x="5224602" y="294461"/>
            <a:ext cx="1403172" cy="1078405"/>
          </a:xfrm>
          <a:prstGeom prst="rect">
            <a:avLst/>
          </a:prstGeom>
          <a:noFill/>
          <a:ln>
            <a:noFill/>
          </a:ln>
        </p:spPr>
      </p:pic>
      <p:sp>
        <p:nvSpPr>
          <p:cNvPr id="757" name="Google Shape;757;p55"/>
          <p:cNvSpPr txBox="1"/>
          <p:nvPr/>
        </p:nvSpPr>
        <p:spPr>
          <a:xfrm>
            <a:off x="5180283" y="1372865"/>
            <a:ext cx="15804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Ease of Doing Business</a:t>
            </a:r>
            <a:endParaRPr b="0" i="0" sz="1400" u="none" cap="none" strike="noStrike">
              <a:solidFill>
                <a:schemeClr val="dk1"/>
              </a:solidFill>
              <a:latin typeface="Century Gothic"/>
              <a:ea typeface="Century Gothic"/>
              <a:cs typeface="Century Gothic"/>
              <a:sym typeface="Century Gothic"/>
            </a:endParaRPr>
          </a:p>
        </p:txBody>
      </p:sp>
      <p:pic>
        <p:nvPicPr>
          <p:cNvPr descr="One Stop Shop - Icon | Full Size PNG Download | SeekPNG" id="758" name="Google Shape;758;p55"/>
          <p:cNvPicPr preferRelativeResize="0"/>
          <p:nvPr/>
        </p:nvPicPr>
        <p:blipFill rotWithShape="1">
          <a:blip r:embed="rId5">
            <a:alphaModFix/>
          </a:blip>
          <a:srcRect b="0" l="0" r="0" t="0"/>
          <a:stretch/>
        </p:blipFill>
        <p:spPr>
          <a:xfrm>
            <a:off x="7713808" y="369476"/>
            <a:ext cx="1106313" cy="928375"/>
          </a:xfrm>
          <a:prstGeom prst="rect">
            <a:avLst/>
          </a:prstGeom>
          <a:noFill/>
          <a:ln>
            <a:noFill/>
          </a:ln>
        </p:spPr>
      </p:pic>
      <p:sp>
        <p:nvSpPr>
          <p:cNvPr id="759" name="Google Shape;759;p55"/>
          <p:cNvSpPr txBox="1"/>
          <p:nvPr/>
        </p:nvSpPr>
        <p:spPr>
          <a:xfrm>
            <a:off x="7487776" y="1480575"/>
            <a:ext cx="1715100" cy="738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One Stop Shop (Physical + E-services)</a:t>
            </a:r>
            <a:endParaRPr b="0" i="0" sz="1400" u="none" cap="none" strike="noStrike">
              <a:solidFill>
                <a:schemeClr val="dk1"/>
              </a:solidFill>
              <a:latin typeface="Century Gothic"/>
              <a:ea typeface="Century Gothic"/>
              <a:cs typeface="Century Gothic"/>
              <a:sym typeface="Century Gothic"/>
            </a:endParaRPr>
          </a:p>
        </p:txBody>
      </p:sp>
      <p:pic>
        <p:nvPicPr>
          <p:cNvPr descr="Ebusiness Icons - Download Free Vector Icons | Noun Project" id="760" name="Google Shape;760;p55"/>
          <p:cNvPicPr preferRelativeResize="0"/>
          <p:nvPr/>
        </p:nvPicPr>
        <p:blipFill rotWithShape="1">
          <a:blip r:embed="rId6">
            <a:alphaModFix/>
          </a:blip>
          <a:srcRect b="0" l="0" r="0" t="0"/>
          <a:stretch/>
        </p:blipFill>
        <p:spPr>
          <a:xfrm>
            <a:off x="9906153" y="300107"/>
            <a:ext cx="1067112" cy="1067112"/>
          </a:xfrm>
          <a:prstGeom prst="rect">
            <a:avLst/>
          </a:prstGeom>
          <a:noFill/>
          <a:ln>
            <a:noFill/>
          </a:ln>
        </p:spPr>
      </p:pic>
      <p:sp>
        <p:nvSpPr>
          <p:cNvPr id="761" name="Google Shape;761;p55"/>
          <p:cNvSpPr txBox="1"/>
          <p:nvPr/>
        </p:nvSpPr>
        <p:spPr>
          <a:xfrm>
            <a:off x="9795247" y="1480585"/>
            <a:ext cx="1580400" cy="738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Namibia Response to Covid-19</a:t>
            </a:r>
            <a:endParaRPr b="0" i="0" sz="1400" u="none" cap="none" strike="noStrike">
              <a:solidFill>
                <a:schemeClr val="dk1"/>
              </a:solidFill>
              <a:latin typeface="Century Gothic"/>
              <a:ea typeface="Century Gothic"/>
              <a:cs typeface="Century Gothic"/>
              <a:sym typeface="Century Gothic"/>
            </a:endParaRPr>
          </a:p>
        </p:txBody>
      </p:sp>
      <p:pic>
        <p:nvPicPr>
          <p:cNvPr descr="document magnifier analysis laboratory science and research line style icon  2552325 Vector Art at Vecteezy" id="762" name="Google Shape;762;p55"/>
          <p:cNvPicPr preferRelativeResize="0"/>
          <p:nvPr/>
        </p:nvPicPr>
        <p:blipFill rotWithShape="1">
          <a:blip r:embed="rId7">
            <a:alphaModFix/>
          </a:blip>
          <a:srcRect b="0" l="0" r="0" t="0"/>
          <a:stretch/>
        </p:blipFill>
        <p:spPr>
          <a:xfrm>
            <a:off x="3797338" y="2464681"/>
            <a:ext cx="1092206" cy="1092206"/>
          </a:xfrm>
          <a:prstGeom prst="rect">
            <a:avLst/>
          </a:prstGeom>
          <a:noFill/>
          <a:ln>
            <a:noFill/>
          </a:ln>
        </p:spPr>
      </p:pic>
      <p:sp>
        <p:nvSpPr>
          <p:cNvPr id="763" name="Google Shape;763;p55"/>
          <p:cNvSpPr txBox="1"/>
          <p:nvPr/>
        </p:nvSpPr>
        <p:spPr>
          <a:xfrm>
            <a:off x="3527010" y="3614218"/>
            <a:ext cx="15804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Research and Analysis</a:t>
            </a:r>
            <a:endParaRPr b="0" i="0" sz="1400" u="none" cap="none" strike="noStrike">
              <a:solidFill>
                <a:schemeClr val="dk1"/>
              </a:solidFill>
              <a:latin typeface="Century Gothic"/>
              <a:ea typeface="Century Gothic"/>
              <a:cs typeface="Century Gothic"/>
              <a:sym typeface="Century Gothic"/>
            </a:endParaRPr>
          </a:p>
        </p:txBody>
      </p:sp>
      <p:pic>
        <p:nvPicPr>
          <p:cNvPr descr="Goal Icon Vector Art, Icons, and Graphics for Free Download" id="764" name="Google Shape;764;p55"/>
          <p:cNvPicPr preferRelativeResize="0"/>
          <p:nvPr/>
        </p:nvPicPr>
        <p:blipFill rotWithShape="1">
          <a:blip r:embed="rId8">
            <a:alphaModFix/>
          </a:blip>
          <a:srcRect b="0" l="0" r="0" t="0"/>
          <a:stretch/>
        </p:blipFill>
        <p:spPr>
          <a:xfrm>
            <a:off x="6112457" y="2316145"/>
            <a:ext cx="1241771" cy="1241771"/>
          </a:xfrm>
          <a:prstGeom prst="rect">
            <a:avLst/>
          </a:prstGeom>
          <a:noFill/>
          <a:ln>
            <a:noFill/>
          </a:ln>
        </p:spPr>
      </p:pic>
      <p:sp>
        <p:nvSpPr>
          <p:cNvPr id="765" name="Google Shape;765;p55"/>
          <p:cNvSpPr txBox="1"/>
          <p:nvPr/>
        </p:nvSpPr>
        <p:spPr>
          <a:xfrm>
            <a:off x="5706627" y="3613013"/>
            <a:ext cx="20535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One Goal Focus.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One team approach</a:t>
            </a:r>
            <a:endParaRPr b="0" i="0" sz="1400" u="none" cap="none" strike="noStrike">
              <a:solidFill>
                <a:schemeClr val="dk1"/>
              </a:solidFill>
              <a:latin typeface="Century Gothic"/>
              <a:ea typeface="Century Gothic"/>
              <a:cs typeface="Century Gothic"/>
              <a:sym typeface="Century Gothic"/>
            </a:endParaRPr>
          </a:p>
        </p:txBody>
      </p:sp>
      <p:pic>
        <p:nvPicPr>
          <p:cNvPr descr="Private Sector Icons - Download Free Vector Icons | Noun Project" id="766" name="Google Shape;766;p55"/>
          <p:cNvPicPr preferRelativeResize="0"/>
          <p:nvPr/>
        </p:nvPicPr>
        <p:blipFill rotWithShape="1">
          <a:blip r:embed="rId9">
            <a:alphaModFix/>
          </a:blip>
          <a:srcRect b="0" l="0" r="0" t="0"/>
          <a:stretch/>
        </p:blipFill>
        <p:spPr>
          <a:xfrm>
            <a:off x="8577141" y="2394897"/>
            <a:ext cx="1084266" cy="1084266"/>
          </a:xfrm>
          <a:prstGeom prst="rect">
            <a:avLst/>
          </a:prstGeom>
          <a:noFill/>
          <a:ln>
            <a:noFill/>
          </a:ln>
        </p:spPr>
      </p:pic>
      <p:sp>
        <p:nvSpPr>
          <p:cNvPr id="767" name="Google Shape;767;p55"/>
          <p:cNvSpPr txBox="1"/>
          <p:nvPr/>
        </p:nvSpPr>
        <p:spPr>
          <a:xfrm>
            <a:off x="8041495" y="3556887"/>
            <a:ext cx="20535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Private Sector Focus (including MSME)</a:t>
            </a:r>
            <a:endParaRPr b="0" i="0" sz="1400" u="none" cap="none" strike="noStrike">
              <a:solidFill>
                <a:schemeClr val="dk1"/>
              </a:solidFill>
              <a:latin typeface="Century Gothic"/>
              <a:ea typeface="Century Gothic"/>
              <a:cs typeface="Century Gothic"/>
              <a:sym typeface="Century Gothic"/>
            </a:endParaRPr>
          </a:p>
        </p:txBody>
      </p:sp>
      <p:pic>
        <p:nvPicPr>
          <p:cNvPr descr="Public Sector Icon Isolated On White Background Stock Vector - Illustration  of federal, location: 133861103" id="768" name="Google Shape;768;p55"/>
          <p:cNvPicPr preferRelativeResize="0"/>
          <p:nvPr/>
        </p:nvPicPr>
        <p:blipFill rotWithShape="1">
          <a:blip r:embed="rId10">
            <a:alphaModFix/>
          </a:blip>
          <a:srcRect b="0" l="0" r="0" t="0"/>
          <a:stretch/>
        </p:blipFill>
        <p:spPr>
          <a:xfrm>
            <a:off x="4889544" y="4592737"/>
            <a:ext cx="1148644" cy="1148644"/>
          </a:xfrm>
          <a:prstGeom prst="rect">
            <a:avLst/>
          </a:prstGeom>
          <a:noFill/>
          <a:ln>
            <a:noFill/>
          </a:ln>
        </p:spPr>
      </p:pic>
      <p:sp>
        <p:nvSpPr>
          <p:cNvPr id="769" name="Google Shape;769;p55"/>
          <p:cNvSpPr txBox="1"/>
          <p:nvPr/>
        </p:nvSpPr>
        <p:spPr>
          <a:xfrm>
            <a:off x="4460043" y="5776676"/>
            <a:ext cx="2087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Public Sector Buy-in and Participation</a:t>
            </a:r>
            <a:endParaRPr b="0" i="0" sz="1400" u="none" cap="none" strike="noStrike">
              <a:solidFill>
                <a:schemeClr val="dk1"/>
              </a:solidFill>
              <a:latin typeface="Century Gothic"/>
              <a:ea typeface="Century Gothic"/>
              <a:cs typeface="Century Gothic"/>
              <a:sym typeface="Century Gothic"/>
            </a:endParaRPr>
          </a:p>
        </p:txBody>
      </p:sp>
      <p:pic>
        <p:nvPicPr>
          <p:cNvPr descr="Free Citizen Icon of Glyph style - Available in SVG, PNG, EPS, AI &amp;amp; Icon  fonts" id="770" name="Google Shape;770;p55"/>
          <p:cNvPicPr preferRelativeResize="0"/>
          <p:nvPr/>
        </p:nvPicPr>
        <p:blipFill rotWithShape="1">
          <a:blip r:embed="rId11">
            <a:alphaModFix/>
          </a:blip>
          <a:srcRect b="0" l="0" r="0" t="0"/>
          <a:stretch/>
        </p:blipFill>
        <p:spPr>
          <a:xfrm>
            <a:off x="7487765" y="4658755"/>
            <a:ext cx="1027289" cy="1027289"/>
          </a:xfrm>
          <a:prstGeom prst="rect">
            <a:avLst/>
          </a:prstGeom>
          <a:noFill/>
          <a:ln>
            <a:noFill/>
          </a:ln>
        </p:spPr>
      </p:pic>
      <p:sp>
        <p:nvSpPr>
          <p:cNvPr id="771" name="Google Shape;771;p55"/>
          <p:cNvSpPr txBox="1"/>
          <p:nvPr/>
        </p:nvSpPr>
        <p:spPr>
          <a:xfrm>
            <a:off x="6957866" y="5780101"/>
            <a:ext cx="2087100" cy="738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NA" sz="1400" u="none" cap="none" strike="noStrike">
                <a:solidFill>
                  <a:schemeClr val="dk1"/>
                </a:solidFill>
                <a:latin typeface="Century Gothic"/>
                <a:ea typeface="Century Gothic"/>
                <a:cs typeface="Century Gothic"/>
                <a:sym typeface="Century Gothic"/>
              </a:rPr>
              <a:t>Citizenry Buy-in and Receptiveness (Media Impact)</a:t>
            </a:r>
            <a:endParaRPr b="0" i="0" sz="1400" u="none" cap="none" strike="noStrike">
              <a:solidFill>
                <a:schemeClr val="dk1"/>
              </a:solidFill>
              <a:latin typeface="Century Gothic"/>
              <a:ea typeface="Century Gothic"/>
              <a:cs typeface="Century Gothic"/>
              <a:sym typeface="Century Gothic"/>
            </a:endParaRPr>
          </a:p>
        </p:txBody>
      </p:sp>
      <p:grpSp>
        <p:nvGrpSpPr>
          <p:cNvPr id="772" name="Google Shape;772;p55"/>
          <p:cNvGrpSpPr/>
          <p:nvPr/>
        </p:nvGrpSpPr>
        <p:grpSpPr>
          <a:xfrm>
            <a:off x="0" y="5409141"/>
            <a:ext cx="12192000" cy="1448859"/>
            <a:chOff x="0" y="5350046"/>
            <a:chExt cx="12192425" cy="1508576"/>
          </a:xfrm>
        </p:grpSpPr>
        <p:sp>
          <p:nvSpPr>
            <p:cNvPr id="773" name="Google Shape;773;p55"/>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774" name="Google Shape;774;p55"/>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775" name="Google Shape;775;p55"/>
            <p:cNvSpPr/>
            <p:nvPr/>
          </p:nvSpPr>
          <p:spPr>
            <a:xfrm>
              <a:off x="10015645" y="5384787"/>
              <a:ext cx="2176780" cy="1473835"/>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pic>
          <p:nvPicPr>
            <p:cNvPr id="776" name="Google Shape;776;p55"/>
            <p:cNvPicPr preferRelativeResize="0"/>
            <p:nvPr/>
          </p:nvPicPr>
          <p:blipFill rotWithShape="1">
            <a:blip r:embed="rId12">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80" name="Shape 780"/>
        <p:cNvGrpSpPr/>
        <p:nvPr/>
      </p:nvGrpSpPr>
      <p:grpSpPr>
        <a:xfrm>
          <a:off x="0" y="0"/>
          <a:ext cx="0" cy="0"/>
          <a:chOff x="0" y="0"/>
          <a:chExt cx="0" cy="0"/>
        </a:xfrm>
      </p:grpSpPr>
      <p:sp>
        <p:nvSpPr>
          <p:cNvPr id="781" name="Google Shape;781;p56"/>
          <p:cNvSpPr/>
          <p:nvPr/>
        </p:nvSpPr>
        <p:spPr>
          <a:xfrm>
            <a:off x="0" y="0"/>
            <a:ext cx="490855" cy="1250315"/>
          </a:xfrm>
          <a:custGeom>
            <a:rect b="b" l="l" r="r" t="t"/>
            <a:pathLst>
              <a:path extrusionOk="0" h="1250315" w="490855">
                <a:moveTo>
                  <a:pt x="490728" y="0"/>
                </a:moveTo>
                <a:lnTo>
                  <a:pt x="0" y="0"/>
                </a:lnTo>
                <a:lnTo>
                  <a:pt x="0" y="1249692"/>
                </a:lnTo>
                <a:lnTo>
                  <a:pt x="490728" y="1249692"/>
                </a:lnTo>
                <a:lnTo>
                  <a:pt x="490728"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2" name="Google Shape;782;p56"/>
          <p:cNvGrpSpPr/>
          <p:nvPr/>
        </p:nvGrpSpPr>
        <p:grpSpPr>
          <a:xfrm>
            <a:off x="0" y="5350052"/>
            <a:ext cx="12192428" cy="1508125"/>
            <a:chOff x="0" y="5350052"/>
            <a:chExt cx="12192428" cy="1508125"/>
          </a:xfrm>
        </p:grpSpPr>
        <p:sp>
          <p:nvSpPr>
            <p:cNvPr id="783" name="Google Shape;783;p56"/>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p56"/>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5" name="Google Shape;785;p56"/>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786" name="Google Shape;786;p56"/>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
        <p:nvSpPr>
          <p:cNvPr id="787" name="Google Shape;787;p56"/>
          <p:cNvSpPr txBox="1"/>
          <p:nvPr>
            <p:ph type="title"/>
          </p:nvPr>
        </p:nvSpPr>
        <p:spPr>
          <a:xfrm>
            <a:off x="3166942" y="2324748"/>
            <a:ext cx="5858100" cy="23397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SzPts val="1400"/>
              <a:buNone/>
            </a:pPr>
            <a:r>
              <a:rPr lang="en-NA">
                <a:solidFill>
                  <a:schemeClr val="lt1"/>
                </a:solidFill>
              </a:rPr>
              <a:t>“One is too small a number to achieve greatness” John C. Maxwell</a:t>
            </a:r>
            <a:endParaRPr>
              <a:solidFill>
                <a:schemeClr val="lt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sp>
        <p:nvSpPr>
          <p:cNvPr id="792" name="Google Shape;792;p57"/>
          <p:cNvSpPr txBox="1"/>
          <p:nvPr>
            <p:ph type="title"/>
          </p:nvPr>
        </p:nvSpPr>
        <p:spPr>
          <a:xfrm>
            <a:off x="327753" y="1981200"/>
            <a:ext cx="3670200" cy="902400"/>
          </a:xfrm>
          <a:prstGeom prst="rect">
            <a:avLst/>
          </a:prstGeom>
          <a:noFill/>
          <a:ln>
            <a:noFill/>
          </a:ln>
        </p:spPr>
        <p:txBody>
          <a:bodyPr anchorCtr="0" anchor="t" bIns="0" lIns="0" spcFirstLastPara="1" rIns="0" wrap="square" tIns="17125">
            <a:spAutoFit/>
          </a:bodyPr>
          <a:lstStyle/>
          <a:p>
            <a:pPr indent="0" lvl="0" marL="12700" rtl="0" algn="l">
              <a:lnSpc>
                <a:spcPct val="100000"/>
              </a:lnSpc>
              <a:spcBef>
                <a:spcPts val="0"/>
              </a:spcBef>
              <a:spcAft>
                <a:spcPts val="0"/>
              </a:spcAft>
              <a:buSzPts val="1400"/>
              <a:buNone/>
            </a:pPr>
            <a:r>
              <a:rPr lang="en-NA" sz="5750"/>
              <a:t>Thank you</a:t>
            </a:r>
            <a:endParaRPr sz="5750"/>
          </a:p>
        </p:txBody>
      </p:sp>
      <p:grpSp>
        <p:nvGrpSpPr>
          <p:cNvPr id="793" name="Google Shape;793;p57"/>
          <p:cNvGrpSpPr/>
          <p:nvPr/>
        </p:nvGrpSpPr>
        <p:grpSpPr>
          <a:xfrm>
            <a:off x="0" y="5350057"/>
            <a:ext cx="12192431" cy="1508125"/>
            <a:chOff x="0" y="5350057"/>
            <a:chExt cx="12192431" cy="1508125"/>
          </a:xfrm>
        </p:grpSpPr>
        <p:sp>
          <p:nvSpPr>
            <p:cNvPr id="794" name="Google Shape;794;p57"/>
            <p:cNvSpPr/>
            <p:nvPr/>
          </p:nvSpPr>
          <p:spPr>
            <a:xfrm>
              <a:off x="0" y="6611759"/>
              <a:ext cx="12192000" cy="246379"/>
            </a:xfrm>
            <a:custGeom>
              <a:rect b="b" l="l" r="r" t="t"/>
              <a:pathLst>
                <a:path extrusionOk="0" h="246379" w="12192000">
                  <a:moveTo>
                    <a:pt x="12192000" y="0"/>
                  </a:moveTo>
                  <a:lnTo>
                    <a:pt x="0" y="0"/>
                  </a:lnTo>
                  <a:lnTo>
                    <a:pt x="0" y="246253"/>
                  </a:lnTo>
                  <a:lnTo>
                    <a:pt x="12192000" y="246253"/>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5" name="Google Shape;795;p57"/>
            <p:cNvSpPr/>
            <p:nvPr/>
          </p:nvSpPr>
          <p:spPr>
            <a:xfrm>
              <a:off x="9665572" y="5350057"/>
              <a:ext cx="2526665" cy="1508125"/>
            </a:xfrm>
            <a:custGeom>
              <a:rect b="b" l="l" r="r" t="t"/>
              <a:pathLst>
                <a:path extrusionOk="0" h="1508125" w="2526665">
                  <a:moveTo>
                    <a:pt x="2521642" y="0"/>
                  </a:moveTo>
                  <a:lnTo>
                    <a:pt x="2477165" y="5313"/>
                  </a:lnTo>
                  <a:lnTo>
                    <a:pt x="2432545" y="11351"/>
                  </a:lnTo>
                  <a:lnTo>
                    <a:pt x="2387793" y="18110"/>
                  </a:lnTo>
                  <a:lnTo>
                    <a:pt x="2342922" y="25584"/>
                  </a:lnTo>
                  <a:lnTo>
                    <a:pt x="2297945" y="33771"/>
                  </a:lnTo>
                  <a:lnTo>
                    <a:pt x="2252874" y="42667"/>
                  </a:lnTo>
                  <a:lnTo>
                    <a:pt x="2207722" y="52268"/>
                  </a:lnTo>
                  <a:lnTo>
                    <a:pt x="2162502" y="62570"/>
                  </a:lnTo>
                  <a:lnTo>
                    <a:pt x="2117225" y="73568"/>
                  </a:lnTo>
                  <a:lnTo>
                    <a:pt x="2071906" y="85260"/>
                  </a:lnTo>
                  <a:lnTo>
                    <a:pt x="2026555" y="97642"/>
                  </a:lnTo>
                  <a:lnTo>
                    <a:pt x="1981187" y="110709"/>
                  </a:lnTo>
                  <a:lnTo>
                    <a:pt x="1935812" y="124458"/>
                  </a:lnTo>
                  <a:lnTo>
                    <a:pt x="1890445" y="138885"/>
                  </a:lnTo>
                  <a:lnTo>
                    <a:pt x="1845098" y="153985"/>
                  </a:lnTo>
                  <a:lnTo>
                    <a:pt x="1799783" y="169756"/>
                  </a:lnTo>
                  <a:lnTo>
                    <a:pt x="1754512" y="186193"/>
                  </a:lnTo>
                  <a:lnTo>
                    <a:pt x="1709299" y="203293"/>
                  </a:lnTo>
                  <a:lnTo>
                    <a:pt x="1664156" y="221051"/>
                  </a:lnTo>
                  <a:lnTo>
                    <a:pt x="1619095" y="239464"/>
                  </a:lnTo>
                  <a:lnTo>
                    <a:pt x="1574130" y="258528"/>
                  </a:lnTo>
                  <a:lnTo>
                    <a:pt x="1529272" y="278239"/>
                  </a:lnTo>
                  <a:lnTo>
                    <a:pt x="1484535" y="298593"/>
                  </a:lnTo>
                  <a:lnTo>
                    <a:pt x="1439930" y="319587"/>
                  </a:lnTo>
                  <a:lnTo>
                    <a:pt x="1395471" y="341216"/>
                  </a:lnTo>
                  <a:lnTo>
                    <a:pt x="1351170" y="363476"/>
                  </a:lnTo>
                  <a:lnTo>
                    <a:pt x="1307040" y="386364"/>
                  </a:lnTo>
                  <a:lnTo>
                    <a:pt x="1263093" y="409877"/>
                  </a:lnTo>
                  <a:lnTo>
                    <a:pt x="1219342" y="434009"/>
                  </a:lnTo>
                  <a:lnTo>
                    <a:pt x="1175800" y="458757"/>
                  </a:lnTo>
                  <a:lnTo>
                    <a:pt x="1132478" y="484118"/>
                  </a:lnTo>
                  <a:lnTo>
                    <a:pt x="1089390" y="510088"/>
                  </a:lnTo>
                  <a:lnTo>
                    <a:pt x="1046549" y="536662"/>
                  </a:lnTo>
                  <a:lnTo>
                    <a:pt x="1003966" y="563836"/>
                  </a:lnTo>
                  <a:lnTo>
                    <a:pt x="961654" y="591608"/>
                  </a:lnTo>
                  <a:lnTo>
                    <a:pt x="919627" y="619973"/>
                  </a:lnTo>
                  <a:lnTo>
                    <a:pt x="877896" y="648927"/>
                  </a:lnTo>
                  <a:lnTo>
                    <a:pt x="836474" y="678467"/>
                  </a:lnTo>
                  <a:lnTo>
                    <a:pt x="795374" y="708588"/>
                  </a:lnTo>
                  <a:lnTo>
                    <a:pt x="754609" y="739286"/>
                  </a:lnTo>
                  <a:lnTo>
                    <a:pt x="714190" y="770559"/>
                  </a:lnTo>
                  <a:lnTo>
                    <a:pt x="674131" y="802401"/>
                  </a:lnTo>
                  <a:lnTo>
                    <a:pt x="634444" y="834810"/>
                  </a:lnTo>
                  <a:lnTo>
                    <a:pt x="595142" y="867780"/>
                  </a:lnTo>
                  <a:lnTo>
                    <a:pt x="556237" y="901310"/>
                  </a:lnTo>
                  <a:lnTo>
                    <a:pt x="517742" y="935393"/>
                  </a:lnTo>
                  <a:lnTo>
                    <a:pt x="479669" y="970028"/>
                  </a:lnTo>
                  <a:lnTo>
                    <a:pt x="442032" y="1005209"/>
                  </a:lnTo>
                  <a:lnTo>
                    <a:pt x="404842" y="1040933"/>
                  </a:lnTo>
                  <a:lnTo>
                    <a:pt x="368112" y="1077197"/>
                  </a:lnTo>
                  <a:lnTo>
                    <a:pt x="331855" y="1113996"/>
                  </a:lnTo>
                  <a:lnTo>
                    <a:pt x="296084" y="1151326"/>
                  </a:lnTo>
                  <a:lnTo>
                    <a:pt x="260811" y="1189183"/>
                  </a:lnTo>
                  <a:lnTo>
                    <a:pt x="226048" y="1227565"/>
                  </a:lnTo>
                  <a:lnTo>
                    <a:pt x="191808" y="1266466"/>
                  </a:lnTo>
                  <a:lnTo>
                    <a:pt x="158104" y="1305884"/>
                  </a:lnTo>
                  <a:lnTo>
                    <a:pt x="124949" y="1345813"/>
                  </a:lnTo>
                  <a:lnTo>
                    <a:pt x="92355" y="1386251"/>
                  </a:lnTo>
                  <a:lnTo>
                    <a:pt x="60334" y="1427193"/>
                  </a:lnTo>
                  <a:lnTo>
                    <a:pt x="28899" y="1468636"/>
                  </a:lnTo>
                  <a:lnTo>
                    <a:pt x="0" y="1507942"/>
                  </a:lnTo>
                  <a:lnTo>
                    <a:pt x="2526427" y="1507942"/>
                  </a:lnTo>
                  <a:lnTo>
                    <a:pt x="2526427" y="6545"/>
                  </a:lnTo>
                  <a:lnTo>
                    <a:pt x="2521642"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6" name="Google Shape;796;p57"/>
            <p:cNvSpPr/>
            <p:nvPr/>
          </p:nvSpPr>
          <p:spPr>
            <a:xfrm>
              <a:off x="10015651" y="5384802"/>
              <a:ext cx="2176780" cy="1473200"/>
            </a:xfrm>
            <a:custGeom>
              <a:rect b="b" l="l" r="r" t="t"/>
              <a:pathLst>
                <a:path extrusionOk="0" h="1473200" w="2176779">
                  <a:moveTo>
                    <a:pt x="2176348" y="0"/>
                  </a:moveTo>
                  <a:lnTo>
                    <a:pt x="2107894" y="16784"/>
                  </a:lnTo>
                  <a:lnTo>
                    <a:pt x="2064470" y="28608"/>
                  </a:lnTo>
                  <a:lnTo>
                    <a:pt x="2020816" y="41332"/>
                  </a:lnTo>
                  <a:lnTo>
                    <a:pt x="1976954" y="54941"/>
                  </a:lnTo>
                  <a:lnTo>
                    <a:pt x="1932903" y="69421"/>
                  </a:lnTo>
                  <a:lnTo>
                    <a:pt x="1888683" y="84755"/>
                  </a:lnTo>
                  <a:lnTo>
                    <a:pt x="1844315" y="100929"/>
                  </a:lnTo>
                  <a:lnTo>
                    <a:pt x="1799817" y="117927"/>
                  </a:lnTo>
                  <a:lnTo>
                    <a:pt x="1755211" y="135735"/>
                  </a:lnTo>
                  <a:lnTo>
                    <a:pt x="1710516" y="154336"/>
                  </a:lnTo>
                  <a:lnTo>
                    <a:pt x="1665752" y="173717"/>
                  </a:lnTo>
                  <a:lnTo>
                    <a:pt x="1620938" y="193860"/>
                  </a:lnTo>
                  <a:lnTo>
                    <a:pt x="1576096" y="214752"/>
                  </a:lnTo>
                  <a:lnTo>
                    <a:pt x="1531245" y="236377"/>
                  </a:lnTo>
                  <a:lnTo>
                    <a:pt x="1486404" y="258719"/>
                  </a:lnTo>
                  <a:lnTo>
                    <a:pt x="1441595" y="281764"/>
                  </a:lnTo>
                  <a:lnTo>
                    <a:pt x="1396836" y="305496"/>
                  </a:lnTo>
                  <a:lnTo>
                    <a:pt x="1352148" y="329900"/>
                  </a:lnTo>
                  <a:lnTo>
                    <a:pt x="1307551" y="354961"/>
                  </a:lnTo>
                  <a:lnTo>
                    <a:pt x="1263064" y="380664"/>
                  </a:lnTo>
                  <a:lnTo>
                    <a:pt x="1218708" y="406993"/>
                  </a:lnTo>
                  <a:lnTo>
                    <a:pt x="1174503" y="433932"/>
                  </a:lnTo>
                  <a:lnTo>
                    <a:pt x="1130468" y="461468"/>
                  </a:lnTo>
                  <a:lnTo>
                    <a:pt x="1086624" y="489584"/>
                  </a:lnTo>
                  <a:lnTo>
                    <a:pt x="1042990" y="518266"/>
                  </a:lnTo>
                  <a:lnTo>
                    <a:pt x="999587" y="547498"/>
                  </a:lnTo>
                  <a:lnTo>
                    <a:pt x="956435" y="577264"/>
                  </a:lnTo>
                  <a:lnTo>
                    <a:pt x="913552" y="607550"/>
                  </a:lnTo>
                  <a:lnTo>
                    <a:pt x="870960" y="638341"/>
                  </a:lnTo>
                  <a:lnTo>
                    <a:pt x="828679" y="669621"/>
                  </a:lnTo>
                  <a:lnTo>
                    <a:pt x="786728" y="701374"/>
                  </a:lnTo>
                  <a:lnTo>
                    <a:pt x="745127" y="733587"/>
                  </a:lnTo>
                  <a:lnTo>
                    <a:pt x="703896" y="766242"/>
                  </a:lnTo>
                  <a:lnTo>
                    <a:pt x="663055" y="799326"/>
                  </a:lnTo>
                  <a:lnTo>
                    <a:pt x="622625" y="832823"/>
                  </a:lnTo>
                  <a:lnTo>
                    <a:pt x="582624" y="866718"/>
                  </a:lnTo>
                  <a:lnTo>
                    <a:pt x="543074" y="900995"/>
                  </a:lnTo>
                  <a:lnTo>
                    <a:pt x="503994" y="935639"/>
                  </a:lnTo>
                  <a:lnTo>
                    <a:pt x="465404" y="970636"/>
                  </a:lnTo>
                  <a:lnTo>
                    <a:pt x="427324" y="1005969"/>
                  </a:lnTo>
                  <a:lnTo>
                    <a:pt x="389773" y="1041623"/>
                  </a:lnTo>
                  <a:lnTo>
                    <a:pt x="352773" y="1077584"/>
                  </a:lnTo>
                  <a:lnTo>
                    <a:pt x="316342" y="1113836"/>
                  </a:lnTo>
                  <a:lnTo>
                    <a:pt x="280502" y="1150364"/>
                  </a:lnTo>
                  <a:lnTo>
                    <a:pt x="245271" y="1187153"/>
                  </a:lnTo>
                  <a:lnTo>
                    <a:pt x="210669" y="1224186"/>
                  </a:lnTo>
                  <a:lnTo>
                    <a:pt x="176718" y="1261450"/>
                  </a:lnTo>
                  <a:lnTo>
                    <a:pt x="143436" y="1298929"/>
                  </a:lnTo>
                  <a:lnTo>
                    <a:pt x="110844" y="1336607"/>
                  </a:lnTo>
                  <a:lnTo>
                    <a:pt x="78961" y="1374470"/>
                  </a:lnTo>
                  <a:lnTo>
                    <a:pt x="47808" y="1412502"/>
                  </a:lnTo>
                  <a:lnTo>
                    <a:pt x="17405" y="1450688"/>
                  </a:lnTo>
                  <a:lnTo>
                    <a:pt x="0" y="1473197"/>
                  </a:lnTo>
                  <a:lnTo>
                    <a:pt x="2176348" y="1473197"/>
                  </a:lnTo>
                  <a:lnTo>
                    <a:pt x="2176348"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797" name="Google Shape;797;p57"/>
            <p:cNvPicPr preferRelativeResize="0"/>
            <p:nvPr/>
          </p:nvPicPr>
          <p:blipFill rotWithShape="1">
            <a:blip r:embed="rId3">
              <a:alphaModFix/>
            </a:blip>
            <a:srcRect b="0" l="0" r="0" t="0"/>
            <a:stretch/>
          </p:blipFill>
          <p:spPr>
            <a:xfrm>
              <a:off x="10844110" y="6183223"/>
              <a:ext cx="1191755" cy="502919"/>
            </a:xfrm>
            <a:prstGeom prst="rect">
              <a:avLst/>
            </a:prstGeom>
            <a:noFill/>
            <a:ln>
              <a:noFill/>
            </a:ln>
          </p:spPr>
        </p:pic>
      </p:grpSp>
      <p:sp>
        <p:nvSpPr>
          <p:cNvPr id="798" name="Google Shape;798;p57"/>
          <p:cNvSpPr txBox="1"/>
          <p:nvPr/>
        </p:nvSpPr>
        <p:spPr>
          <a:xfrm>
            <a:off x="331470" y="3092223"/>
            <a:ext cx="4320447"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NA" sz="1600" u="none" cap="none" strike="noStrike">
                <a:solidFill>
                  <a:srgbClr val="20497A"/>
                </a:solidFill>
                <a:latin typeface="Century Gothic"/>
                <a:ea typeface="Century Gothic"/>
                <a:cs typeface="Century Gothic"/>
                <a:sym typeface="Century Gothic"/>
              </a:rPr>
              <a:t>Namibia Investment Promotion &amp; Development Board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NA" sz="1600" u="none" cap="none" strike="noStrike">
                <a:solidFill>
                  <a:srgbClr val="20497A"/>
                </a:solidFill>
                <a:latin typeface="Century Gothic"/>
                <a:ea typeface="Century Gothic"/>
                <a:cs typeface="Century Gothic"/>
                <a:sym typeface="Century Gothic"/>
              </a:rPr>
              <a:t>Windhoek, Namibia</a:t>
            </a:r>
            <a:endParaRPr b="0" i="0" sz="1400" u="none" cap="none" strike="noStrike">
              <a:solidFill>
                <a:srgbClr val="000000"/>
              </a:solidFill>
              <a:latin typeface="Arial"/>
              <a:ea typeface="Arial"/>
              <a:cs typeface="Arial"/>
              <a:sym typeface="Arial"/>
            </a:endParaRPr>
          </a:p>
        </p:txBody>
      </p:sp>
      <p:sp>
        <p:nvSpPr>
          <p:cNvPr id="799" name="Google Shape;799;p57"/>
          <p:cNvSpPr/>
          <p:nvPr/>
        </p:nvSpPr>
        <p:spPr>
          <a:xfrm>
            <a:off x="327750" y="4196100"/>
            <a:ext cx="4117500" cy="1276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1" i="0" lang="en-NA" sz="1600" u="none" cap="none" strike="noStrike">
                <a:solidFill>
                  <a:srgbClr val="20497A"/>
                </a:solidFill>
                <a:latin typeface="Century Gothic"/>
                <a:ea typeface="Century Gothic"/>
                <a:cs typeface="Century Gothic"/>
                <a:sym typeface="Century Gothic"/>
              </a:rPr>
              <a:t>Email: </a:t>
            </a:r>
            <a:r>
              <a:rPr b="0" i="0" lang="en-NA" sz="1600" u="sng" cap="none" strike="noStrike">
                <a:solidFill>
                  <a:schemeClr val="hlink"/>
                </a:solidFill>
                <a:latin typeface="Century Gothic"/>
                <a:ea typeface="Century Gothic"/>
                <a:cs typeface="Century Gothic"/>
                <a:sym typeface="Century Gothic"/>
                <a:hlinkClick r:id="rId4"/>
              </a:rPr>
              <a:t>nangulanelulu.uaandja@nipdb.com</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0497A"/>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8"/>
          <p:cNvSpPr txBox="1"/>
          <p:nvPr>
            <p:ph type="title"/>
          </p:nvPr>
        </p:nvSpPr>
        <p:spPr>
          <a:xfrm>
            <a:off x="671524" y="1458025"/>
            <a:ext cx="11187000" cy="8313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t/>
            </a:r>
            <a:endParaRPr b="0" sz="1800"/>
          </a:p>
        </p:txBody>
      </p:sp>
      <p:sp>
        <p:nvSpPr>
          <p:cNvPr id="145" name="Google Shape;145;p18"/>
          <p:cNvSpPr txBox="1"/>
          <p:nvPr/>
        </p:nvSpPr>
        <p:spPr>
          <a:xfrm>
            <a:off x="504725" y="71450"/>
            <a:ext cx="115206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NA" sz="4500">
                <a:solidFill>
                  <a:schemeClr val="dk2"/>
                </a:solidFill>
                <a:latin typeface="Century Gothic"/>
                <a:ea typeface="Century Gothic"/>
                <a:cs typeface="Century Gothic"/>
                <a:sym typeface="Century Gothic"/>
              </a:rPr>
              <a:t>SERVICE SECTORS &amp; ECONOMIC GROWTH</a:t>
            </a:r>
            <a:endParaRPr b="1" sz="4500">
              <a:solidFill>
                <a:schemeClr val="dk2"/>
              </a:solidFill>
              <a:latin typeface="Century Gothic"/>
              <a:ea typeface="Century Gothic"/>
              <a:cs typeface="Century Gothic"/>
              <a:sym typeface="Century Gothic"/>
            </a:endParaRPr>
          </a:p>
        </p:txBody>
      </p:sp>
      <p:sp>
        <p:nvSpPr>
          <p:cNvPr id="146" name="Google Shape;146;p18"/>
          <p:cNvSpPr txBox="1"/>
          <p:nvPr/>
        </p:nvSpPr>
        <p:spPr>
          <a:xfrm>
            <a:off x="342900" y="1575825"/>
            <a:ext cx="8229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47" name="Google Shape;147;p18"/>
          <p:cNvSpPr txBox="1"/>
          <p:nvPr/>
        </p:nvSpPr>
        <p:spPr>
          <a:xfrm>
            <a:off x="538200" y="1348300"/>
            <a:ext cx="11115600" cy="4894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NA" sz="1800">
                <a:solidFill>
                  <a:srgbClr val="10497E"/>
                </a:solidFill>
                <a:latin typeface="Century Gothic"/>
                <a:ea typeface="Century Gothic"/>
                <a:cs typeface="Century Gothic"/>
                <a:sym typeface="Century Gothic"/>
              </a:rPr>
              <a:t>A productive service sector is known to strengthen the performance of other sectors in the economy such as manufacturing . This is because the sector enables and facilitates the functioning of most sectors (manufacturing, industrial sector, etc), as most of these sectors rely majorly on the service sector to supply needed functions such as banking, accountancy, information, and technology.</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rgbClr val="10497E"/>
                </a:solidFill>
                <a:latin typeface="Century Gothic"/>
                <a:ea typeface="Century Gothic"/>
                <a:cs typeface="Century Gothic"/>
                <a:sym typeface="Century Gothic"/>
              </a:rPr>
              <a:t>The service sector also influences the development of businesses by increasing productivity and value added. This is attainable by using highly educated and experienced workers with particular cognitive skills, thus increasing the business productivity.</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rPr lang="en-NA" sz="1800">
                <a:solidFill>
                  <a:srgbClr val="10497E"/>
                </a:solidFill>
                <a:latin typeface="Century Gothic"/>
                <a:ea typeface="Century Gothic"/>
                <a:cs typeface="Century Gothic"/>
                <a:sym typeface="Century Gothic"/>
              </a:rPr>
              <a:t>Many services have emerged as promising tradable services for developing countries, particularly with the development of telecommunications and information and communications technology (ICT) services. In addition, efficient services are catalysts for the expansion of regional and global value chains.</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p:txBody>
      </p:sp>
      <p:grpSp>
        <p:nvGrpSpPr>
          <p:cNvPr id="148" name="Google Shape;148;p18"/>
          <p:cNvGrpSpPr/>
          <p:nvPr/>
        </p:nvGrpSpPr>
        <p:grpSpPr>
          <a:xfrm>
            <a:off x="0" y="5350052"/>
            <a:ext cx="12192428" cy="1508125"/>
            <a:chOff x="0" y="5350052"/>
            <a:chExt cx="12192428" cy="1508125"/>
          </a:xfrm>
        </p:grpSpPr>
        <p:sp>
          <p:nvSpPr>
            <p:cNvPr id="149" name="Google Shape;149;p18"/>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0" name="Google Shape;150;p18"/>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1" name="Google Shape;151;p18"/>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52" name="Google Shape;152;p18"/>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9"/>
          <p:cNvSpPr txBox="1"/>
          <p:nvPr>
            <p:ph type="title"/>
          </p:nvPr>
        </p:nvSpPr>
        <p:spPr>
          <a:xfrm>
            <a:off x="8258174" y="1458025"/>
            <a:ext cx="3028800" cy="8313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t/>
            </a:r>
            <a:endParaRPr b="0" sz="1800"/>
          </a:p>
          <a:p>
            <a:pPr indent="0" lvl="0" marL="0" rtl="0" algn="l">
              <a:lnSpc>
                <a:spcPct val="100000"/>
              </a:lnSpc>
              <a:spcBef>
                <a:spcPts val="0"/>
              </a:spcBef>
              <a:spcAft>
                <a:spcPts val="0"/>
              </a:spcAft>
              <a:buSzPts val="1400"/>
              <a:buNone/>
            </a:pPr>
            <a:r>
              <a:t/>
            </a:r>
            <a:endParaRPr b="0" sz="1800"/>
          </a:p>
        </p:txBody>
      </p:sp>
      <p:sp>
        <p:nvSpPr>
          <p:cNvPr id="159" name="Google Shape;159;p19"/>
          <p:cNvSpPr txBox="1"/>
          <p:nvPr/>
        </p:nvSpPr>
        <p:spPr>
          <a:xfrm>
            <a:off x="504725" y="71450"/>
            <a:ext cx="115206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NA" sz="4500">
                <a:solidFill>
                  <a:schemeClr val="dk2"/>
                </a:solidFill>
                <a:latin typeface="Century Gothic"/>
                <a:ea typeface="Century Gothic"/>
                <a:cs typeface="Century Gothic"/>
                <a:sym typeface="Century Gothic"/>
              </a:rPr>
              <a:t>SERVICE SECTORS &amp; ECONOMIC GROWTH</a:t>
            </a:r>
            <a:endParaRPr b="1" sz="4500">
              <a:solidFill>
                <a:schemeClr val="dk2"/>
              </a:solidFill>
              <a:latin typeface="Century Gothic"/>
              <a:ea typeface="Century Gothic"/>
              <a:cs typeface="Century Gothic"/>
              <a:sym typeface="Century Gothic"/>
            </a:endParaRPr>
          </a:p>
        </p:txBody>
      </p:sp>
      <p:sp>
        <p:nvSpPr>
          <p:cNvPr id="160" name="Google Shape;160;p19"/>
          <p:cNvSpPr txBox="1"/>
          <p:nvPr/>
        </p:nvSpPr>
        <p:spPr>
          <a:xfrm>
            <a:off x="342900" y="1575825"/>
            <a:ext cx="8229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61" name="Google Shape;161;p19"/>
          <p:cNvSpPr txBox="1"/>
          <p:nvPr/>
        </p:nvSpPr>
        <p:spPr>
          <a:xfrm>
            <a:off x="8695950" y="2390725"/>
            <a:ext cx="2333700" cy="184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NA" sz="1800">
                <a:solidFill>
                  <a:srgbClr val="10497E"/>
                </a:solidFill>
                <a:latin typeface="Century Gothic"/>
                <a:ea typeface="Century Gothic"/>
                <a:cs typeface="Century Gothic"/>
                <a:sym typeface="Century Gothic"/>
              </a:rPr>
              <a:t>Economic Multiplier impact of service sectors in Namibia. </a:t>
            </a:r>
            <a:endParaRPr b="1"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a:p>
            <a:pPr indent="0" lvl="0" marL="0" rtl="0" algn="l">
              <a:spcBef>
                <a:spcPts val="0"/>
              </a:spcBef>
              <a:spcAft>
                <a:spcPts val="0"/>
              </a:spcAft>
              <a:buNone/>
            </a:pPr>
            <a:r>
              <a:t/>
            </a:r>
            <a:endParaRPr sz="1800">
              <a:solidFill>
                <a:srgbClr val="10497E"/>
              </a:solidFill>
              <a:latin typeface="Century Gothic"/>
              <a:ea typeface="Century Gothic"/>
              <a:cs typeface="Century Gothic"/>
              <a:sym typeface="Century Gothic"/>
            </a:endParaRPr>
          </a:p>
        </p:txBody>
      </p:sp>
      <p:graphicFrame>
        <p:nvGraphicFramePr>
          <p:cNvPr id="162" name="Google Shape;162;p19"/>
          <p:cNvGraphicFramePr/>
          <p:nvPr/>
        </p:nvGraphicFramePr>
        <p:xfrm>
          <a:off x="571500" y="1458025"/>
          <a:ext cx="3000000" cy="3000000"/>
        </p:xfrm>
        <a:graphic>
          <a:graphicData uri="http://schemas.openxmlformats.org/drawingml/2006/table">
            <a:tbl>
              <a:tblPr>
                <a:noFill/>
                <a:tableStyleId>{D23A74B6-CB89-4641-979C-9FEE24258CB9}</a:tableStyleId>
              </a:tblPr>
              <a:tblGrid>
                <a:gridCol w="2809275"/>
                <a:gridCol w="2056475"/>
                <a:gridCol w="2299475"/>
              </a:tblGrid>
              <a:tr h="466700">
                <a:tc>
                  <a:txBody>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Service Industry</a:t>
                      </a:r>
                      <a:endParaRPr b="1">
                        <a:solidFill>
                          <a:schemeClr val="dk2"/>
                        </a:solidFill>
                        <a:latin typeface="Century Gothic"/>
                        <a:ea typeface="Century Gothic"/>
                        <a:cs typeface="Century Gothic"/>
                        <a:sym typeface="Century Gothic"/>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Direct GDP Multipliers</a:t>
                      </a:r>
                      <a:endParaRPr b="1">
                        <a:solidFill>
                          <a:schemeClr val="dk2"/>
                        </a:solidFill>
                        <a:latin typeface="Century Gothic"/>
                        <a:ea typeface="Century Gothic"/>
                        <a:cs typeface="Century Gothic"/>
                        <a:sym typeface="Century Gothic"/>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c>
                  <a:txBody>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Direct Labour Multipliers</a:t>
                      </a:r>
                      <a:endParaRPr b="1">
                        <a:solidFill>
                          <a:schemeClr val="dk2"/>
                        </a:solidFill>
                        <a:latin typeface="Century Gothic"/>
                        <a:ea typeface="Century Gothic"/>
                        <a:cs typeface="Century Gothic"/>
                        <a:sym typeface="Century Gothic"/>
                      </a:endParaRPr>
                    </a:p>
                  </a:txBody>
                  <a:tcPr marT="91425" marB="91425" marR="91425" marL="91425">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tcPr>
                </a:tc>
              </a:tr>
              <a:tr h="57605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Wholesale and retail trade; repairs</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0.58</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1.06</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57605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Hotels and restaurants</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0.40</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1.33</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38100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Transport</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0.38</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0.83</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38100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Communication</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0.58</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0.77</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57605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Finance and insurance</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0.71</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0.81</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38100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Real estate, own</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1.00</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3.45</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57605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Market Real Estate &amp; Business services</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0.80</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4.75</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38100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Other private services</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0.80</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6.64</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r h="576050">
                <a:tc>
                  <a:txBody>
                    <a:bodyPr/>
                    <a:lstStyle/>
                    <a:p>
                      <a:pPr indent="0" lvl="0" marL="0" rtl="0" algn="l">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Health, Education, Publ Admin</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0.63</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c>
                  <a:txBody>
                    <a:bodyPr/>
                    <a:lstStyle/>
                    <a:p>
                      <a:pPr indent="0" lvl="0" marL="0" rtl="0" algn="r">
                        <a:lnSpc>
                          <a:spcPct val="115000"/>
                        </a:lnSpc>
                        <a:spcBef>
                          <a:spcPts val="0"/>
                        </a:spcBef>
                        <a:spcAft>
                          <a:spcPts val="0"/>
                        </a:spcAft>
                        <a:buNone/>
                      </a:pPr>
                      <a:r>
                        <a:rPr lang="en-NA" sz="1200">
                          <a:solidFill>
                            <a:schemeClr val="dk2"/>
                          </a:solidFill>
                          <a:latin typeface="Century Gothic"/>
                          <a:ea typeface="Century Gothic"/>
                          <a:cs typeface="Century Gothic"/>
                          <a:sym typeface="Century Gothic"/>
                        </a:rPr>
                        <a:t>5.53</a:t>
                      </a:r>
                      <a:endParaRPr sz="1200">
                        <a:solidFill>
                          <a:schemeClr val="dk2"/>
                        </a:solidFill>
                        <a:latin typeface="Century Gothic"/>
                        <a:ea typeface="Century Gothic"/>
                        <a:cs typeface="Century Gothic"/>
                        <a:sym typeface="Century Gothic"/>
                      </a:endParaRPr>
                    </a:p>
                  </a:txBody>
                  <a:tcPr marT="91425" marB="91425" marR="28575" marL="28575" anchor="b">
                    <a:lnL cap="flat" cmpd="sng" w="9525">
                      <a:solidFill>
                        <a:schemeClr val="dk2"/>
                      </a:solidFill>
                      <a:prstDash val="solid"/>
                      <a:round/>
                      <a:headEnd len="sm" w="sm" type="none"/>
                      <a:tailEnd len="sm" w="sm" type="none"/>
                    </a:lnL>
                    <a:lnR cap="flat" cmpd="sng" w="9525">
                      <a:solidFill>
                        <a:schemeClr val="dk2"/>
                      </a:solidFill>
                      <a:prstDash val="solid"/>
                      <a:round/>
                      <a:headEnd len="sm" w="sm" type="none"/>
                      <a:tailEnd len="sm" w="sm" type="none"/>
                    </a:lnR>
                    <a:lnT cap="flat" cmpd="sng" w="9525">
                      <a:solidFill>
                        <a:schemeClr val="dk2"/>
                      </a:solidFill>
                      <a:prstDash val="solid"/>
                      <a:round/>
                      <a:headEnd len="sm" w="sm" type="none"/>
                      <a:tailEnd len="sm" w="sm" type="none"/>
                    </a:lnT>
                    <a:lnB cap="flat" cmpd="sng" w="9525">
                      <a:solidFill>
                        <a:schemeClr val="dk2"/>
                      </a:solidFill>
                      <a:prstDash val="solid"/>
                      <a:round/>
                      <a:headEnd len="sm" w="sm" type="none"/>
                      <a:tailEnd len="sm" w="sm" type="none"/>
                    </a:lnB>
                    <a:solidFill>
                      <a:schemeClr val="lt1"/>
                    </a:solidFill>
                  </a:tcPr>
                </a:tc>
              </a:tr>
            </a:tbl>
          </a:graphicData>
        </a:graphic>
      </p:graphicFrame>
      <p:grpSp>
        <p:nvGrpSpPr>
          <p:cNvPr id="163" name="Google Shape;163;p19"/>
          <p:cNvGrpSpPr/>
          <p:nvPr/>
        </p:nvGrpSpPr>
        <p:grpSpPr>
          <a:xfrm>
            <a:off x="-212" y="5349877"/>
            <a:ext cx="12192428" cy="1508125"/>
            <a:chOff x="0" y="5350052"/>
            <a:chExt cx="12192428" cy="1508125"/>
          </a:xfrm>
        </p:grpSpPr>
        <p:sp>
          <p:nvSpPr>
            <p:cNvPr id="164" name="Google Shape;164;p19"/>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5" name="Google Shape;165;p19"/>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6" name="Google Shape;166;p19"/>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67" name="Google Shape;167;p19"/>
            <p:cNvPicPr preferRelativeResize="0"/>
            <p:nvPr/>
          </p:nvPicPr>
          <p:blipFill rotWithShape="1">
            <a:blip r:embed="rId3">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0"/>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GDP</a:t>
            </a:r>
            <a:endParaRPr sz="4500"/>
          </a:p>
        </p:txBody>
      </p:sp>
      <p:sp>
        <p:nvSpPr>
          <p:cNvPr id="174" name="Google Shape;174;p20"/>
          <p:cNvSpPr txBox="1"/>
          <p:nvPr>
            <p:ph idx="1" type="body"/>
          </p:nvPr>
        </p:nvSpPr>
        <p:spPr>
          <a:xfrm>
            <a:off x="511784" y="140987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Share of services in gross domestic product by income level and region, 1980 and 2015</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175" name="Google Shape;175;p20"/>
          <p:cNvPicPr preferRelativeResize="0"/>
          <p:nvPr/>
        </p:nvPicPr>
        <p:blipFill>
          <a:blip r:embed="rId3">
            <a:alphaModFix/>
          </a:blip>
          <a:stretch>
            <a:fillRect/>
          </a:stretch>
        </p:blipFill>
        <p:spPr>
          <a:xfrm>
            <a:off x="511775" y="1867279"/>
            <a:ext cx="5471366" cy="3481021"/>
          </a:xfrm>
          <a:prstGeom prst="rect">
            <a:avLst/>
          </a:prstGeom>
          <a:noFill/>
          <a:ln>
            <a:noFill/>
          </a:ln>
        </p:spPr>
      </p:pic>
      <p:grpSp>
        <p:nvGrpSpPr>
          <p:cNvPr id="176" name="Google Shape;176;p20"/>
          <p:cNvGrpSpPr/>
          <p:nvPr/>
        </p:nvGrpSpPr>
        <p:grpSpPr>
          <a:xfrm>
            <a:off x="0" y="5350052"/>
            <a:ext cx="12192428" cy="1508125"/>
            <a:chOff x="0" y="5350052"/>
            <a:chExt cx="12192428" cy="1508125"/>
          </a:xfrm>
        </p:grpSpPr>
        <p:sp>
          <p:nvSpPr>
            <p:cNvPr id="177" name="Google Shape;177;p20"/>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8" name="Google Shape;178;p20"/>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 name="Google Shape;179;p20"/>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80" name="Google Shape;180;p20"/>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1"/>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GDP</a:t>
            </a:r>
            <a:endParaRPr sz="4500"/>
          </a:p>
        </p:txBody>
      </p:sp>
      <p:sp>
        <p:nvSpPr>
          <p:cNvPr id="187" name="Google Shape;187;p21"/>
          <p:cNvSpPr txBox="1"/>
          <p:nvPr>
            <p:ph idx="1" type="body"/>
          </p:nvPr>
        </p:nvSpPr>
        <p:spPr>
          <a:xfrm>
            <a:off x="511784" y="140987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Share of economic sectors in gross domestic product by income level, change in 1980–2015</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188" name="Google Shape;188;p21"/>
          <p:cNvPicPr preferRelativeResize="0"/>
          <p:nvPr/>
        </p:nvPicPr>
        <p:blipFill>
          <a:blip r:embed="rId3">
            <a:alphaModFix/>
          </a:blip>
          <a:stretch>
            <a:fillRect/>
          </a:stretch>
        </p:blipFill>
        <p:spPr>
          <a:xfrm>
            <a:off x="511775" y="2115900"/>
            <a:ext cx="6274799" cy="3203824"/>
          </a:xfrm>
          <a:prstGeom prst="rect">
            <a:avLst/>
          </a:prstGeom>
          <a:noFill/>
          <a:ln>
            <a:noFill/>
          </a:ln>
        </p:spPr>
      </p:pic>
      <p:grpSp>
        <p:nvGrpSpPr>
          <p:cNvPr id="189" name="Google Shape;189;p21"/>
          <p:cNvGrpSpPr/>
          <p:nvPr/>
        </p:nvGrpSpPr>
        <p:grpSpPr>
          <a:xfrm>
            <a:off x="0" y="5350052"/>
            <a:ext cx="12192428" cy="1508125"/>
            <a:chOff x="0" y="5350052"/>
            <a:chExt cx="12192428" cy="1508125"/>
          </a:xfrm>
        </p:grpSpPr>
        <p:sp>
          <p:nvSpPr>
            <p:cNvPr id="190" name="Google Shape;190;p21"/>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1" name="Google Shape;191;p21"/>
            <p:cNvSpPr/>
            <p:nvPr/>
          </p:nvSpPr>
          <p:spPr>
            <a:xfrm>
              <a:off x="9665568" y="5350052"/>
              <a:ext cx="2526665" cy="1508125"/>
            </a:xfrm>
            <a:custGeom>
              <a:rect b="b" l="l" r="r" t="t"/>
              <a:pathLst>
                <a:path extrusionOk="0" h="1508125" w="2526665">
                  <a:moveTo>
                    <a:pt x="2521645" y="0"/>
                  </a:moveTo>
                  <a:lnTo>
                    <a:pt x="2477169" y="5314"/>
                  </a:lnTo>
                  <a:lnTo>
                    <a:pt x="2432549" y="11353"/>
                  </a:lnTo>
                  <a:lnTo>
                    <a:pt x="2387797" y="18111"/>
                  </a:lnTo>
                  <a:lnTo>
                    <a:pt x="2342926" y="25586"/>
                  </a:lnTo>
                  <a:lnTo>
                    <a:pt x="2297949" y="33774"/>
                  </a:lnTo>
                  <a:lnTo>
                    <a:pt x="2252878" y="42671"/>
                  </a:lnTo>
                  <a:lnTo>
                    <a:pt x="2207726" y="52272"/>
                  </a:lnTo>
                  <a:lnTo>
                    <a:pt x="2162505" y="62574"/>
                  </a:lnTo>
                  <a:lnTo>
                    <a:pt x="2117229" y="73573"/>
                  </a:lnTo>
                  <a:lnTo>
                    <a:pt x="2071909" y="85266"/>
                  </a:lnTo>
                  <a:lnTo>
                    <a:pt x="2026559" y="97648"/>
                  </a:lnTo>
                  <a:lnTo>
                    <a:pt x="1981190" y="110715"/>
                  </a:lnTo>
                  <a:lnTo>
                    <a:pt x="1935816" y="124464"/>
                  </a:lnTo>
                  <a:lnTo>
                    <a:pt x="1890449" y="138891"/>
                  </a:lnTo>
                  <a:lnTo>
                    <a:pt x="1845102" y="153992"/>
                  </a:lnTo>
                  <a:lnTo>
                    <a:pt x="1799786" y="169764"/>
                  </a:lnTo>
                  <a:lnTo>
                    <a:pt x="1754516" y="186201"/>
                  </a:lnTo>
                  <a:lnTo>
                    <a:pt x="1709303" y="203301"/>
                  </a:lnTo>
                  <a:lnTo>
                    <a:pt x="1664159" y="221060"/>
                  </a:lnTo>
                  <a:lnTo>
                    <a:pt x="1619099" y="239473"/>
                  </a:lnTo>
                  <a:lnTo>
                    <a:pt x="1574133" y="258537"/>
                  </a:lnTo>
                  <a:lnTo>
                    <a:pt x="1529276" y="278248"/>
                  </a:lnTo>
                  <a:lnTo>
                    <a:pt x="1484538" y="298602"/>
                  </a:lnTo>
                  <a:lnTo>
                    <a:pt x="1439934" y="319596"/>
                  </a:lnTo>
                  <a:lnTo>
                    <a:pt x="1395475" y="341225"/>
                  </a:lnTo>
                  <a:lnTo>
                    <a:pt x="1351174" y="363485"/>
                  </a:lnTo>
                  <a:lnTo>
                    <a:pt x="1307044" y="386374"/>
                  </a:lnTo>
                  <a:lnTo>
                    <a:pt x="1263097" y="409886"/>
                  </a:lnTo>
                  <a:lnTo>
                    <a:pt x="1219346" y="434018"/>
                  </a:lnTo>
                  <a:lnTo>
                    <a:pt x="1175803" y="458767"/>
                  </a:lnTo>
                  <a:lnTo>
                    <a:pt x="1132482" y="484128"/>
                  </a:lnTo>
                  <a:lnTo>
                    <a:pt x="1089394" y="510097"/>
                  </a:lnTo>
                  <a:lnTo>
                    <a:pt x="1046552" y="536671"/>
                  </a:lnTo>
                  <a:lnTo>
                    <a:pt x="1003970" y="563846"/>
                  </a:lnTo>
                  <a:lnTo>
                    <a:pt x="961658" y="591618"/>
                  </a:lnTo>
                  <a:lnTo>
                    <a:pt x="919631" y="619982"/>
                  </a:lnTo>
                  <a:lnTo>
                    <a:pt x="877900" y="648936"/>
                  </a:lnTo>
                  <a:lnTo>
                    <a:pt x="836478" y="678476"/>
                  </a:lnTo>
                  <a:lnTo>
                    <a:pt x="795378" y="708596"/>
                  </a:lnTo>
                  <a:lnTo>
                    <a:pt x="754613" y="739295"/>
                  </a:lnTo>
                  <a:lnTo>
                    <a:pt x="714194" y="770567"/>
                  </a:lnTo>
                  <a:lnTo>
                    <a:pt x="674135" y="802409"/>
                  </a:lnTo>
                  <a:lnTo>
                    <a:pt x="634448" y="834818"/>
                  </a:lnTo>
                  <a:lnTo>
                    <a:pt x="595146" y="867788"/>
                  </a:lnTo>
                  <a:lnTo>
                    <a:pt x="556241" y="901317"/>
                  </a:lnTo>
                  <a:lnTo>
                    <a:pt x="517745" y="935400"/>
                  </a:lnTo>
                  <a:lnTo>
                    <a:pt x="479673" y="970035"/>
                  </a:lnTo>
                  <a:lnTo>
                    <a:pt x="442035" y="1005216"/>
                  </a:lnTo>
                  <a:lnTo>
                    <a:pt x="404845" y="1040939"/>
                  </a:lnTo>
                  <a:lnTo>
                    <a:pt x="368116" y="1077203"/>
                  </a:lnTo>
                  <a:lnTo>
                    <a:pt x="331859" y="1114001"/>
                  </a:lnTo>
                  <a:lnTo>
                    <a:pt x="296088" y="1151331"/>
                  </a:lnTo>
                  <a:lnTo>
                    <a:pt x="260814" y="1189188"/>
                  </a:lnTo>
                  <a:lnTo>
                    <a:pt x="226051" y="1227569"/>
                  </a:lnTo>
                  <a:lnTo>
                    <a:pt x="191812" y="1266470"/>
                  </a:lnTo>
                  <a:lnTo>
                    <a:pt x="158108" y="1305886"/>
                  </a:lnTo>
                  <a:lnTo>
                    <a:pt x="124953" y="1345815"/>
                  </a:lnTo>
                  <a:lnTo>
                    <a:pt x="92358" y="1386253"/>
                  </a:lnTo>
                  <a:lnTo>
                    <a:pt x="60337" y="1427194"/>
                  </a:lnTo>
                  <a:lnTo>
                    <a:pt x="28903" y="1468637"/>
                  </a:lnTo>
                  <a:lnTo>
                    <a:pt x="0" y="1507947"/>
                  </a:lnTo>
                  <a:lnTo>
                    <a:pt x="2526431" y="1507947"/>
                  </a:lnTo>
                  <a:lnTo>
                    <a:pt x="2526431" y="6545"/>
                  </a:lnTo>
                  <a:lnTo>
                    <a:pt x="2521645" y="0"/>
                  </a:lnTo>
                  <a:close/>
                </a:path>
              </a:pathLst>
            </a:custGeom>
            <a:solidFill>
              <a:srgbClr val="F7D10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2" name="Google Shape;192;p21"/>
            <p:cNvSpPr/>
            <p:nvPr/>
          </p:nvSpPr>
          <p:spPr>
            <a:xfrm>
              <a:off x="10015649" y="5384797"/>
              <a:ext cx="2176779" cy="1473200"/>
            </a:xfrm>
            <a:custGeom>
              <a:rect b="b" l="l" r="r" t="t"/>
              <a:pathLst>
                <a:path extrusionOk="0" h="1473200" w="2176779">
                  <a:moveTo>
                    <a:pt x="2176350" y="0"/>
                  </a:moveTo>
                  <a:lnTo>
                    <a:pt x="2107896" y="16784"/>
                  </a:lnTo>
                  <a:lnTo>
                    <a:pt x="2064471" y="28608"/>
                  </a:lnTo>
                  <a:lnTo>
                    <a:pt x="2020818" y="41332"/>
                  </a:lnTo>
                  <a:lnTo>
                    <a:pt x="1976955" y="54942"/>
                  </a:lnTo>
                  <a:lnTo>
                    <a:pt x="1932904" y="69421"/>
                  </a:lnTo>
                  <a:lnTo>
                    <a:pt x="1888685" y="84756"/>
                  </a:lnTo>
                  <a:lnTo>
                    <a:pt x="1844316" y="100930"/>
                  </a:lnTo>
                  <a:lnTo>
                    <a:pt x="1799819" y="117928"/>
                  </a:lnTo>
                  <a:lnTo>
                    <a:pt x="1755212" y="135736"/>
                  </a:lnTo>
                  <a:lnTo>
                    <a:pt x="1710517" y="154337"/>
                  </a:lnTo>
                  <a:lnTo>
                    <a:pt x="1665753" y="173718"/>
                  </a:lnTo>
                  <a:lnTo>
                    <a:pt x="1620940" y="193861"/>
                  </a:lnTo>
                  <a:lnTo>
                    <a:pt x="1576098" y="214753"/>
                  </a:lnTo>
                  <a:lnTo>
                    <a:pt x="1531246" y="236378"/>
                  </a:lnTo>
                  <a:lnTo>
                    <a:pt x="1486406" y="258721"/>
                  </a:lnTo>
                  <a:lnTo>
                    <a:pt x="1441596" y="281766"/>
                  </a:lnTo>
                  <a:lnTo>
                    <a:pt x="1396837" y="305499"/>
                  </a:lnTo>
                  <a:lnTo>
                    <a:pt x="1352149" y="329903"/>
                  </a:lnTo>
                  <a:lnTo>
                    <a:pt x="1307552" y="354964"/>
                  </a:lnTo>
                  <a:lnTo>
                    <a:pt x="1263066" y="380667"/>
                  </a:lnTo>
                  <a:lnTo>
                    <a:pt x="1218710" y="406996"/>
                  </a:lnTo>
                  <a:lnTo>
                    <a:pt x="1174504" y="433936"/>
                  </a:lnTo>
                  <a:lnTo>
                    <a:pt x="1130470" y="461472"/>
                  </a:lnTo>
                  <a:lnTo>
                    <a:pt x="1086626" y="489588"/>
                  </a:lnTo>
                  <a:lnTo>
                    <a:pt x="1042992" y="518270"/>
                  </a:lnTo>
                  <a:lnTo>
                    <a:pt x="999589" y="547502"/>
                  </a:lnTo>
                  <a:lnTo>
                    <a:pt x="956436" y="577269"/>
                  </a:lnTo>
                  <a:lnTo>
                    <a:pt x="913554" y="607555"/>
                  </a:lnTo>
                  <a:lnTo>
                    <a:pt x="870962" y="638346"/>
                  </a:lnTo>
                  <a:lnTo>
                    <a:pt x="828680" y="669626"/>
                  </a:lnTo>
                  <a:lnTo>
                    <a:pt x="786729" y="701379"/>
                  </a:lnTo>
                  <a:lnTo>
                    <a:pt x="745128" y="733592"/>
                  </a:lnTo>
                  <a:lnTo>
                    <a:pt x="703897" y="766248"/>
                  </a:lnTo>
                  <a:lnTo>
                    <a:pt x="663057" y="799332"/>
                  </a:lnTo>
                  <a:lnTo>
                    <a:pt x="622626" y="832829"/>
                  </a:lnTo>
                  <a:lnTo>
                    <a:pt x="582626" y="866723"/>
                  </a:lnTo>
                  <a:lnTo>
                    <a:pt x="543076" y="901001"/>
                  </a:lnTo>
                  <a:lnTo>
                    <a:pt x="503995" y="935645"/>
                  </a:lnTo>
                  <a:lnTo>
                    <a:pt x="465405" y="970641"/>
                  </a:lnTo>
                  <a:lnTo>
                    <a:pt x="427325" y="1005974"/>
                  </a:lnTo>
                  <a:lnTo>
                    <a:pt x="389775" y="1041629"/>
                  </a:lnTo>
                  <a:lnTo>
                    <a:pt x="352774" y="1077590"/>
                  </a:lnTo>
                  <a:lnTo>
                    <a:pt x="316344" y="1113842"/>
                  </a:lnTo>
                  <a:lnTo>
                    <a:pt x="280503" y="1150370"/>
                  </a:lnTo>
                  <a:lnTo>
                    <a:pt x="245272" y="1187158"/>
                  </a:lnTo>
                  <a:lnTo>
                    <a:pt x="210671" y="1224191"/>
                  </a:lnTo>
                  <a:lnTo>
                    <a:pt x="176719" y="1261455"/>
                  </a:lnTo>
                  <a:lnTo>
                    <a:pt x="143438" y="1298934"/>
                  </a:lnTo>
                  <a:lnTo>
                    <a:pt x="110845" y="1336612"/>
                  </a:lnTo>
                  <a:lnTo>
                    <a:pt x="78963" y="1374474"/>
                  </a:lnTo>
                  <a:lnTo>
                    <a:pt x="47810" y="1412506"/>
                  </a:lnTo>
                  <a:lnTo>
                    <a:pt x="17406" y="1450691"/>
                  </a:lnTo>
                  <a:lnTo>
                    <a:pt x="0" y="1473202"/>
                  </a:lnTo>
                  <a:lnTo>
                    <a:pt x="2176350" y="1473202"/>
                  </a:lnTo>
                  <a:lnTo>
                    <a:pt x="217635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93" name="Google Shape;193;p21"/>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2"/>
          <p:cNvSpPr txBox="1"/>
          <p:nvPr>
            <p:ph type="title"/>
          </p:nvPr>
        </p:nvSpPr>
        <p:spPr>
          <a:xfrm>
            <a:off x="743587" y="182985"/>
            <a:ext cx="10019100" cy="692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NA" sz="4500"/>
              <a:t>SERVICES &amp; GDP</a:t>
            </a:r>
            <a:endParaRPr sz="4500"/>
          </a:p>
        </p:txBody>
      </p:sp>
      <p:sp>
        <p:nvSpPr>
          <p:cNvPr id="200" name="Google Shape;200;p22"/>
          <p:cNvSpPr txBox="1"/>
          <p:nvPr>
            <p:ph idx="1" type="body"/>
          </p:nvPr>
        </p:nvSpPr>
        <p:spPr>
          <a:xfrm>
            <a:off x="743584" y="998529"/>
            <a:ext cx="11028600" cy="1662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NA">
                <a:solidFill>
                  <a:schemeClr val="dk2"/>
                </a:solidFill>
                <a:latin typeface="Century Gothic"/>
                <a:ea typeface="Century Gothic"/>
                <a:cs typeface="Century Gothic"/>
                <a:sym typeface="Century Gothic"/>
              </a:rPr>
              <a:t>Share of economic sectors in gross domestic product</a:t>
            </a:r>
            <a:endParaRPr b="1">
              <a:solidFill>
                <a:schemeClr val="dk2"/>
              </a:solidFill>
              <a:latin typeface="Century Gothic"/>
              <a:ea typeface="Century Gothic"/>
              <a:cs typeface="Century Gothic"/>
              <a:sym typeface="Century Gothic"/>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201" name="Google Shape;201;p22"/>
          <p:cNvPicPr preferRelativeResize="0"/>
          <p:nvPr/>
        </p:nvPicPr>
        <p:blipFill>
          <a:blip r:embed="rId3">
            <a:alphaModFix/>
          </a:blip>
          <a:stretch>
            <a:fillRect/>
          </a:stretch>
        </p:blipFill>
        <p:spPr>
          <a:xfrm>
            <a:off x="1637724" y="1591375"/>
            <a:ext cx="7735601" cy="4571025"/>
          </a:xfrm>
          <a:prstGeom prst="rect">
            <a:avLst/>
          </a:prstGeom>
          <a:noFill/>
          <a:ln>
            <a:noFill/>
          </a:ln>
        </p:spPr>
      </p:pic>
      <p:grpSp>
        <p:nvGrpSpPr>
          <p:cNvPr id="202" name="Google Shape;202;p22"/>
          <p:cNvGrpSpPr/>
          <p:nvPr/>
        </p:nvGrpSpPr>
        <p:grpSpPr>
          <a:xfrm>
            <a:off x="1" y="5378621"/>
            <a:ext cx="12192424" cy="1508575"/>
            <a:chOff x="0" y="5350046"/>
            <a:chExt cx="12192424" cy="1508575"/>
          </a:xfrm>
        </p:grpSpPr>
        <p:sp>
          <p:nvSpPr>
            <p:cNvPr id="203" name="Google Shape;203;p22"/>
            <p:cNvSpPr/>
            <p:nvPr/>
          </p:nvSpPr>
          <p:spPr>
            <a:xfrm>
              <a:off x="0" y="6611759"/>
              <a:ext cx="12192000" cy="246379"/>
            </a:xfrm>
            <a:custGeom>
              <a:rect b="b" l="l" r="r" t="t"/>
              <a:pathLst>
                <a:path extrusionOk="0" h="246379" w="12192000">
                  <a:moveTo>
                    <a:pt x="12192000" y="0"/>
                  </a:moveTo>
                  <a:lnTo>
                    <a:pt x="0" y="0"/>
                  </a:lnTo>
                  <a:lnTo>
                    <a:pt x="0" y="246240"/>
                  </a:lnTo>
                  <a:lnTo>
                    <a:pt x="12192000" y="246240"/>
                  </a:lnTo>
                  <a:lnTo>
                    <a:pt x="12192000" y="0"/>
                  </a:lnTo>
                  <a:close/>
                </a:path>
              </a:pathLst>
            </a:custGeom>
            <a:solidFill>
              <a:srgbClr val="10497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04" name="Google Shape;204;p22"/>
            <p:cNvSpPr/>
            <p:nvPr/>
          </p:nvSpPr>
          <p:spPr>
            <a:xfrm>
              <a:off x="9665573" y="5350046"/>
              <a:ext cx="2526665" cy="1508125"/>
            </a:xfrm>
            <a:custGeom>
              <a:rect b="b" l="l" r="r" t="t"/>
              <a:pathLst>
                <a:path extrusionOk="0" h="1508125" w="2526665">
                  <a:moveTo>
                    <a:pt x="2521653" y="0"/>
                  </a:moveTo>
                  <a:lnTo>
                    <a:pt x="2477176" y="5314"/>
                  </a:lnTo>
                  <a:lnTo>
                    <a:pt x="2432555" y="11353"/>
                  </a:lnTo>
                  <a:lnTo>
                    <a:pt x="2387803" y="18111"/>
                  </a:lnTo>
                  <a:lnTo>
                    <a:pt x="2342931" y="25587"/>
                  </a:lnTo>
                  <a:lnTo>
                    <a:pt x="2297954" y="33774"/>
                  </a:lnTo>
                  <a:lnTo>
                    <a:pt x="2252883" y="42671"/>
                  </a:lnTo>
                  <a:lnTo>
                    <a:pt x="2207730" y="52272"/>
                  </a:lnTo>
                  <a:lnTo>
                    <a:pt x="2162510" y="62574"/>
                  </a:lnTo>
                  <a:lnTo>
                    <a:pt x="2117233" y="73574"/>
                  </a:lnTo>
                  <a:lnTo>
                    <a:pt x="2071913" y="85267"/>
                  </a:lnTo>
                  <a:lnTo>
                    <a:pt x="2026562" y="97649"/>
                  </a:lnTo>
                  <a:lnTo>
                    <a:pt x="1981193" y="110716"/>
                  </a:lnTo>
                  <a:lnTo>
                    <a:pt x="1935819" y="124466"/>
                  </a:lnTo>
                  <a:lnTo>
                    <a:pt x="1890452" y="138893"/>
                  </a:lnTo>
                  <a:lnTo>
                    <a:pt x="1845104" y="153994"/>
                  </a:lnTo>
                  <a:lnTo>
                    <a:pt x="1799789" y="169766"/>
                  </a:lnTo>
                  <a:lnTo>
                    <a:pt x="1754518" y="186204"/>
                  </a:lnTo>
                  <a:lnTo>
                    <a:pt x="1709305" y="203304"/>
                  </a:lnTo>
                  <a:lnTo>
                    <a:pt x="1664161" y="221062"/>
                  </a:lnTo>
                  <a:lnTo>
                    <a:pt x="1619101" y="239476"/>
                  </a:lnTo>
                  <a:lnTo>
                    <a:pt x="1574135" y="258540"/>
                  </a:lnTo>
                  <a:lnTo>
                    <a:pt x="1529277" y="278252"/>
                  </a:lnTo>
                  <a:lnTo>
                    <a:pt x="1484540" y="298606"/>
                  </a:lnTo>
                  <a:lnTo>
                    <a:pt x="1439936" y="319600"/>
                  </a:lnTo>
                  <a:lnTo>
                    <a:pt x="1395477" y="341229"/>
                  </a:lnTo>
                  <a:lnTo>
                    <a:pt x="1351176" y="363490"/>
                  </a:lnTo>
                  <a:lnTo>
                    <a:pt x="1307046" y="386379"/>
                  </a:lnTo>
                  <a:lnTo>
                    <a:pt x="1263099" y="409892"/>
                  </a:lnTo>
                  <a:lnTo>
                    <a:pt x="1219348" y="434024"/>
                  </a:lnTo>
                  <a:lnTo>
                    <a:pt x="1175805" y="458773"/>
                  </a:lnTo>
                  <a:lnTo>
                    <a:pt x="1132484" y="484134"/>
                  </a:lnTo>
                  <a:lnTo>
                    <a:pt x="1089396" y="510104"/>
                  </a:lnTo>
                  <a:lnTo>
                    <a:pt x="1046554" y="536678"/>
                  </a:lnTo>
                  <a:lnTo>
                    <a:pt x="1003971" y="563853"/>
                  </a:lnTo>
                  <a:lnTo>
                    <a:pt x="961660" y="591625"/>
                  </a:lnTo>
                  <a:lnTo>
                    <a:pt x="919632" y="619990"/>
                  </a:lnTo>
                  <a:lnTo>
                    <a:pt x="877901" y="648945"/>
                  </a:lnTo>
                  <a:lnTo>
                    <a:pt x="836480" y="678484"/>
                  </a:lnTo>
                  <a:lnTo>
                    <a:pt x="795380" y="708605"/>
                  </a:lnTo>
                  <a:lnTo>
                    <a:pt x="754614" y="739304"/>
                  </a:lnTo>
                  <a:lnTo>
                    <a:pt x="714195" y="770577"/>
                  </a:lnTo>
                  <a:lnTo>
                    <a:pt x="674136" y="802419"/>
                  </a:lnTo>
                  <a:lnTo>
                    <a:pt x="634449" y="834828"/>
                  </a:lnTo>
                  <a:lnTo>
                    <a:pt x="595147" y="867798"/>
                  </a:lnTo>
                  <a:lnTo>
                    <a:pt x="556242" y="901328"/>
                  </a:lnTo>
                  <a:lnTo>
                    <a:pt x="517746" y="935411"/>
                  </a:lnTo>
                  <a:lnTo>
                    <a:pt x="479674" y="970046"/>
                  </a:lnTo>
                  <a:lnTo>
                    <a:pt x="442036" y="1005227"/>
                  </a:lnTo>
                  <a:lnTo>
                    <a:pt x="404846" y="1040951"/>
                  </a:lnTo>
                  <a:lnTo>
                    <a:pt x="368116" y="1077214"/>
                  </a:lnTo>
                  <a:lnTo>
                    <a:pt x="331859" y="1114013"/>
                  </a:lnTo>
                  <a:lnTo>
                    <a:pt x="296087" y="1151343"/>
                  </a:lnTo>
                  <a:lnTo>
                    <a:pt x="260813" y="1189200"/>
                  </a:lnTo>
                  <a:lnTo>
                    <a:pt x="226050" y="1227581"/>
                  </a:lnTo>
                  <a:lnTo>
                    <a:pt x="191810" y="1266482"/>
                  </a:lnTo>
                  <a:lnTo>
                    <a:pt x="158106" y="1305899"/>
                  </a:lnTo>
                  <a:lnTo>
                    <a:pt x="124950" y="1345828"/>
                  </a:lnTo>
                  <a:lnTo>
                    <a:pt x="92355" y="1386265"/>
                  </a:lnTo>
                  <a:lnTo>
                    <a:pt x="60334" y="1427207"/>
                  </a:lnTo>
                  <a:lnTo>
                    <a:pt x="28899" y="1468649"/>
                  </a:lnTo>
                  <a:lnTo>
                    <a:pt x="0" y="1507953"/>
                  </a:lnTo>
                  <a:lnTo>
                    <a:pt x="2526426" y="1507953"/>
                  </a:lnTo>
                  <a:lnTo>
                    <a:pt x="2526426" y="6528"/>
                  </a:lnTo>
                  <a:lnTo>
                    <a:pt x="2521653" y="0"/>
                  </a:lnTo>
                  <a:close/>
                </a:path>
              </a:pathLst>
            </a:custGeom>
            <a:solidFill>
              <a:srgbClr val="F1D04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sp>
          <p:nvSpPr>
            <p:cNvPr id="205" name="Google Shape;205;p22"/>
            <p:cNvSpPr/>
            <p:nvPr/>
          </p:nvSpPr>
          <p:spPr>
            <a:xfrm>
              <a:off x="10015645" y="5384787"/>
              <a:ext cx="2176779" cy="1473834"/>
            </a:xfrm>
            <a:custGeom>
              <a:rect b="b" l="l" r="r" t="t"/>
              <a:pathLst>
                <a:path extrusionOk="0" h="1473834" w="2176779">
                  <a:moveTo>
                    <a:pt x="2176354" y="0"/>
                  </a:moveTo>
                  <a:lnTo>
                    <a:pt x="2107889" y="16788"/>
                  </a:lnTo>
                  <a:lnTo>
                    <a:pt x="2064465" y="28612"/>
                  </a:lnTo>
                  <a:lnTo>
                    <a:pt x="2020812" y="41337"/>
                  </a:lnTo>
                  <a:lnTo>
                    <a:pt x="1976950" y="54947"/>
                  </a:lnTo>
                  <a:lnTo>
                    <a:pt x="1932900" y="69427"/>
                  </a:lnTo>
                  <a:lnTo>
                    <a:pt x="1888681" y="84762"/>
                  </a:lnTo>
                  <a:lnTo>
                    <a:pt x="1844313" y="100936"/>
                  </a:lnTo>
                  <a:lnTo>
                    <a:pt x="1799816" y="117935"/>
                  </a:lnTo>
                  <a:lnTo>
                    <a:pt x="1755210" y="135743"/>
                  </a:lnTo>
                  <a:lnTo>
                    <a:pt x="1710515" y="154345"/>
                  </a:lnTo>
                  <a:lnTo>
                    <a:pt x="1665751" y="173725"/>
                  </a:lnTo>
                  <a:lnTo>
                    <a:pt x="1620938" y="193869"/>
                  </a:lnTo>
                  <a:lnTo>
                    <a:pt x="1576096" y="214761"/>
                  </a:lnTo>
                  <a:lnTo>
                    <a:pt x="1531245" y="236386"/>
                  </a:lnTo>
                  <a:lnTo>
                    <a:pt x="1486405" y="258729"/>
                  </a:lnTo>
                  <a:lnTo>
                    <a:pt x="1441596" y="281774"/>
                  </a:lnTo>
                  <a:lnTo>
                    <a:pt x="1396838" y="305507"/>
                  </a:lnTo>
                  <a:lnTo>
                    <a:pt x="1352150" y="329911"/>
                  </a:lnTo>
                  <a:lnTo>
                    <a:pt x="1307553" y="354972"/>
                  </a:lnTo>
                  <a:lnTo>
                    <a:pt x="1263067" y="380675"/>
                  </a:lnTo>
                  <a:lnTo>
                    <a:pt x="1218711" y="407004"/>
                  </a:lnTo>
                  <a:lnTo>
                    <a:pt x="1174506" y="433944"/>
                  </a:lnTo>
                  <a:lnTo>
                    <a:pt x="1130472" y="461480"/>
                  </a:lnTo>
                  <a:lnTo>
                    <a:pt x="1086628" y="489596"/>
                  </a:lnTo>
                  <a:lnTo>
                    <a:pt x="1042994" y="518278"/>
                  </a:lnTo>
                  <a:lnTo>
                    <a:pt x="999591" y="547510"/>
                  </a:lnTo>
                  <a:lnTo>
                    <a:pt x="956439" y="577276"/>
                  </a:lnTo>
                  <a:lnTo>
                    <a:pt x="913557" y="607562"/>
                  </a:lnTo>
                  <a:lnTo>
                    <a:pt x="870965" y="638353"/>
                  </a:lnTo>
                  <a:lnTo>
                    <a:pt x="828683" y="669633"/>
                  </a:lnTo>
                  <a:lnTo>
                    <a:pt x="786732" y="701386"/>
                  </a:lnTo>
                  <a:lnTo>
                    <a:pt x="745131" y="733599"/>
                  </a:lnTo>
                  <a:lnTo>
                    <a:pt x="703901" y="766254"/>
                  </a:lnTo>
                  <a:lnTo>
                    <a:pt x="663060" y="799338"/>
                  </a:lnTo>
                  <a:lnTo>
                    <a:pt x="622630" y="832835"/>
                  </a:lnTo>
                  <a:lnTo>
                    <a:pt x="582630" y="866729"/>
                  </a:lnTo>
                  <a:lnTo>
                    <a:pt x="543080" y="901006"/>
                  </a:lnTo>
                  <a:lnTo>
                    <a:pt x="503999" y="935651"/>
                  </a:lnTo>
                  <a:lnTo>
                    <a:pt x="465409" y="970647"/>
                  </a:lnTo>
                  <a:lnTo>
                    <a:pt x="427329" y="1005980"/>
                  </a:lnTo>
                  <a:lnTo>
                    <a:pt x="389779" y="1041634"/>
                  </a:lnTo>
                  <a:lnTo>
                    <a:pt x="352779" y="1077595"/>
                  </a:lnTo>
                  <a:lnTo>
                    <a:pt x="316348" y="1113846"/>
                  </a:lnTo>
                  <a:lnTo>
                    <a:pt x="280507" y="1150374"/>
                  </a:lnTo>
                  <a:lnTo>
                    <a:pt x="245276" y="1187162"/>
                  </a:lnTo>
                  <a:lnTo>
                    <a:pt x="210675" y="1224195"/>
                  </a:lnTo>
                  <a:lnTo>
                    <a:pt x="176724" y="1261459"/>
                  </a:lnTo>
                  <a:lnTo>
                    <a:pt x="143442" y="1298937"/>
                  </a:lnTo>
                  <a:lnTo>
                    <a:pt x="110850" y="1336615"/>
                  </a:lnTo>
                  <a:lnTo>
                    <a:pt x="78967" y="1374477"/>
                  </a:lnTo>
                  <a:lnTo>
                    <a:pt x="47814" y="1412509"/>
                  </a:lnTo>
                  <a:lnTo>
                    <a:pt x="17411" y="1450694"/>
                  </a:lnTo>
                  <a:lnTo>
                    <a:pt x="0" y="1473211"/>
                  </a:lnTo>
                  <a:lnTo>
                    <a:pt x="2176354" y="1473211"/>
                  </a:lnTo>
                  <a:lnTo>
                    <a:pt x="2176354"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chemeClr val="dk1"/>
                </a:solidFill>
                <a:latin typeface="Calibri"/>
                <a:ea typeface="Calibri"/>
                <a:cs typeface="Calibri"/>
                <a:sym typeface="Calibri"/>
              </a:endParaRPr>
            </a:p>
          </p:txBody>
        </p:sp>
        <p:pic>
          <p:nvPicPr>
            <p:cNvPr id="206" name="Google Shape;206;p22"/>
            <p:cNvPicPr preferRelativeResize="0"/>
            <p:nvPr/>
          </p:nvPicPr>
          <p:blipFill rotWithShape="1">
            <a:blip r:embed="rId4">
              <a:alphaModFix/>
            </a:blip>
            <a:srcRect b="0" l="0" r="0" t="0"/>
            <a:stretch/>
          </p:blipFill>
          <p:spPr>
            <a:xfrm>
              <a:off x="10844110" y="6183236"/>
              <a:ext cx="1191755" cy="502906"/>
            </a:xfrm>
            <a:prstGeom prst="rect">
              <a:avLst/>
            </a:prstGeom>
            <a:noFill/>
            <a:ln>
              <a:noFill/>
            </a:ln>
          </p:spPr>
        </p:pic>
      </p:grpSp>
      <p:sp>
        <p:nvSpPr>
          <p:cNvPr id="207" name="Google Shape;207;p22"/>
          <p:cNvSpPr txBox="1"/>
          <p:nvPr/>
        </p:nvSpPr>
        <p:spPr>
          <a:xfrm>
            <a:off x="102350" y="6262100"/>
            <a:ext cx="9601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NA" sz="900">
                <a:solidFill>
                  <a:srgbClr val="333333"/>
                </a:solidFill>
                <a:highlight>
                  <a:srgbClr val="FFFFFF"/>
                </a:highlight>
              </a:rPr>
              <a:t>“Nayyar, Gaurav; Hallward-Driemeier, Mary; Davies, Elwyn. 2021. At Your Service? : The Promise of Services-Led Development. Washington, DC: World Bank. © World Bank. https://openknowledge.worldbank.org/handle/10986/35599 License: CC BY 3.0 IGO.”</a:t>
            </a:r>
            <a:endParaRPr>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