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2" r:id="rId2"/>
    <p:sldId id="273" r:id="rId3"/>
    <p:sldId id="274" r:id="rId4"/>
    <p:sldId id="257" r:id="rId5"/>
    <p:sldId id="258" r:id="rId6"/>
    <p:sldId id="259" r:id="rId7"/>
    <p:sldId id="269" r:id="rId8"/>
    <p:sldId id="261" r:id="rId9"/>
    <p:sldId id="262" r:id="rId10"/>
    <p:sldId id="263" r:id="rId11"/>
    <p:sldId id="268" r:id="rId12"/>
    <p:sldId id="275" r:id="rId13"/>
    <p:sldId id="270"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9" autoAdjust="0"/>
    <p:restoredTop sz="91150" autoAdjust="0"/>
  </p:normalViewPr>
  <p:slideViewPr>
    <p:cSldViewPr>
      <p:cViewPr varScale="1">
        <p:scale>
          <a:sx n="102" d="100"/>
          <a:sy n="102" d="100"/>
        </p:scale>
        <p:origin x="84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2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CCC2D-598D-47F1-AF6C-FC722685B102}" type="datetimeFigureOut">
              <a:rPr lang="en-US" smtClean="0"/>
              <a:t>10/27/21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DD761-0FDF-41D2-9080-BAA194C01C25}" type="slidenum">
              <a:rPr lang="en-US" smtClean="0"/>
              <a:t>‹#›</a:t>
            </a:fld>
            <a:endParaRPr lang="en-US"/>
          </a:p>
        </p:txBody>
      </p:sp>
    </p:spTree>
    <p:extLst>
      <p:ext uri="{BB962C8B-B14F-4D97-AF65-F5344CB8AC3E}">
        <p14:creationId xmlns:p14="http://schemas.microsoft.com/office/powerpoint/2010/main" val="89851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DD761-0FDF-41D2-9080-BAA194C01C25}" type="slidenum">
              <a:rPr lang="en-US" smtClean="0"/>
              <a:t>14</a:t>
            </a:fld>
            <a:endParaRPr lang="en-US"/>
          </a:p>
        </p:txBody>
      </p:sp>
    </p:spTree>
    <p:extLst>
      <p:ext uri="{BB962C8B-B14F-4D97-AF65-F5344CB8AC3E}">
        <p14:creationId xmlns:p14="http://schemas.microsoft.com/office/powerpoint/2010/main" val="343545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50A1C9AA-73FC-41AE-8394-6AEFDDB6F636}" type="datetimeFigureOut">
              <a:rPr lang="en-ZA" smtClean="0"/>
              <a:t>2021/10/27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8C0466-F975-482C-B351-B11DFD8E94C6}" type="slidenum">
              <a:rPr lang="en-ZA" smtClean="0"/>
              <a:t>‹#›</a:t>
            </a:fld>
            <a:endParaRPr lang="en-ZA"/>
          </a:p>
        </p:txBody>
      </p:sp>
    </p:spTree>
    <p:extLst>
      <p:ext uri="{BB962C8B-B14F-4D97-AF65-F5344CB8AC3E}">
        <p14:creationId xmlns:p14="http://schemas.microsoft.com/office/powerpoint/2010/main" val="2177488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0A1C9AA-73FC-41AE-8394-6AEFDDB6F636}" type="datetimeFigureOut">
              <a:rPr lang="en-ZA" smtClean="0"/>
              <a:t>2021/10/27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8C0466-F975-482C-B351-B11DFD8E94C6}" type="slidenum">
              <a:rPr lang="en-ZA" smtClean="0"/>
              <a:t>‹#›</a:t>
            </a:fld>
            <a:endParaRPr lang="en-ZA"/>
          </a:p>
        </p:txBody>
      </p:sp>
    </p:spTree>
    <p:extLst>
      <p:ext uri="{BB962C8B-B14F-4D97-AF65-F5344CB8AC3E}">
        <p14:creationId xmlns:p14="http://schemas.microsoft.com/office/powerpoint/2010/main" val="233524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0A1C9AA-73FC-41AE-8394-6AEFDDB6F636}" type="datetimeFigureOut">
              <a:rPr lang="en-ZA" smtClean="0"/>
              <a:t>2021/10/27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8C0466-F975-482C-B351-B11DFD8E94C6}" type="slidenum">
              <a:rPr lang="en-ZA" smtClean="0"/>
              <a:t>‹#›</a:t>
            </a:fld>
            <a:endParaRPr lang="en-ZA"/>
          </a:p>
        </p:txBody>
      </p:sp>
    </p:spTree>
    <p:extLst>
      <p:ext uri="{BB962C8B-B14F-4D97-AF65-F5344CB8AC3E}">
        <p14:creationId xmlns:p14="http://schemas.microsoft.com/office/powerpoint/2010/main" val="338737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0A1C9AA-73FC-41AE-8394-6AEFDDB6F636}" type="datetimeFigureOut">
              <a:rPr lang="en-ZA" smtClean="0"/>
              <a:t>2021/10/27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8C0466-F975-482C-B351-B11DFD8E94C6}" type="slidenum">
              <a:rPr lang="en-ZA" smtClean="0"/>
              <a:t>‹#›</a:t>
            </a:fld>
            <a:endParaRPr lang="en-ZA"/>
          </a:p>
        </p:txBody>
      </p:sp>
    </p:spTree>
    <p:extLst>
      <p:ext uri="{BB962C8B-B14F-4D97-AF65-F5344CB8AC3E}">
        <p14:creationId xmlns:p14="http://schemas.microsoft.com/office/powerpoint/2010/main" val="199402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A1C9AA-73FC-41AE-8394-6AEFDDB6F636}" type="datetimeFigureOut">
              <a:rPr lang="en-ZA" smtClean="0"/>
              <a:t>2021/10/27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8C0466-F975-482C-B351-B11DFD8E94C6}" type="slidenum">
              <a:rPr lang="en-ZA" smtClean="0"/>
              <a:t>‹#›</a:t>
            </a:fld>
            <a:endParaRPr lang="en-ZA"/>
          </a:p>
        </p:txBody>
      </p:sp>
    </p:spTree>
    <p:extLst>
      <p:ext uri="{BB962C8B-B14F-4D97-AF65-F5344CB8AC3E}">
        <p14:creationId xmlns:p14="http://schemas.microsoft.com/office/powerpoint/2010/main" val="38245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50A1C9AA-73FC-41AE-8394-6AEFDDB6F636}" type="datetimeFigureOut">
              <a:rPr lang="en-ZA" smtClean="0"/>
              <a:t>2021/10/27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68C0466-F975-482C-B351-B11DFD8E94C6}" type="slidenum">
              <a:rPr lang="en-ZA" smtClean="0"/>
              <a:t>‹#›</a:t>
            </a:fld>
            <a:endParaRPr lang="en-ZA"/>
          </a:p>
        </p:txBody>
      </p:sp>
    </p:spTree>
    <p:extLst>
      <p:ext uri="{BB962C8B-B14F-4D97-AF65-F5344CB8AC3E}">
        <p14:creationId xmlns:p14="http://schemas.microsoft.com/office/powerpoint/2010/main" val="274418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50A1C9AA-73FC-41AE-8394-6AEFDDB6F636}" type="datetimeFigureOut">
              <a:rPr lang="en-ZA" smtClean="0"/>
              <a:t>2021/10/27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68C0466-F975-482C-B351-B11DFD8E94C6}" type="slidenum">
              <a:rPr lang="en-ZA" smtClean="0"/>
              <a:t>‹#›</a:t>
            </a:fld>
            <a:endParaRPr lang="en-ZA"/>
          </a:p>
        </p:txBody>
      </p:sp>
    </p:spTree>
    <p:extLst>
      <p:ext uri="{BB962C8B-B14F-4D97-AF65-F5344CB8AC3E}">
        <p14:creationId xmlns:p14="http://schemas.microsoft.com/office/powerpoint/2010/main" val="199875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50A1C9AA-73FC-41AE-8394-6AEFDDB6F636}" type="datetimeFigureOut">
              <a:rPr lang="en-ZA" smtClean="0"/>
              <a:t>2021/10/27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68C0466-F975-482C-B351-B11DFD8E94C6}" type="slidenum">
              <a:rPr lang="en-ZA" smtClean="0"/>
              <a:t>‹#›</a:t>
            </a:fld>
            <a:endParaRPr lang="en-ZA"/>
          </a:p>
        </p:txBody>
      </p:sp>
    </p:spTree>
    <p:extLst>
      <p:ext uri="{BB962C8B-B14F-4D97-AF65-F5344CB8AC3E}">
        <p14:creationId xmlns:p14="http://schemas.microsoft.com/office/powerpoint/2010/main" val="162216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C9AA-73FC-41AE-8394-6AEFDDB6F636}" type="datetimeFigureOut">
              <a:rPr lang="en-ZA" smtClean="0"/>
              <a:t>2021/10/27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68C0466-F975-482C-B351-B11DFD8E94C6}" type="slidenum">
              <a:rPr lang="en-ZA" smtClean="0"/>
              <a:t>‹#›</a:t>
            </a:fld>
            <a:endParaRPr lang="en-ZA"/>
          </a:p>
        </p:txBody>
      </p:sp>
    </p:spTree>
    <p:extLst>
      <p:ext uri="{BB962C8B-B14F-4D97-AF65-F5344CB8AC3E}">
        <p14:creationId xmlns:p14="http://schemas.microsoft.com/office/powerpoint/2010/main" val="393325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A1C9AA-73FC-41AE-8394-6AEFDDB6F636}" type="datetimeFigureOut">
              <a:rPr lang="en-ZA" smtClean="0"/>
              <a:t>2021/10/27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68C0466-F975-482C-B351-B11DFD8E94C6}" type="slidenum">
              <a:rPr lang="en-ZA" smtClean="0"/>
              <a:t>‹#›</a:t>
            </a:fld>
            <a:endParaRPr lang="en-ZA"/>
          </a:p>
        </p:txBody>
      </p:sp>
    </p:spTree>
    <p:extLst>
      <p:ext uri="{BB962C8B-B14F-4D97-AF65-F5344CB8AC3E}">
        <p14:creationId xmlns:p14="http://schemas.microsoft.com/office/powerpoint/2010/main" val="350835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A1C9AA-73FC-41AE-8394-6AEFDDB6F636}" type="datetimeFigureOut">
              <a:rPr lang="en-ZA" smtClean="0"/>
              <a:t>2021/10/27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68C0466-F975-482C-B351-B11DFD8E94C6}" type="slidenum">
              <a:rPr lang="en-ZA" smtClean="0"/>
              <a:t>‹#›</a:t>
            </a:fld>
            <a:endParaRPr lang="en-ZA"/>
          </a:p>
        </p:txBody>
      </p:sp>
    </p:spTree>
    <p:extLst>
      <p:ext uri="{BB962C8B-B14F-4D97-AF65-F5344CB8AC3E}">
        <p14:creationId xmlns:p14="http://schemas.microsoft.com/office/powerpoint/2010/main" val="37956970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1C9AA-73FC-41AE-8394-6AEFDDB6F636}" type="datetimeFigureOut">
              <a:rPr lang="en-ZA" smtClean="0"/>
              <a:t>2021/10/27</a:t>
            </a:fld>
            <a:endParaRPr lang="en-Z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C0466-F975-482C-B351-B11DFD8E94C6}" type="slidenum">
              <a:rPr lang="en-ZA" smtClean="0"/>
              <a:t>‹#›</a:t>
            </a:fld>
            <a:endParaRPr lang="en-ZA"/>
          </a:p>
        </p:txBody>
      </p:sp>
    </p:spTree>
    <p:extLst>
      <p:ext uri="{BB962C8B-B14F-4D97-AF65-F5344CB8AC3E}">
        <p14:creationId xmlns:p14="http://schemas.microsoft.com/office/powerpoint/2010/main" val="165947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hyperlink" Target="https://goo.gl/maps/GJEePkytWL5sqARq7" TargetMode="External"/><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345439352246405/photos/345440622246278/" TargetMode="External"/><Relationship Id="rId4" Type="http://schemas.openxmlformats.org/officeDocument/2006/relationships/image" Target="../media/image5.jpe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5800" y="8047"/>
            <a:ext cx="3960440" cy="1835671"/>
          </a:xfrm>
          <a:prstGeom prst="rect">
            <a:avLst/>
          </a:prstGeom>
        </p:spPr>
      </p:pic>
      <p:sp>
        <p:nvSpPr>
          <p:cNvPr id="3" name="TextBox 2"/>
          <p:cNvSpPr txBox="1"/>
          <p:nvPr/>
        </p:nvSpPr>
        <p:spPr>
          <a:xfrm>
            <a:off x="1524001" y="2636912"/>
            <a:ext cx="9144000" cy="3672994"/>
          </a:xfrm>
          <a:prstGeom prst="rect">
            <a:avLst/>
          </a:prstGeom>
          <a:noFill/>
        </p:spPr>
        <p:txBody>
          <a:bodyPr wrap="square" rtlCol="0">
            <a:spAutoFit/>
          </a:bodyPr>
          <a:lstStyle/>
          <a:p>
            <a:pPr algn="ctr"/>
            <a:r>
              <a:rPr lang="en-US" sz="4400" b="1" dirty="0">
                <a:solidFill>
                  <a:schemeClr val="accent6">
                    <a:lumMod val="75000"/>
                  </a:schemeClr>
                </a:solidFill>
              </a:rPr>
              <a:t>EAN ANNUAL CONFERENCE 2021</a:t>
            </a:r>
          </a:p>
          <a:p>
            <a:endParaRPr lang="en-US" sz="4400" b="1" dirty="0">
              <a:solidFill>
                <a:schemeClr val="accent6">
                  <a:lumMod val="75000"/>
                </a:schemeClr>
              </a:solidFill>
            </a:endParaRPr>
          </a:p>
          <a:p>
            <a:pPr algn="ctr"/>
            <a:r>
              <a:rPr lang="en-US" sz="2000" b="1" dirty="0">
                <a:solidFill>
                  <a:schemeClr val="accent6">
                    <a:lumMod val="50000"/>
                  </a:schemeClr>
                </a:solidFill>
              </a:rPr>
              <a:t>“A Practitioner’s View on how to rescue Tourism in Times of </a:t>
            </a:r>
            <a:r>
              <a:rPr lang="en-US" sz="2000" b="1" dirty="0" err="1">
                <a:solidFill>
                  <a:schemeClr val="accent6">
                    <a:lumMod val="50000"/>
                  </a:schemeClr>
                </a:solidFill>
              </a:rPr>
              <a:t>covid</a:t>
            </a:r>
            <a:r>
              <a:rPr lang="en-US" sz="2000" b="1" dirty="0">
                <a:solidFill>
                  <a:schemeClr val="accent6">
                    <a:lumMod val="50000"/>
                  </a:schemeClr>
                </a:solidFill>
              </a:rPr>
              <a:t> 19”</a:t>
            </a:r>
          </a:p>
          <a:p>
            <a:endParaRPr lang="en-US" sz="2000" b="1" dirty="0">
              <a:solidFill>
                <a:schemeClr val="accent6">
                  <a:lumMod val="50000"/>
                </a:schemeClr>
              </a:solidFill>
            </a:endParaRPr>
          </a:p>
          <a:p>
            <a:endParaRPr lang="en-US" sz="2000" b="1" dirty="0">
              <a:solidFill>
                <a:schemeClr val="accent6">
                  <a:lumMod val="50000"/>
                </a:schemeClr>
              </a:solidFill>
            </a:endParaRPr>
          </a:p>
          <a:p>
            <a:endParaRPr lang="en-US" sz="2000" b="1" dirty="0">
              <a:solidFill>
                <a:schemeClr val="accent6">
                  <a:lumMod val="50000"/>
                </a:schemeClr>
              </a:solidFill>
            </a:endParaRPr>
          </a:p>
          <a:p>
            <a:pPr algn="ctr"/>
            <a:r>
              <a:rPr lang="en-US" sz="2000" b="1" dirty="0">
                <a:solidFill>
                  <a:schemeClr val="accent6">
                    <a:lumMod val="50000"/>
                  </a:schemeClr>
                </a:solidFill>
              </a:rPr>
              <a:t>PRESENTER: </a:t>
            </a:r>
            <a:r>
              <a:rPr lang="en-US" sz="2000" b="1" dirty="0" err="1">
                <a:solidFill>
                  <a:schemeClr val="accent6">
                    <a:lumMod val="50000"/>
                  </a:schemeClr>
                </a:solidFill>
              </a:rPr>
              <a:t>NdiliMeke</a:t>
            </a:r>
            <a:r>
              <a:rPr lang="en-US" sz="2000" b="1" dirty="0">
                <a:solidFill>
                  <a:schemeClr val="accent6">
                    <a:lumMod val="50000"/>
                  </a:schemeClr>
                </a:solidFill>
              </a:rPr>
              <a:t> </a:t>
            </a:r>
            <a:r>
              <a:rPr lang="en-US" sz="2000" b="1" dirty="0" err="1">
                <a:solidFill>
                  <a:schemeClr val="accent6">
                    <a:lumMod val="50000"/>
                  </a:schemeClr>
                </a:solidFill>
              </a:rPr>
              <a:t>Imbili</a:t>
            </a:r>
            <a:endParaRPr lang="en-US" sz="2000" b="1" dirty="0">
              <a:solidFill>
                <a:schemeClr val="accent6">
                  <a:lumMod val="50000"/>
                </a:schemeClr>
              </a:solidFill>
            </a:endParaRPr>
          </a:p>
          <a:p>
            <a:pPr algn="ctr"/>
            <a:endParaRPr lang="en-US" sz="2000" b="1" dirty="0">
              <a:solidFill>
                <a:schemeClr val="accent6">
                  <a:lumMod val="50000"/>
                </a:schemeClr>
              </a:solidFill>
            </a:endParaRPr>
          </a:p>
          <a:p>
            <a:pPr algn="ctr"/>
            <a:r>
              <a:rPr lang="en-US" sz="2000" b="1" dirty="0">
                <a:solidFill>
                  <a:schemeClr val="accent6">
                    <a:lumMod val="50000"/>
                  </a:schemeClr>
                </a:solidFill>
              </a:rPr>
              <a:t>27 October 2021</a:t>
            </a:r>
            <a:endParaRPr lang="en-US" sz="2000" b="1" dirty="0">
              <a:solidFill>
                <a:schemeClr val="accent6">
                  <a:lumMod val="50000"/>
                </a:schemeClr>
              </a:solidFill>
            </a:endParaRPr>
          </a:p>
        </p:txBody>
      </p:sp>
    </p:spTree>
    <p:extLst>
      <p:ext uri="{BB962C8B-B14F-4D97-AF65-F5344CB8AC3E}">
        <p14:creationId xmlns:p14="http://schemas.microsoft.com/office/powerpoint/2010/main" val="238518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944968" y="-664"/>
            <a:ext cx="6723033" cy="646331"/>
          </a:xfrm>
          <a:prstGeom prst="rect">
            <a:avLst/>
          </a:prstGeom>
          <a:noFill/>
        </p:spPr>
        <p:txBody>
          <a:bodyPr wrap="square" rtlCol="0">
            <a:spAutoFit/>
          </a:bodyPr>
          <a:lstStyle/>
          <a:p>
            <a:r>
              <a:rPr lang="en-US" sz="3600" b="1" dirty="0">
                <a:solidFill>
                  <a:schemeClr val="accent6">
                    <a:lumMod val="50000"/>
                  </a:schemeClr>
                </a:solidFill>
              </a:rPr>
              <a:t>ETOSHA OMULUNGA CAMPSITE</a:t>
            </a:r>
            <a:endParaRPr lang="en-US" sz="3600" b="1" dirty="0">
              <a:solidFill>
                <a:schemeClr val="accent6">
                  <a:lumMod val="50000"/>
                </a:schemeClr>
              </a:solidFill>
            </a:endParaRPr>
          </a:p>
        </p:txBody>
      </p:sp>
      <p:sp>
        <p:nvSpPr>
          <p:cNvPr id="3" name="TextBox 2"/>
          <p:cNvSpPr txBox="1"/>
          <p:nvPr/>
        </p:nvSpPr>
        <p:spPr>
          <a:xfrm>
            <a:off x="1813966" y="1135621"/>
            <a:ext cx="6031646" cy="2862322"/>
          </a:xfrm>
          <a:prstGeom prst="rect">
            <a:avLst/>
          </a:prstGeom>
          <a:noFill/>
        </p:spPr>
        <p:txBody>
          <a:bodyPr wrap="square" rtlCol="0">
            <a:spAutoFit/>
          </a:bodyPr>
          <a:lstStyle/>
          <a:p>
            <a:pPr marL="285750" indent="-285750">
              <a:buFont typeface="Wingdings" panose="05000000000000000000" pitchFamily="2" charset="2"/>
              <a:buChar char="Ø"/>
            </a:pPr>
            <a:r>
              <a:rPr lang="en-US" dirty="0"/>
              <a:t>Operating since Dec 2020</a:t>
            </a:r>
          </a:p>
          <a:p>
            <a:pPr marL="285750" indent="-285750">
              <a:buFont typeface="Wingdings" panose="05000000000000000000" pitchFamily="2" charset="2"/>
              <a:buChar char="Ø"/>
            </a:pPr>
            <a:r>
              <a:rPr lang="en-US" dirty="0"/>
              <a:t>30km </a:t>
            </a:r>
            <a:r>
              <a:rPr lang="en-US" dirty="0"/>
              <a:t>north of </a:t>
            </a:r>
            <a:r>
              <a:rPr lang="en-US" dirty="0" err="1"/>
              <a:t>Etosha</a:t>
            </a:r>
            <a:r>
              <a:rPr lang="en-US" dirty="0"/>
              <a:t> NP, via King </a:t>
            </a:r>
            <a:r>
              <a:rPr lang="en-US" dirty="0" err="1"/>
              <a:t>Nehale</a:t>
            </a:r>
            <a:r>
              <a:rPr lang="en-US" dirty="0"/>
              <a:t> </a:t>
            </a:r>
            <a:r>
              <a:rPr lang="en-US" dirty="0"/>
              <a:t>Gate</a:t>
            </a:r>
          </a:p>
          <a:p>
            <a:pPr marL="285750" indent="-285750">
              <a:buFont typeface="Wingdings" panose="05000000000000000000" pitchFamily="2" charset="2"/>
              <a:buChar char="Ø"/>
            </a:pPr>
            <a:r>
              <a:rPr lang="en-US" dirty="0"/>
              <a:t>Offering tours to nearby </a:t>
            </a:r>
            <a:r>
              <a:rPr lang="en-US" dirty="0" err="1"/>
              <a:t>Aawambo</a:t>
            </a:r>
            <a:r>
              <a:rPr lang="en-US" dirty="0"/>
              <a:t> Traditional Homestead, to learn about our cultures, traditions, way of life, etc.</a:t>
            </a:r>
          </a:p>
          <a:p>
            <a:pPr marL="285750" indent="-285750">
              <a:buFont typeface="Wingdings" panose="05000000000000000000" pitchFamily="2" charset="2"/>
              <a:buChar char="Ø"/>
            </a:pPr>
            <a:r>
              <a:rPr lang="en-US" dirty="0"/>
              <a:t>Tour to </a:t>
            </a:r>
            <a:r>
              <a:rPr lang="en-US" dirty="0" err="1"/>
              <a:t>neighbouring</a:t>
            </a:r>
            <a:r>
              <a:rPr lang="en-US" dirty="0"/>
              <a:t> women projects / co-operatives manufacturing craft, paper manufacturing as well as oil producers</a:t>
            </a:r>
          </a:p>
          <a:p>
            <a:pPr marL="285750" indent="-285750">
              <a:buFont typeface="Wingdings" panose="05000000000000000000" pitchFamily="2" charset="2"/>
              <a:buChar char="Ø"/>
            </a:pPr>
            <a:endParaRPr lang="en-US" dirty="0"/>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0177" y="1257749"/>
            <a:ext cx="3002917" cy="21281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042" y="4442842"/>
            <a:ext cx="3674654" cy="2415158"/>
          </a:xfrm>
          <a:prstGeom prst="rect">
            <a:avLst/>
          </a:prstGeom>
        </p:spPr>
      </p:pic>
      <p:sp>
        <p:nvSpPr>
          <p:cNvPr id="7" name="Rectangle 2"/>
          <p:cNvSpPr>
            <a:spLocks noChangeArrowheads="1"/>
          </p:cNvSpPr>
          <p:nvPr/>
        </p:nvSpPr>
        <p:spPr bwMode="auto">
          <a:xfrm>
            <a:off x="1524001" y="3672801"/>
            <a:ext cx="5148063" cy="28931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z="1400" dirty="0"/>
              <a:t>Guest Review</a:t>
            </a:r>
            <a:r>
              <a:rPr lang="en-US" sz="1400" dirty="0"/>
              <a:t>:</a:t>
            </a:r>
            <a:r>
              <a:rPr lang="en-US" altLang="en-US" sz="1400" dirty="0">
                <a:solidFill>
                  <a:srgbClr val="000000"/>
                </a:solidFill>
                <a:latin typeface="Roboto"/>
              </a:rPr>
              <a:t> a month ago</a:t>
            </a:r>
          </a:p>
          <a:p>
            <a:endParaRPr lang="en-US" sz="1400" dirty="0"/>
          </a:p>
          <a:p>
            <a:r>
              <a:rPr lang="en-US" sz="1400" u="sng" dirty="0">
                <a:hlinkClick r:id="rId4"/>
              </a:rPr>
              <a:t>https://goo.gl/maps/GJEePkytWL5sqARq7</a:t>
            </a:r>
            <a:endParaRPr lang="en-US" sz="1400" u="sng" dirty="0"/>
          </a:p>
          <a:p>
            <a:endParaRPr lang="en-US" sz="1400" u="sng" dirty="0"/>
          </a:p>
          <a:p>
            <a:pPr eaLnBrk="0" fontAlgn="base" hangingPunct="0">
              <a:spcBef>
                <a:spcPct val="0"/>
              </a:spcBef>
              <a:spcAft>
                <a:spcPct val="0"/>
              </a:spcAft>
            </a:pPr>
            <a:r>
              <a:rPr lang="en-US" altLang="en-US" sz="1400" dirty="0" err="1">
                <a:solidFill>
                  <a:srgbClr val="000000"/>
                </a:solidFill>
                <a:latin typeface="Roboto"/>
              </a:rPr>
              <a:t>Etosha</a:t>
            </a:r>
            <a:r>
              <a:rPr lang="en-US" altLang="en-US" sz="1400" dirty="0">
                <a:solidFill>
                  <a:srgbClr val="000000"/>
                </a:solidFill>
                <a:latin typeface="Roboto"/>
              </a:rPr>
              <a:t> </a:t>
            </a:r>
            <a:r>
              <a:rPr lang="en-US" altLang="en-US" sz="1400" dirty="0" err="1">
                <a:solidFill>
                  <a:srgbClr val="000000"/>
                </a:solidFill>
                <a:latin typeface="Roboto"/>
              </a:rPr>
              <a:t>Omulunga</a:t>
            </a:r>
            <a:r>
              <a:rPr lang="en-US" altLang="en-US" sz="1400" dirty="0">
                <a:solidFill>
                  <a:srgbClr val="000000"/>
                </a:solidFill>
                <a:latin typeface="Roboto"/>
              </a:rPr>
              <a:t> Campsite - Campground</a:t>
            </a:r>
          </a:p>
          <a:p>
            <a:pPr eaLnBrk="0" fontAlgn="base" hangingPunct="0">
              <a:spcBef>
                <a:spcPct val="0"/>
              </a:spcBef>
              <a:spcAft>
                <a:spcPct val="0"/>
              </a:spcAft>
            </a:pPr>
            <a:r>
              <a:rPr lang="en-US" altLang="en-US" sz="1400" dirty="0">
                <a:solidFill>
                  <a:srgbClr val="000000"/>
                </a:solidFill>
                <a:latin typeface="Roboto"/>
              </a:rPr>
              <a:t>If you want a bush experience, this is the </a:t>
            </a:r>
            <a:r>
              <a:rPr lang="en-US" altLang="en-US" sz="1400">
                <a:solidFill>
                  <a:srgbClr val="000000"/>
                </a:solidFill>
                <a:latin typeface="Roboto"/>
              </a:rPr>
              <a:t>place.</a:t>
            </a:r>
            <a:endParaRPr lang="en-US" altLang="en-US" sz="1400" dirty="0">
              <a:solidFill>
                <a:srgbClr val="000000"/>
              </a:solidFill>
              <a:latin typeface="Roboto"/>
            </a:endParaRPr>
          </a:p>
          <a:p>
            <a:pPr eaLnBrk="0" fontAlgn="base" hangingPunct="0">
              <a:spcBef>
                <a:spcPct val="0"/>
              </a:spcBef>
              <a:spcAft>
                <a:spcPct val="0"/>
              </a:spcAft>
            </a:pPr>
            <a:r>
              <a:rPr lang="en-US" altLang="en-US" sz="1400" dirty="0">
                <a:solidFill>
                  <a:srgbClr val="000000"/>
                </a:solidFill>
                <a:latin typeface="Roboto"/>
              </a:rPr>
              <a:t>If you enjoy 4x4 on sand, then this should enthrall you. People are friendly.</a:t>
            </a:r>
          </a:p>
          <a:p>
            <a:pPr eaLnBrk="0" fontAlgn="base" hangingPunct="0">
              <a:spcBef>
                <a:spcPct val="0"/>
              </a:spcBef>
              <a:spcAft>
                <a:spcPct val="0"/>
              </a:spcAft>
            </a:pPr>
            <a:endParaRPr lang="en-US" altLang="en-US" sz="1400" dirty="0">
              <a:solidFill>
                <a:srgbClr val="000000"/>
              </a:solidFill>
              <a:latin typeface="Roboto"/>
            </a:endParaRPr>
          </a:p>
          <a:p>
            <a:pPr eaLnBrk="0" fontAlgn="base" hangingPunct="0">
              <a:spcBef>
                <a:spcPct val="0"/>
              </a:spcBef>
              <a:spcAft>
                <a:spcPct val="0"/>
              </a:spcAft>
            </a:pPr>
            <a:r>
              <a:rPr lang="en-US" altLang="en-US" sz="1400" dirty="0">
                <a:solidFill>
                  <a:srgbClr val="000000"/>
                </a:solidFill>
                <a:latin typeface="Roboto"/>
              </a:rPr>
              <a:t>Feels like you miles out of town but it's only 5 km. The stars are so bright there, because no lights around to dim them. Really enjoyed the experience and hope to go back. Good luck to the owner and may you grow from strength to strength.</a:t>
            </a:r>
            <a:endParaRPr lang="en-US" altLang="en-US" sz="1400" dirty="0">
              <a:latin typeface="Arial" panose="020B0604020202020204" pitchFamily="34" charset="0"/>
            </a:endParaRPr>
          </a:p>
        </p:txBody>
      </p:sp>
      <p:pic>
        <p:nvPicPr>
          <p:cNvPr id="4" name="Picture 3"/>
          <p:cNvPicPr>
            <a:picLocks noChangeAspect="1"/>
          </p:cNvPicPr>
          <p:nvPr/>
        </p:nvPicPr>
        <p:blipFill>
          <a:blip r:embed="rId5"/>
          <a:stretch>
            <a:fillRect/>
          </a:stretch>
        </p:blipFill>
        <p:spPr>
          <a:xfrm>
            <a:off x="1524000" y="-25137"/>
            <a:ext cx="1658256" cy="768163"/>
          </a:xfrm>
          <a:prstGeom prst="rect">
            <a:avLst/>
          </a:prstGeom>
        </p:spPr>
      </p:pic>
    </p:spTree>
    <p:extLst>
      <p:ext uri="{BB962C8B-B14F-4D97-AF65-F5344CB8AC3E}">
        <p14:creationId xmlns:p14="http://schemas.microsoft.com/office/powerpoint/2010/main" val="196348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0352"/>
            <a:ext cx="9144000" cy="7602081"/>
          </a:xfrm>
          <a:prstGeom prst="rect">
            <a:avLst/>
          </a:prstGeom>
          <a:noFill/>
        </p:spPr>
        <p:txBody>
          <a:bodyPr wrap="square" rtlCol="0">
            <a:spAutoFit/>
          </a:bodyPr>
          <a:lstStyle/>
          <a:p>
            <a:pPr algn="ctr"/>
            <a:r>
              <a:rPr lang="en-US" sz="2400" dirty="0" err="1"/>
              <a:t>c</a:t>
            </a:r>
            <a:r>
              <a:rPr lang="en-US" sz="2400" dirty="0" err="1"/>
              <a:t>ovid</a:t>
            </a:r>
            <a:r>
              <a:rPr lang="en-US" sz="2400" dirty="0"/>
              <a:t> 19 – March 2020 </a:t>
            </a:r>
          </a:p>
          <a:p>
            <a:pPr algn="ctr"/>
            <a:endParaRPr lang="en-US" dirty="0"/>
          </a:p>
          <a:p>
            <a:pPr marL="285750" indent="-285750" algn="just">
              <a:buFontTx/>
              <a:buChar char="-"/>
            </a:pPr>
            <a:endParaRPr lang="en-US" dirty="0"/>
          </a:p>
          <a:p>
            <a:pPr marL="285750" indent="-285750" algn="just">
              <a:buFontTx/>
              <a:buChar char="-"/>
            </a:pPr>
            <a:endParaRPr lang="en-US" dirty="0"/>
          </a:p>
          <a:p>
            <a:pPr marL="285750" indent="-285750" algn="just">
              <a:buFontTx/>
              <a:buChar char="-"/>
            </a:pPr>
            <a:r>
              <a:rPr lang="en-US" sz="2400" dirty="0"/>
              <a:t>International Marketing Trip in Jan 2020, exhausting my last funds, with good calculations for return on investment.</a:t>
            </a:r>
          </a:p>
          <a:p>
            <a:pPr algn="just"/>
            <a:endParaRPr lang="en-US" sz="1000" dirty="0"/>
          </a:p>
          <a:p>
            <a:pPr marL="285750" indent="-285750" algn="just">
              <a:buFontTx/>
              <a:buChar char="-"/>
            </a:pPr>
            <a:r>
              <a:rPr lang="en-US" sz="2400" dirty="0"/>
              <a:t>I had just started to receive feedback from the marketing efforts, in Feb after some correspondence with potential clients, but none materialized as we all know.</a:t>
            </a:r>
          </a:p>
          <a:p>
            <a:pPr marL="285750" indent="-285750" algn="just">
              <a:buFontTx/>
              <a:buChar char="-"/>
            </a:pPr>
            <a:endParaRPr lang="en-US" sz="1000" dirty="0"/>
          </a:p>
          <a:p>
            <a:pPr marL="285750" indent="-285750" algn="just">
              <a:buFontTx/>
              <a:buChar char="-"/>
            </a:pPr>
            <a:r>
              <a:rPr lang="en-US" sz="2400" dirty="0"/>
              <a:t>While in hibernation and protecting ourselves from the deadly virus, I managed to compile the manual on Destination Management Skills Transfer Training for Emerging Tourism Entrepreneurs.</a:t>
            </a:r>
          </a:p>
          <a:p>
            <a:pPr algn="just"/>
            <a:endParaRPr lang="en-US" sz="2400" dirty="0"/>
          </a:p>
          <a:p>
            <a:pPr marL="285750" indent="-285750" algn="just">
              <a:buFontTx/>
              <a:buChar char="-"/>
            </a:pPr>
            <a:r>
              <a:rPr lang="en-US" sz="2400" dirty="0"/>
              <a:t>However, many entrepreneurs also ran out of financial resources and couldn’t afford the training anymore.</a:t>
            </a:r>
          </a:p>
          <a:p>
            <a:pPr marL="285750" indent="-285750" algn="just">
              <a:buFontTx/>
              <a:buChar char="-"/>
            </a:pPr>
            <a:endParaRPr lang="en-US" sz="2400" dirty="0"/>
          </a:p>
          <a:p>
            <a:pPr marL="285750" indent="-285750" algn="just">
              <a:buFontTx/>
              <a:buChar char="-"/>
            </a:pPr>
            <a:r>
              <a:rPr lang="en-US" sz="2400" dirty="0"/>
              <a:t>I also managed to write down my project proposal on the training of unemployed young adults.</a:t>
            </a:r>
          </a:p>
          <a:p>
            <a:pPr algn="just"/>
            <a:endParaRPr lang="en-US" dirty="0"/>
          </a:p>
          <a:p>
            <a:pPr algn="just"/>
            <a:r>
              <a:rPr lang="en-US" dirty="0"/>
              <a:t>   </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1" y="17464"/>
            <a:ext cx="1656185" cy="767645"/>
          </a:xfrm>
          <a:prstGeom prst="rect">
            <a:avLst/>
          </a:prstGeom>
        </p:spPr>
      </p:pic>
    </p:spTree>
    <p:extLst>
      <p:ext uri="{BB962C8B-B14F-4D97-AF65-F5344CB8AC3E}">
        <p14:creationId xmlns:p14="http://schemas.microsoft.com/office/powerpoint/2010/main" val="279771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196753"/>
            <a:ext cx="9144000" cy="5632311"/>
          </a:xfrm>
          <a:prstGeom prst="rect">
            <a:avLst/>
          </a:prstGeom>
          <a:noFill/>
        </p:spPr>
        <p:txBody>
          <a:bodyPr wrap="square" rtlCol="0">
            <a:spAutoFit/>
          </a:bodyPr>
          <a:lstStyle/>
          <a:p>
            <a:pPr marL="285750" indent="-285750" algn="just">
              <a:buFontTx/>
              <a:buChar char="-"/>
            </a:pPr>
            <a:r>
              <a:rPr lang="en-US" sz="2400" dirty="0"/>
              <a:t>I have however struggled to get commitment from my team of academics, for the crafting of manuals and am now hoping to work together with NUST graduates, who can also assist with training. They however also need some incentive</a:t>
            </a:r>
            <a:r>
              <a:rPr lang="en-US" sz="2400" dirty="0"/>
              <a:t>.</a:t>
            </a:r>
          </a:p>
          <a:p>
            <a:pPr algn="just"/>
            <a:endParaRPr lang="en-US" sz="2400" dirty="0"/>
          </a:p>
          <a:p>
            <a:pPr marL="285750" indent="-285750" algn="just">
              <a:buFontTx/>
              <a:buChar char="-"/>
            </a:pPr>
            <a:r>
              <a:rPr lang="en-US" sz="2400" dirty="0"/>
              <a:t>I have been serving in my congregation council since 2006, mostly in informal settlements, alongside my elderly folk</a:t>
            </a:r>
            <a:r>
              <a:rPr lang="en-US" sz="2400" dirty="0"/>
              <a:t>.</a:t>
            </a:r>
          </a:p>
          <a:p>
            <a:pPr marL="285750" indent="-285750" algn="just">
              <a:buFontTx/>
              <a:buChar char="-"/>
            </a:pPr>
            <a:endParaRPr lang="en-US" sz="2400" dirty="0"/>
          </a:p>
          <a:p>
            <a:pPr marL="285750" indent="-285750" algn="just">
              <a:buFontTx/>
              <a:buChar char="-"/>
            </a:pPr>
            <a:r>
              <a:rPr lang="en-US" sz="2400" dirty="0"/>
              <a:t>On 18 July 2020 an announcement was made in my congregation for those who wish to go study Bachelor of Theology to avail myself.</a:t>
            </a:r>
          </a:p>
          <a:p>
            <a:pPr marL="285750" indent="-285750" algn="just">
              <a:buFontTx/>
              <a:buChar char="-"/>
            </a:pPr>
            <a:r>
              <a:rPr lang="en-US" sz="2400" dirty="0"/>
              <a:t>This was one of my long-term dreams, not realizing though that time was catching up with me</a:t>
            </a:r>
            <a:r>
              <a:rPr lang="en-US" sz="2400" dirty="0"/>
              <a:t>.</a:t>
            </a:r>
          </a:p>
          <a:p>
            <a:pPr marL="285750" indent="-285750" algn="just">
              <a:buFontTx/>
              <a:buChar char="-"/>
            </a:pPr>
            <a:endParaRPr lang="en-US" sz="2400" dirty="0"/>
          </a:p>
          <a:p>
            <a:pPr marL="285750" indent="-285750" algn="just">
              <a:buFontTx/>
              <a:buChar char="-"/>
            </a:pPr>
            <a:r>
              <a:rPr lang="en-US" sz="2400" dirty="0"/>
              <a:t>I immediately enrolled, and am currently completing my second year of studies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1" y="17464"/>
            <a:ext cx="1656185" cy="767645"/>
          </a:xfrm>
          <a:prstGeom prst="rect">
            <a:avLst/>
          </a:prstGeom>
        </p:spPr>
      </p:pic>
    </p:spTree>
    <p:extLst>
      <p:ext uri="{BB962C8B-B14F-4D97-AF65-F5344CB8AC3E}">
        <p14:creationId xmlns:p14="http://schemas.microsoft.com/office/powerpoint/2010/main" val="4197342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836713"/>
          </a:xfrm>
        </p:spPr>
        <p:txBody>
          <a:bodyPr/>
          <a:lstStyle/>
          <a:p>
            <a:r>
              <a:rPr lang="en-US" dirty="0" smtClean="0"/>
              <a:t>	Rescue in Times of </a:t>
            </a:r>
            <a:r>
              <a:rPr lang="en-US" dirty="0" err="1"/>
              <a:t>c</a:t>
            </a:r>
            <a:r>
              <a:rPr lang="en-US" dirty="0" err="1" smtClean="0"/>
              <a:t>ovid</a:t>
            </a:r>
            <a:r>
              <a:rPr lang="en-US" dirty="0" smtClean="0"/>
              <a:t>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1" y="17464"/>
            <a:ext cx="1656185" cy="767645"/>
          </a:xfrm>
          <a:prstGeom prst="rect">
            <a:avLst/>
          </a:prstGeom>
        </p:spPr>
      </p:pic>
      <p:sp>
        <p:nvSpPr>
          <p:cNvPr id="4" name="TextBox 3"/>
          <p:cNvSpPr txBox="1"/>
          <p:nvPr/>
        </p:nvSpPr>
        <p:spPr>
          <a:xfrm>
            <a:off x="1524000" y="1196753"/>
            <a:ext cx="9144000" cy="6340197"/>
          </a:xfrm>
          <a:prstGeom prst="rect">
            <a:avLst/>
          </a:prstGeom>
          <a:noFill/>
        </p:spPr>
        <p:txBody>
          <a:bodyPr wrap="square" rtlCol="0">
            <a:spAutoFit/>
          </a:bodyPr>
          <a:lstStyle/>
          <a:p>
            <a:pPr marL="285750" indent="-285750">
              <a:buFont typeface="Arial" panose="020B0604020202020204" pitchFamily="34" charset="0"/>
              <a:buChar char="•"/>
            </a:pPr>
            <a:r>
              <a:rPr lang="en-US" sz="2400" dirty="0"/>
              <a:t>Capital injection for operational costs for next 2 Years.</a:t>
            </a:r>
          </a:p>
          <a:p>
            <a:endParaRPr lang="en-US" sz="1000" dirty="0"/>
          </a:p>
          <a:p>
            <a:pPr marL="285750" indent="-285750">
              <a:buFont typeface="Arial" panose="020B0604020202020204" pitchFamily="34" charset="0"/>
              <a:buChar char="•"/>
            </a:pPr>
            <a:r>
              <a:rPr lang="en-US" sz="2400" dirty="0"/>
              <a:t>Banks to allow clients to restructure their loans, extend payment leave, without crushing them.</a:t>
            </a:r>
          </a:p>
          <a:p>
            <a:endParaRPr lang="en-US" sz="1000" dirty="0"/>
          </a:p>
          <a:p>
            <a:pPr marL="285750" indent="-285750">
              <a:buFont typeface="Arial" panose="020B0604020202020204" pitchFamily="34" charset="0"/>
              <a:buChar char="•"/>
            </a:pPr>
            <a:r>
              <a:rPr lang="en-US" sz="2400" dirty="0"/>
              <a:t>Stop handing over businesses to debt collectors.</a:t>
            </a:r>
          </a:p>
          <a:p>
            <a:endParaRPr lang="en-US" sz="1000" dirty="0"/>
          </a:p>
          <a:p>
            <a:pPr marL="285750" indent="-285750">
              <a:buFont typeface="Arial" panose="020B0604020202020204" pitchFamily="34" charset="0"/>
              <a:buChar char="•"/>
            </a:pPr>
            <a:r>
              <a:rPr lang="en-US" sz="2400" dirty="0"/>
              <a:t>Stop repossession of assets</a:t>
            </a:r>
          </a:p>
          <a:p>
            <a:endParaRPr lang="en-US" sz="1000" dirty="0"/>
          </a:p>
          <a:p>
            <a:pPr marL="285750" indent="-285750">
              <a:buFont typeface="Arial" panose="020B0604020202020204" pitchFamily="34" charset="0"/>
              <a:buChar char="•"/>
            </a:pPr>
            <a:r>
              <a:rPr lang="en-US" sz="2400" dirty="0"/>
              <a:t>Stop ITC listing</a:t>
            </a:r>
          </a:p>
          <a:p>
            <a:endParaRPr lang="en-US" sz="1000" dirty="0"/>
          </a:p>
          <a:p>
            <a:pPr marL="285750" indent="-285750">
              <a:buFont typeface="Arial" panose="020B0604020202020204" pitchFamily="34" charset="0"/>
              <a:buChar char="•"/>
            </a:pPr>
            <a:r>
              <a:rPr lang="en-US" sz="2400" dirty="0"/>
              <a:t>VAT refunds to be paid out ASAP</a:t>
            </a:r>
          </a:p>
          <a:p>
            <a:endParaRPr lang="en-US" sz="1000" dirty="0"/>
          </a:p>
          <a:p>
            <a:pPr marL="285750" indent="-285750">
              <a:buFont typeface="Arial" panose="020B0604020202020204" pitchFamily="34" charset="0"/>
              <a:buChar char="•"/>
            </a:pPr>
            <a:r>
              <a:rPr lang="en-US" sz="2400" dirty="0"/>
              <a:t>RFA to offer a grace period for car discs while business picks up as well as cancel all interest charged within this period.</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Social Security to increase </a:t>
            </a:r>
            <a:r>
              <a:rPr lang="en-US" sz="2400" dirty="0" err="1"/>
              <a:t>covid</a:t>
            </a:r>
            <a:r>
              <a:rPr lang="en-US" sz="2400" dirty="0"/>
              <a:t> relief assistance claim as most tourism companies employees are professionals who earn over                  N$ 6,000.</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43440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0877" y="116632"/>
            <a:ext cx="2808312" cy="130165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079" y="4533010"/>
            <a:ext cx="3669778" cy="2327561"/>
          </a:xfrm>
          <a:prstGeom prst="rect">
            <a:avLst/>
          </a:prstGeom>
        </p:spPr>
      </p:pic>
      <p:sp>
        <p:nvSpPr>
          <p:cNvPr id="4" name="TextBox 3"/>
          <p:cNvSpPr txBox="1"/>
          <p:nvPr/>
        </p:nvSpPr>
        <p:spPr>
          <a:xfrm>
            <a:off x="1493033" y="2375486"/>
            <a:ext cx="9144000" cy="1200329"/>
          </a:xfrm>
          <a:prstGeom prst="rect">
            <a:avLst/>
          </a:prstGeom>
          <a:noFill/>
        </p:spPr>
        <p:txBody>
          <a:bodyPr wrap="square" rtlCol="0">
            <a:spAutoFit/>
          </a:bodyPr>
          <a:lstStyle/>
          <a:p>
            <a:pPr algn="ctr"/>
            <a:r>
              <a:rPr lang="en-US" sz="2400" b="1" dirty="0">
                <a:solidFill>
                  <a:schemeClr val="accent6">
                    <a:lumMod val="50000"/>
                  </a:schemeClr>
                </a:solidFill>
              </a:rPr>
              <a:t>THANK YOU FOR THE OPPORTUNITY</a:t>
            </a:r>
          </a:p>
          <a:p>
            <a:pPr algn="ctr"/>
            <a:endParaRPr lang="en-US" sz="2400" b="1" dirty="0">
              <a:solidFill>
                <a:schemeClr val="accent6">
                  <a:lumMod val="50000"/>
                </a:schemeClr>
              </a:solidFill>
            </a:endParaRPr>
          </a:p>
          <a:p>
            <a:pPr algn="ctr"/>
            <a:r>
              <a:rPr lang="en-US" sz="2400" b="1" dirty="0">
                <a:solidFill>
                  <a:schemeClr val="accent6">
                    <a:lumMod val="50000"/>
                  </a:schemeClr>
                </a:solidFill>
              </a:rPr>
              <a:t>MOBILE: +264 85 739 8000</a:t>
            </a:r>
            <a:endParaRPr lang="en-US" sz="2400" b="1" dirty="0">
              <a:solidFill>
                <a:schemeClr val="accent6">
                  <a:lumMod val="50000"/>
                </a:schemeClr>
              </a:solidFill>
            </a:endParaRPr>
          </a:p>
        </p:txBody>
      </p:sp>
    </p:spTree>
    <p:extLst>
      <p:ext uri="{BB962C8B-B14F-4D97-AF65-F5344CB8AC3E}">
        <p14:creationId xmlns:p14="http://schemas.microsoft.com/office/powerpoint/2010/main" val="384201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323" y="17464"/>
            <a:ext cx="7153740" cy="785109"/>
          </a:xfrm>
        </p:spPr>
        <p:txBody>
          <a:bodyPr/>
          <a:lstStyle/>
          <a:p>
            <a:r>
              <a:rPr lang="en-US" b="1" dirty="0" smtClean="0">
                <a:solidFill>
                  <a:schemeClr val="accent6">
                    <a:lumMod val="50000"/>
                  </a:schemeClr>
                </a:solidFill>
              </a:rPr>
              <a:t>INTRODUCTION</a:t>
            </a:r>
            <a:endParaRPr lang="en-US" b="1" dirty="0">
              <a:solidFill>
                <a:schemeClr val="accent6">
                  <a:lumMod val="50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1" y="17464"/>
            <a:ext cx="1656185" cy="767645"/>
          </a:xfrm>
          <a:prstGeom prst="rect">
            <a:avLst/>
          </a:prstGeom>
        </p:spPr>
      </p:pic>
      <p:sp>
        <p:nvSpPr>
          <p:cNvPr id="4" name="TextBox 3"/>
          <p:cNvSpPr txBox="1"/>
          <p:nvPr/>
        </p:nvSpPr>
        <p:spPr>
          <a:xfrm>
            <a:off x="1531708" y="1124745"/>
            <a:ext cx="9136293" cy="5632311"/>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t>A State of Emergency was declared by the President of Namibia on 17</a:t>
            </a:r>
            <a:r>
              <a:rPr lang="en-US" sz="2400" baseline="30000" dirty="0"/>
              <a:t>th</a:t>
            </a:r>
            <a:r>
              <a:rPr lang="en-US" sz="2400" dirty="0"/>
              <a:t> March 2020 and it comprised of aggressive measures such as travel bans as well as country lockdowns, in order to contain the further spread of the pandemic.</a:t>
            </a:r>
          </a:p>
          <a:p>
            <a:pPr algn="just"/>
            <a:endParaRPr lang="en-US" sz="2400" dirty="0"/>
          </a:p>
          <a:p>
            <a:pPr marL="285750" indent="-285750" algn="just">
              <a:buFont typeface="Arial" panose="020B0604020202020204" pitchFamily="34" charset="0"/>
              <a:buChar char="•"/>
            </a:pPr>
            <a:r>
              <a:rPr lang="en-US" sz="2400" dirty="0"/>
              <a:t>Tours around the country, hotels, restaurants, crafters selling o the street markets &amp; </a:t>
            </a:r>
            <a:r>
              <a:rPr lang="en-US" sz="2400" dirty="0" err="1"/>
              <a:t>craftshops</a:t>
            </a:r>
            <a:r>
              <a:rPr lang="en-US" sz="2400" dirty="0"/>
              <a:t> </a:t>
            </a:r>
            <a:r>
              <a:rPr lang="en-US" sz="2400" dirty="0"/>
              <a:t>and all other tourism related businesses where all immediately &amp; the first to be negatively affected.</a:t>
            </a:r>
          </a:p>
          <a:p>
            <a:pPr algn="just"/>
            <a:r>
              <a:rPr lang="en-US" sz="2400" dirty="0"/>
              <a:t> </a:t>
            </a:r>
          </a:p>
          <a:p>
            <a:pPr marL="285750" indent="-285750" algn="just">
              <a:buFont typeface="Arial" panose="020B0604020202020204" pitchFamily="34" charset="0"/>
              <a:buChar char="•"/>
            </a:pPr>
            <a:r>
              <a:rPr lang="en-US" sz="2400" dirty="0"/>
              <a:t>Most of the tourism businesses being small &amp; medium sized, have limited access to financial resources, hence found it very difficult to survive the extended travel bans.</a:t>
            </a:r>
          </a:p>
          <a:p>
            <a:pPr algn="just"/>
            <a:endParaRPr lang="en-US" sz="2400" dirty="0"/>
          </a:p>
          <a:p>
            <a:pPr marL="285750" indent="-285750" algn="just">
              <a:buFont typeface="Arial" panose="020B0604020202020204" pitchFamily="34" charset="0"/>
              <a:buChar char="•"/>
            </a:pPr>
            <a:r>
              <a:rPr lang="en-US" sz="2400" dirty="0"/>
              <a:t>Some closed had pay employees minimum possible rates or release them, those that were versatile traded in other sectors.</a:t>
            </a:r>
          </a:p>
        </p:txBody>
      </p:sp>
    </p:spTree>
    <p:extLst>
      <p:ext uri="{BB962C8B-B14F-4D97-AF65-F5344CB8AC3E}">
        <p14:creationId xmlns:p14="http://schemas.microsoft.com/office/powerpoint/2010/main" val="278153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404665"/>
            <a:ext cx="9144000" cy="5632311"/>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t>A number of efforts were made by the tourism industry in collaboration with our Minister of Environment, Forestry &amp; Tourism, in order to revive the sector, of which some were successful. e.g. TRI, allowing visitors to enter our borders with negative </a:t>
            </a:r>
            <a:r>
              <a:rPr lang="en-US" sz="2400" dirty="0" err="1"/>
              <a:t>covid</a:t>
            </a:r>
            <a:r>
              <a:rPr lang="en-US" sz="2400" dirty="0"/>
              <a:t> results, being tested again after day 5, until it has improved to date that they only need to be tested again on departure. </a:t>
            </a:r>
          </a:p>
          <a:p>
            <a:pPr marL="285750" indent="-285750" algn="just">
              <a:buFont typeface="Arial" panose="020B0604020202020204" pitchFamily="34" charset="0"/>
              <a:buChar char="•"/>
            </a:pPr>
            <a:r>
              <a:rPr lang="en-US" sz="2400" dirty="0"/>
              <a:t>Domestic Tourism was greatly activated with special rates being openly offered to Namibians. </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a:t>A very minimal recovery was </a:t>
            </a:r>
            <a:r>
              <a:rPr lang="en-US" sz="2400" dirty="0"/>
              <a:t>recorded.</a:t>
            </a:r>
          </a:p>
          <a:p>
            <a:pPr algn="just"/>
            <a:endParaRPr lang="en-US" sz="2400" dirty="0"/>
          </a:p>
          <a:p>
            <a:pPr marL="285750" indent="-285750" algn="just">
              <a:buFont typeface="Arial" panose="020B0604020202020204" pitchFamily="34" charset="0"/>
              <a:buChar char="•"/>
            </a:pPr>
            <a:r>
              <a:rPr lang="en-US" sz="2400" dirty="0"/>
              <a:t>With borders open now again, tourism is slowly picking </a:t>
            </a:r>
            <a:r>
              <a:rPr lang="en-US" sz="2400" dirty="0"/>
              <a:t>up, </a:t>
            </a:r>
            <a:r>
              <a:rPr lang="en-US" sz="2400" dirty="0"/>
              <a:t>however, </a:t>
            </a:r>
            <a:r>
              <a:rPr lang="en-US" sz="2400" dirty="0"/>
              <a:t>lying flat on </a:t>
            </a:r>
            <a:r>
              <a:rPr lang="en-US" sz="2400" dirty="0"/>
              <a:t>our stomachs, we first have to attempt to </a:t>
            </a:r>
            <a:r>
              <a:rPr lang="en-US" sz="2400" dirty="0"/>
              <a:t>stretch </a:t>
            </a:r>
            <a:r>
              <a:rPr lang="en-US" sz="2400" dirty="0"/>
              <a:t>up our </a:t>
            </a:r>
            <a:r>
              <a:rPr lang="en-US" sz="2400" dirty="0"/>
              <a:t>hand to the ground, </a:t>
            </a:r>
            <a:r>
              <a:rPr lang="en-US" sz="2400" dirty="0"/>
              <a:t>then get on our knees, before we eventually get back on our feet.</a:t>
            </a:r>
          </a:p>
        </p:txBody>
      </p:sp>
    </p:spTree>
    <p:extLst>
      <p:ext uri="{BB962C8B-B14F-4D97-AF65-F5344CB8AC3E}">
        <p14:creationId xmlns:p14="http://schemas.microsoft.com/office/powerpoint/2010/main" val="189738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463"/>
            <a:ext cx="8229600" cy="1143000"/>
          </a:xfrm>
        </p:spPr>
        <p:txBody>
          <a:bodyPr/>
          <a:lstStyle/>
          <a:p>
            <a:r>
              <a:rPr lang="en-US" b="1" dirty="0" smtClean="0">
                <a:solidFill>
                  <a:schemeClr val="accent6">
                    <a:lumMod val="50000"/>
                  </a:schemeClr>
                </a:solidFill>
              </a:rPr>
              <a:t>BACKGROUND OF XTS</a:t>
            </a:r>
            <a:endParaRPr lang="en-US" b="1" dirty="0">
              <a:solidFill>
                <a:schemeClr val="accent6">
                  <a:lumMod val="50000"/>
                </a:schemeClr>
              </a:solidFill>
            </a:endParaRPr>
          </a:p>
        </p:txBody>
      </p:sp>
      <p:sp>
        <p:nvSpPr>
          <p:cNvPr id="3" name="Content Placeholder 2"/>
          <p:cNvSpPr>
            <a:spLocks noGrp="1"/>
          </p:cNvSpPr>
          <p:nvPr>
            <p:ph sz="half" idx="1"/>
          </p:nvPr>
        </p:nvSpPr>
        <p:spPr>
          <a:xfrm>
            <a:off x="1524001" y="1412777"/>
            <a:ext cx="8892479" cy="4525963"/>
          </a:xfrm>
        </p:spPr>
        <p:txBody>
          <a:bodyPr>
            <a:normAutofit/>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XTS started operating in 2013</a:t>
            </a:r>
          </a:p>
          <a:p>
            <a:pPr>
              <a:buFont typeface="Wingdings" panose="05000000000000000000" pitchFamily="2" charset="2"/>
              <a:buChar char="Ø"/>
            </a:pPr>
            <a:r>
              <a:rPr lang="en-US" dirty="0" smtClean="0"/>
              <a:t>We </a:t>
            </a:r>
            <a:r>
              <a:rPr lang="en-US" dirty="0"/>
              <a:t>are an owner managed, eco-friendly </a:t>
            </a:r>
            <a:r>
              <a:rPr lang="en-US" dirty="0" smtClean="0"/>
              <a:t>Destination </a:t>
            </a:r>
            <a:r>
              <a:rPr lang="en-US" dirty="0"/>
              <a:t>Management Company that believes in practicing responsible &amp; sustainable </a:t>
            </a:r>
            <a:r>
              <a:rPr lang="en-US" dirty="0" smtClean="0"/>
              <a:t>tourism, taking the UNDP 30 sustainable development goals </a:t>
            </a:r>
            <a:r>
              <a:rPr lang="en-US" dirty="0"/>
              <a:t> </a:t>
            </a:r>
            <a:endParaRPr lang="en-US" dirty="0" smtClean="0"/>
          </a:p>
          <a:p>
            <a:pPr>
              <a:buFont typeface="Wingdings" panose="05000000000000000000" pitchFamily="2" charset="2"/>
              <a:buChar char="Ø"/>
            </a:pPr>
            <a:r>
              <a:rPr lang="en-US" b="1" dirty="0" err="1" smtClean="0"/>
              <a:t>Xceptional</a:t>
            </a:r>
            <a:r>
              <a:rPr lang="en-US" b="1" dirty="0" smtClean="0"/>
              <a:t> </a:t>
            </a:r>
            <a:r>
              <a:rPr lang="en-US" b="1" dirty="0"/>
              <a:t>Tourism services believes in </a:t>
            </a:r>
            <a:r>
              <a:rPr lang="en-US" b="1" u="sng" dirty="0"/>
              <a:t>service &amp; customer oriented culture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1" y="17464"/>
            <a:ext cx="1656185" cy="767645"/>
          </a:xfrm>
          <a:prstGeom prst="rect">
            <a:avLst/>
          </a:prstGeom>
        </p:spPr>
      </p:pic>
    </p:spTree>
    <p:extLst>
      <p:ext uri="{BB962C8B-B14F-4D97-AF65-F5344CB8AC3E}">
        <p14:creationId xmlns:p14="http://schemas.microsoft.com/office/powerpoint/2010/main" val="397612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dirty="0" smtClean="0">
                <a:solidFill>
                  <a:schemeClr val="accent6">
                    <a:lumMod val="50000"/>
                  </a:schemeClr>
                </a:solidFill>
              </a:rPr>
              <a:t>USP’S OF XTS</a:t>
            </a:r>
            <a:endParaRPr lang="en-US" b="1" dirty="0">
              <a:solidFill>
                <a:schemeClr val="accent6">
                  <a:lumMod val="50000"/>
                </a:schemeClr>
              </a:solidFill>
            </a:endParaRPr>
          </a:p>
        </p:txBody>
      </p:sp>
      <p:sp>
        <p:nvSpPr>
          <p:cNvPr id="3" name="Content Placeholder 2"/>
          <p:cNvSpPr>
            <a:spLocks noGrp="1"/>
          </p:cNvSpPr>
          <p:nvPr>
            <p:ph sz="half" idx="1"/>
          </p:nvPr>
        </p:nvSpPr>
        <p:spPr>
          <a:xfrm>
            <a:off x="1631504" y="1268761"/>
            <a:ext cx="8928992" cy="4857403"/>
          </a:xfrm>
        </p:spPr>
        <p:txBody>
          <a:bodyPr>
            <a:normAutofit fontScale="92500"/>
          </a:bodyPr>
          <a:lstStyle/>
          <a:p>
            <a:pPr>
              <a:buFont typeface="Wingdings" panose="05000000000000000000" pitchFamily="2" charset="2"/>
              <a:buChar char="Ø"/>
            </a:pPr>
            <a:r>
              <a:rPr lang="en-US" dirty="0"/>
              <a:t>100% owned by born and bred Namibians, which means we have deep rooted knowledge about all corners of Namibia</a:t>
            </a:r>
            <a:r>
              <a:rPr lang="en-US" dirty="0" smtClean="0"/>
              <a:t>.</a:t>
            </a:r>
          </a:p>
          <a:p>
            <a:pPr>
              <a:buFont typeface="Wingdings" panose="05000000000000000000" pitchFamily="2" charset="2"/>
              <a:buChar char="Ø"/>
            </a:pPr>
            <a:r>
              <a:rPr lang="en-US" dirty="0" smtClean="0"/>
              <a:t>We have over 28 years experience in tourism, ranging from Airline, Destination Management, Tour operation &amp; Hospitality</a:t>
            </a:r>
          </a:p>
          <a:p>
            <a:pPr>
              <a:buFont typeface="Wingdings" panose="05000000000000000000" pitchFamily="2" charset="2"/>
              <a:buChar char="Ø"/>
            </a:pPr>
            <a:r>
              <a:rPr lang="en-US" dirty="0"/>
              <a:t>We are flexible</a:t>
            </a:r>
            <a:r>
              <a:rPr lang="en-US" dirty="0" smtClean="0"/>
              <a:t>, give personal attention, </a:t>
            </a:r>
            <a:r>
              <a:rPr lang="en-US" dirty="0"/>
              <a:t>always reachable and give attention to detail with all </a:t>
            </a:r>
            <a:r>
              <a:rPr lang="en-US" dirty="0" smtClean="0"/>
              <a:t>tours</a:t>
            </a:r>
            <a:r>
              <a:rPr lang="en-US" dirty="0"/>
              <a:t>.</a:t>
            </a:r>
            <a:endParaRPr lang="en-US" dirty="0" smtClean="0"/>
          </a:p>
          <a:p>
            <a:pPr>
              <a:buFont typeface="Wingdings" panose="05000000000000000000" pitchFamily="2" charset="2"/>
              <a:buChar char="Ø"/>
            </a:pPr>
            <a:r>
              <a:rPr lang="en-US" dirty="0" smtClean="0"/>
              <a:t>In addition to English, we speak German Spanish, French, Italian, Mandarin, Portuguese, etc.</a:t>
            </a:r>
          </a:p>
          <a:p>
            <a:pPr>
              <a:buFont typeface="Wingdings" panose="05000000000000000000" pitchFamily="2" charset="2"/>
              <a:buChar char="Ø"/>
            </a:pPr>
            <a:r>
              <a:rPr lang="en-US" dirty="0" smtClean="0"/>
              <a:t>We also speak a variety of the local languages, which enables better communication and interaction with the local communities, when undertaking cultural activities.</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1" y="17464"/>
            <a:ext cx="1656185" cy="767645"/>
          </a:xfrm>
          <a:prstGeom prst="rect">
            <a:avLst/>
          </a:prstGeom>
        </p:spPr>
      </p:pic>
    </p:spTree>
    <p:extLst>
      <p:ext uri="{BB962C8B-B14F-4D97-AF65-F5344CB8AC3E}">
        <p14:creationId xmlns:p14="http://schemas.microsoft.com/office/powerpoint/2010/main" val="22183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268761"/>
            <a:ext cx="9106238" cy="5262979"/>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Destination Management Services</a:t>
            </a:r>
          </a:p>
          <a:p>
            <a:pPr marL="285750" indent="-285750">
              <a:buFont typeface="Wingdings" panose="05000000000000000000" pitchFamily="2" charset="2"/>
              <a:buChar char="Ø"/>
            </a:pPr>
            <a:r>
              <a:rPr lang="en-US" sz="2400" dirty="0"/>
              <a:t>Sales </a:t>
            </a:r>
            <a:r>
              <a:rPr lang="en-US" sz="2400" dirty="0"/>
              <a:t>&amp; Marketing Services </a:t>
            </a:r>
            <a:r>
              <a:rPr lang="en-US" sz="2400" dirty="0"/>
              <a:t> - Sign up fellow emerging entrepreneurs offering accommodation services, Activities, etc. to market their services to local, regional as well as international trade, direct, electronic &amp; Trade Fairs    </a:t>
            </a:r>
          </a:p>
          <a:p>
            <a:pPr marL="285750" indent="-285750">
              <a:buFont typeface="Wingdings" panose="05000000000000000000" pitchFamily="2" charset="2"/>
              <a:buChar char="Ø"/>
            </a:pPr>
            <a:r>
              <a:rPr lang="en-US" sz="2400" dirty="0" err="1"/>
              <a:t>Etosha</a:t>
            </a:r>
            <a:r>
              <a:rPr lang="en-US" sz="2400" dirty="0"/>
              <a:t> </a:t>
            </a:r>
            <a:r>
              <a:rPr lang="en-US" sz="2400" dirty="0" err="1"/>
              <a:t>Omulunga</a:t>
            </a:r>
            <a:r>
              <a:rPr lang="en-US" sz="2400" dirty="0"/>
              <a:t> Campsite &amp; </a:t>
            </a:r>
            <a:r>
              <a:rPr lang="en-US" sz="2400" dirty="0"/>
              <a:t>Self-catering, 30km north of </a:t>
            </a:r>
            <a:r>
              <a:rPr lang="en-US" sz="2400" dirty="0" err="1"/>
              <a:t>Etosha</a:t>
            </a:r>
            <a:r>
              <a:rPr lang="en-US" sz="2400" dirty="0"/>
              <a:t>, through the King </a:t>
            </a:r>
            <a:r>
              <a:rPr lang="en-US" sz="2400" dirty="0" err="1"/>
              <a:t>Nehale</a:t>
            </a:r>
            <a:r>
              <a:rPr lang="en-US" sz="2400" dirty="0"/>
              <a:t> Gate</a:t>
            </a:r>
          </a:p>
          <a:p>
            <a:pPr marL="285750" indent="-285750">
              <a:buFont typeface="Wingdings" panose="05000000000000000000" pitchFamily="2" charset="2"/>
              <a:buChar char="Ø"/>
            </a:pPr>
            <a:r>
              <a:rPr lang="en-US" sz="2400" dirty="0"/>
              <a:t>Visa Services </a:t>
            </a:r>
          </a:p>
          <a:p>
            <a:pPr marL="285750" indent="-285750">
              <a:buFont typeface="Wingdings" panose="05000000000000000000" pitchFamily="2" charset="2"/>
              <a:buChar char="Ø"/>
            </a:pPr>
            <a:r>
              <a:rPr lang="en-US" sz="2400" dirty="0"/>
              <a:t>Skills Transfer Training – </a:t>
            </a:r>
            <a:r>
              <a:rPr lang="en-US" sz="2400" dirty="0"/>
              <a:t>Destination </a:t>
            </a:r>
            <a:r>
              <a:rPr lang="en-US" sz="2400" dirty="0"/>
              <a:t>Management Training, incl. customer service training </a:t>
            </a:r>
            <a:r>
              <a:rPr lang="en-US" sz="2400" dirty="0"/>
              <a:t>to Emerging Tour Facilitators / Booking Offices, etc. </a:t>
            </a:r>
          </a:p>
          <a:p>
            <a:pPr marL="285750" indent="-285750">
              <a:buFont typeface="Wingdings" panose="05000000000000000000" pitchFamily="2" charset="2"/>
              <a:buChar char="Ø"/>
            </a:pPr>
            <a:r>
              <a:rPr lang="en-US" sz="2400" dirty="0"/>
              <a:t>Crafting Training on Introduction to Tourism, Volunteerism, Waste Management, Soft Skills  to unemployed young adults, specifically residents of informal settlements.</a:t>
            </a:r>
            <a:endParaRPr lang="en-US" sz="2400" dirty="0"/>
          </a:p>
        </p:txBody>
      </p:sp>
      <p:sp>
        <p:nvSpPr>
          <p:cNvPr id="3" name="TextBox 2"/>
          <p:cNvSpPr txBox="1"/>
          <p:nvPr/>
        </p:nvSpPr>
        <p:spPr>
          <a:xfrm>
            <a:off x="3575720" y="-34895"/>
            <a:ext cx="6696744" cy="707886"/>
          </a:xfrm>
          <a:prstGeom prst="rect">
            <a:avLst/>
          </a:prstGeom>
          <a:noFill/>
        </p:spPr>
        <p:txBody>
          <a:bodyPr wrap="square" rtlCol="0">
            <a:spAutoFit/>
          </a:bodyPr>
          <a:lstStyle/>
          <a:p>
            <a:pPr algn="ctr"/>
            <a:r>
              <a:rPr lang="en-US" sz="4000" b="1" dirty="0">
                <a:solidFill>
                  <a:schemeClr val="accent6">
                    <a:lumMod val="50000"/>
                  </a:schemeClr>
                </a:solidFill>
              </a:rPr>
              <a:t>PRODUCTS &amp; SERVICES</a:t>
            </a:r>
            <a:endParaRPr lang="en-US" sz="4000" b="1" dirty="0">
              <a:solidFill>
                <a:schemeClr val="accent6">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1" y="17464"/>
            <a:ext cx="1656185" cy="767645"/>
          </a:xfrm>
          <a:prstGeom prst="rect">
            <a:avLst/>
          </a:prstGeom>
        </p:spPr>
      </p:pic>
    </p:spTree>
    <p:extLst>
      <p:ext uri="{BB962C8B-B14F-4D97-AF65-F5344CB8AC3E}">
        <p14:creationId xmlns:p14="http://schemas.microsoft.com/office/powerpoint/2010/main" val="1668156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5841" y="-675456"/>
            <a:ext cx="3129001" cy="3129001"/>
          </a:xfrm>
          <a:prstGeom prst="rect">
            <a:avLst/>
          </a:prstGeom>
        </p:spPr>
      </p:pic>
      <p:sp>
        <p:nvSpPr>
          <p:cNvPr id="4" name="TextBox 3"/>
          <p:cNvSpPr txBox="1"/>
          <p:nvPr/>
        </p:nvSpPr>
        <p:spPr>
          <a:xfrm>
            <a:off x="1415480" y="1412776"/>
            <a:ext cx="9144000" cy="5801588"/>
          </a:xfrm>
          <a:prstGeom prst="rect">
            <a:avLst/>
          </a:prstGeom>
          <a:noFill/>
        </p:spPr>
        <p:txBody>
          <a:bodyPr wrap="square" rtlCol="0">
            <a:spAutoFit/>
          </a:bodyPr>
          <a:lstStyle/>
          <a:p>
            <a:endParaRPr lang="en-US" sz="2000" b="1" dirty="0"/>
          </a:p>
          <a:p>
            <a:pPr algn="just"/>
            <a:r>
              <a:rPr lang="en-US" sz="2100" b="1" dirty="0"/>
              <a:t>5% of XTS profits will be donated towards the funding of the </a:t>
            </a:r>
            <a:r>
              <a:rPr lang="en-US" sz="2100" b="1" dirty="0" err="1"/>
              <a:t>Pashukeni</a:t>
            </a:r>
            <a:r>
              <a:rPr lang="en-US" sz="2100" b="1" dirty="0"/>
              <a:t> Foundation.</a:t>
            </a:r>
          </a:p>
          <a:p>
            <a:pPr algn="just"/>
            <a:r>
              <a:rPr lang="en-US" sz="2100" dirty="0"/>
              <a:t>The core purpose of the </a:t>
            </a:r>
            <a:r>
              <a:rPr lang="en-US" sz="2100" dirty="0" err="1"/>
              <a:t>Pashukeni</a:t>
            </a:r>
            <a:r>
              <a:rPr lang="en-US" sz="2100" dirty="0"/>
              <a:t> Foundation is to:</a:t>
            </a:r>
          </a:p>
          <a:p>
            <a:pPr marL="285750" indent="-285750" algn="just">
              <a:buFont typeface="Arial" panose="020B0604020202020204" pitchFamily="34" charset="0"/>
              <a:buChar char="•"/>
            </a:pPr>
            <a:r>
              <a:rPr lang="en-US" sz="2100" dirty="0"/>
              <a:t>uplift  unemployed young </a:t>
            </a:r>
            <a:r>
              <a:rPr lang="en-US" sz="2100" dirty="0"/>
              <a:t>adults, without formal </a:t>
            </a:r>
            <a:r>
              <a:rPr lang="en-US" sz="2100" dirty="0"/>
              <a:t>education &amp; are </a:t>
            </a:r>
            <a:r>
              <a:rPr lang="en-US" sz="2100" dirty="0"/>
              <a:t>at the verge of giving up about having a better future. </a:t>
            </a:r>
          </a:p>
          <a:p>
            <a:pPr marL="285750" indent="-285750" algn="just">
              <a:buFont typeface="Arial" panose="020B0604020202020204" pitchFamily="34" charset="0"/>
              <a:buChar char="•"/>
            </a:pPr>
            <a:r>
              <a:rPr lang="en-US" sz="2100" dirty="0"/>
              <a:t>change the mindset </a:t>
            </a:r>
            <a:r>
              <a:rPr lang="en-US" sz="2100" dirty="0"/>
              <a:t>of </a:t>
            </a:r>
            <a:r>
              <a:rPr lang="en-US" sz="2100" dirty="0"/>
              <a:t>young adults about taking better care of the environment, by better waste management and keep environment in which they live clean or spread the message in their community and </a:t>
            </a:r>
            <a:r>
              <a:rPr lang="en-US" sz="2100" dirty="0"/>
              <a:t>where </a:t>
            </a:r>
            <a:r>
              <a:rPr lang="en-US" sz="2100" dirty="0"/>
              <a:t>they go. </a:t>
            </a:r>
          </a:p>
          <a:p>
            <a:pPr marL="285750" indent="-285750" algn="just">
              <a:buFont typeface="Arial" panose="020B0604020202020204" pitchFamily="34" charset="0"/>
              <a:buChar char="•"/>
            </a:pPr>
            <a:r>
              <a:rPr lang="en-US" sz="2100" dirty="0"/>
              <a:t>Teach young adults soft skills such as communication, team work</a:t>
            </a:r>
            <a:r>
              <a:rPr lang="en-US" sz="2100" dirty="0"/>
              <a:t>, cv writing, </a:t>
            </a:r>
            <a:r>
              <a:rPr lang="en-US" sz="2100" dirty="0"/>
              <a:t>etc.</a:t>
            </a:r>
          </a:p>
          <a:p>
            <a:pPr marL="285750" indent="-285750" algn="just">
              <a:buFont typeface="Arial" panose="020B0604020202020204" pitchFamily="34" charset="0"/>
              <a:buChar char="•"/>
            </a:pPr>
            <a:r>
              <a:rPr lang="en-US" sz="2100" dirty="0"/>
              <a:t>Empower them with </a:t>
            </a:r>
            <a:r>
              <a:rPr lang="en-US" sz="2100" dirty="0"/>
              <a:t>customer service training </a:t>
            </a:r>
            <a:r>
              <a:rPr lang="en-US" sz="2100" dirty="0"/>
              <a:t>&amp; business etiquette. </a:t>
            </a:r>
          </a:p>
          <a:p>
            <a:pPr marL="285750" indent="-285750" algn="just">
              <a:buFont typeface="Arial" panose="020B0604020202020204" pitchFamily="34" charset="0"/>
              <a:buChar char="•"/>
            </a:pPr>
            <a:r>
              <a:rPr lang="en-US" sz="2100" dirty="0"/>
              <a:t>Importance of Tourism, raking them into our web &amp; start practicing cultural tourism.                       </a:t>
            </a:r>
          </a:p>
          <a:p>
            <a:pPr marL="285750" indent="-285750" algn="just">
              <a:buFont typeface="Arial" panose="020B0604020202020204" pitchFamily="34" charset="0"/>
              <a:buChar char="•"/>
            </a:pPr>
            <a:r>
              <a:rPr lang="en-GB" sz="2100" dirty="0"/>
              <a:t>Offer Destination Management Training to </a:t>
            </a:r>
            <a:r>
              <a:rPr lang="en-GB" sz="2100" dirty="0"/>
              <a:t>those in the tourism industry / starting tour facilitating/ operating business/ booking agents etc</a:t>
            </a:r>
            <a:r>
              <a:rPr lang="en-GB" sz="2100" dirty="0"/>
              <a:t>.</a:t>
            </a:r>
          </a:p>
          <a:p>
            <a:pPr lvl="0"/>
            <a:endParaRPr lang="en-GB" dirty="0"/>
          </a:p>
          <a:p>
            <a:endParaRPr lang="en-US" dirty="0"/>
          </a:p>
        </p:txBody>
      </p:sp>
    </p:spTree>
    <p:extLst>
      <p:ext uri="{BB962C8B-B14F-4D97-AF65-F5344CB8AC3E}">
        <p14:creationId xmlns:p14="http://schemas.microsoft.com/office/powerpoint/2010/main" val="290532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fontScale="90000"/>
          </a:bodyPr>
          <a:lstStyle/>
          <a:p>
            <a:r>
              <a:rPr lang="en-US" b="1" dirty="0">
                <a:solidFill>
                  <a:schemeClr val="accent6">
                    <a:lumMod val="50000"/>
                  </a:schemeClr>
                </a:solidFill>
              </a:rPr>
              <a:t>Sales &amp; Marketing Services     </a:t>
            </a:r>
            <a:br>
              <a:rPr lang="en-US" b="1" dirty="0">
                <a:solidFill>
                  <a:schemeClr val="accent6">
                    <a:lumMod val="50000"/>
                  </a:schemeClr>
                </a:solidFill>
              </a:rPr>
            </a:br>
            <a:r>
              <a:rPr lang="en-US" b="1" dirty="0" smtClean="0">
                <a:solidFill>
                  <a:schemeClr val="accent6">
                    <a:lumMod val="50000"/>
                  </a:schemeClr>
                </a:solidFill>
              </a:rPr>
              <a:t> </a:t>
            </a:r>
            <a:endParaRPr lang="en-US" b="1" dirty="0">
              <a:solidFill>
                <a:schemeClr val="accent6">
                  <a:lumMod val="50000"/>
                </a:schemeClr>
              </a:solidFill>
            </a:endParaRPr>
          </a:p>
        </p:txBody>
      </p:sp>
      <p:pic>
        <p:nvPicPr>
          <p:cNvPr id="3" name="Picture 2"/>
          <p:cNvPicPr>
            <a:picLocks noChangeAspect="1"/>
          </p:cNvPicPr>
          <p:nvPr/>
        </p:nvPicPr>
        <p:blipFill>
          <a:blip r:embed="rId2"/>
          <a:stretch>
            <a:fillRect/>
          </a:stretch>
        </p:blipFill>
        <p:spPr>
          <a:xfrm>
            <a:off x="4570442" y="4645660"/>
            <a:ext cx="3311496" cy="2212341"/>
          </a:xfrm>
          <a:prstGeom prst="rect">
            <a:avLst/>
          </a:prstGeom>
        </p:spPr>
      </p:pic>
      <p:pic>
        <p:nvPicPr>
          <p:cNvPr id="4" name="Picture 3" descr="https://scontent.fers1-1.fna.fbcdn.net/v/t31.0-8/12621947_345440622246278_8057707151176141147_o.jpg?_nc_cat=104&amp;_nc_ht=scontent.fers1-1.fna&amp;oh=8d8e5f3cc44cb1e7eb361e0d18a6a619&amp;oe=5D0D9A82">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4411" y="2975933"/>
            <a:ext cx="3302936" cy="1972803"/>
          </a:xfrm>
          <a:prstGeom prst="rect">
            <a:avLst/>
          </a:prstGeom>
          <a:noFill/>
          <a:ln>
            <a:no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6485" y="3212976"/>
            <a:ext cx="2540031" cy="338670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1488" y="706297"/>
            <a:ext cx="3369025" cy="223478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706297"/>
            <a:ext cx="3374078" cy="223478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1257" y="699453"/>
            <a:ext cx="2995258" cy="2239349"/>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6597" y="3212977"/>
            <a:ext cx="2624708" cy="3525727"/>
          </a:xfrm>
          <a:prstGeom prst="rect">
            <a:avLst/>
          </a:prstGeom>
        </p:spPr>
      </p:pic>
    </p:spTree>
    <p:extLst>
      <p:ext uri="{BB962C8B-B14F-4D97-AF65-F5344CB8AC3E}">
        <p14:creationId xmlns:p14="http://schemas.microsoft.com/office/powerpoint/2010/main" val="48268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43672" y="-15864"/>
            <a:ext cx="8208912" cy="861774"/>
          </a:xfrm>
          <a:prstGeom prst="rect">
            <a:avLst/>
          </a:prstGeom>
          <a:noFill/>
        </p:spPr>
        <p:txBody>
          <a:bodyPr wrap="square" rtlCol="0">
            <a:spAutoFit/>
          </a:bodyPr>
          <a:lstStyle/>
          <a:p>
            <a:r>
              <a:rPr lang="en-US" sz="3200" b="1" dirty="0">
                <a:solidFill>
                  <a:schemeClr val="accent6">
                    <a:lumMod val="50000"/>
                  </a:schemeClr>
                </a:solidFill>
              </a:rPr>
              <a:t>INTERACTIVE &amp; CULTURAL TOWNSHIP TOUR</a:t>
            </a:r>
            <a:endParaRPr lang="en-US" sz="3200" b="1" dirty="0">
              <a:solidFill>
                <a:schemeClr val="accent6">
                  <a:lumMod val="50000"/>
                </a:schemeClr>
              </a:solidFill>
            </a:endParaRPr>
          </a:p>
          <a:p>
            <a:endParaRPr lang="en-US"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712633" y="1619257"/>
            <a:ext cx="3140108" cy="2355081"/>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5650" y="4745673"/>
            <a:ext cx="2785455" cy="208909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1" y="17464"/>
            <a:ext cx="1656185" cy="767645"/>
          </a:xfrm>
          <a:prstGeom prst="rect">
            <a:avLst/>
          </a:prstGeom>
        </p:spPr>
      </p:pic>
      <p:sp>
        <p:nvSpPr>
          <p:cNvPr id="14" name="TextBox 13"/>
          <p:cNvSpPr txBox="1"/>
          <p:nvPr/>
        </p:nvSpPr>
        <p:spPr>
          <a:xfrm>
            <a:off x="1524000" y="1052737"/>
            <a:ext cx="6516216" cy="6001643"/>
          </a:xfrm>
          <a:prstGeom prst="rect">
            <a:avLst/>
          </a:prstGeom>
          <a:noFill/>
        </p:spPr>
        <p:txBody>
          <a:bodyPr wrap="square" rtlCol="0">
            <a:spAutoFit/>
          </a:bodyPr>
          <a:lstStyle/>
          <a:p>
            <a:pPr marL="285750" indent="-285750">
              <a:buFont typeface="Wingdings" panose="05000000000000000000" pitchFamily="2" charset="2"/>
              <a:buChar char="Ø"/>
            </a:pPr>
            <a:r>
              <a:rPr lang="en-US" sz="2200" dirty="0"/>
              <a:t>The </a:t>
            </a:r>
            <a:r>
              <a:rPr lang="en-US" sz="2200" dirty="0" err="1"/>
              <a:t>Katutura</a:t>
            </a:r>
            <a:r>
              <a:rPr lang="en-US" sz="2200" dirty="0"/>
              <a:t> Township Tour is crafted to uplift the living standards of the social entrepreneurs that we visit, by allowing them to sell directly to visitors.</a:t>
            </a:r>
          </a:p>
          <a:p>
            <a:endParaRPr lang="en-US" sz="2200" dirty="0"/>
          </a:p>
          <a:p>
            <a:pPr marL="285750" indent="-285750">
              <a:buFont typeface="Wingdings" panose="05000000000000000000" pitchFamily="2" charset="2"/>
              <a:buChar char="Ø"/>
            </a:pPr>
            <a:r>
              <a:rPr lang="en-US" sz="2200" dirty="0"/>
              <a:t>We visit the </a:t>
            </a:r>
            <a:r>
              <a:rPr lang="en-US" sz="2200" dirty="0"/>
              <a:t>Independence museum </a:t>
            </a:r>
            <a:r>
              <a:rPr lang="en-US" sz="2200" dirty="0"/>
              <a:t>and other sites where we learn about the historical liberation struggle and the birth of </a:t>
            </a:r>
            <a:r>
              <a:rPr lang="en-US" sz="2200" dirty="0" err="1"/>
              <a:t>Katutura</a:t>
            </a:r>
            <a:r>
              <a:rPr lang="en-US" sz="2200" dirty="0"/>
              <a:t>; meaning </a:t>
            </a:r>
          </a:p>
          <a:p>
            <a:r>
              <a:rPr lang="en-US" sz="2200" dirty="0"/>
              <a:t>     – </a:t>
            </a:r>
            <a:r>
              <a:rPr lang="en-US" sz="2200" dirty="0"/>
              <a:t>A place we do not wish to stay, now a vibrant </a:t>
            </a:r>
            <a:r>
              <a:rPr lang="en-US" sz="2200" dirty="0" err="1"/>
              <a:t>neighbourhood</a:t>
            </a:r>
            <a:r>
              <a:rPr lang="en-US" sz="2200" dirty="0"/>
              <a:t>.</a:t>
            </a:r>
          </a:p>
          <a:p>
            <a:endParaRPr lang="en-US" sz="2200" dirty="0"/>
          </a:p>
          <a:p>
            <a:pPr marL="285750" indent="-285750">
              <a:buFont typeface="Wingdings" panose="05000000000000000000" pitchFamily="2" charset="2"/>
              <a:buChar char="Ø"/>
            </a:pPr>
            <a:r>
              <a:rPr lang="en-US" sz="2200" dirty="0"/>
              <a:t>We visit various cultural groups and learn more about their culture as well as projects where community members are trained &amp; empowered.</a:t>
            </a:r>
          </a:p>
          <a:p>
            <a:pPr marL="285750" indent="-285750">
              <a:buFont typeface="Wingdings" panose="05000000000000000000" pitchFamily="2" charset="2"/>
              <a:buChar char="Ø"/>
            </a:pPr>
            <a:r>
              <a:rPr lang="en-US" sz="2200" dirty="0"/>
              <a:t>The tour can be extended to a lunch or sundowner / dinner option, where guests can enjoy cultural food.</a:t>
            </a:r>
          </a:p>
          <a:p>
            <a:endParaRPr lang="en-US" dirty="0"/>
          </a:p>
          <a:p>
            <a:endParaRPr lang="en-US" dirty="0"/>
          </a:p>
          <a:p>
            <a:endParaRPr lang="en-US" dirty="0"/>
          </a:p>
        </p:txBody>
      </p:sp>
    </p:spTree>
    <p:extLst>
      <p:ext uri="{BB962C8B-B14F-4D97-AF65-F5344CB8AC3E}">
        <p14:creationId xmlns:p14="http://schemas.microsoft.com/office/powerpoint/2010/main" val="2111413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13668</TotalTime>
  <Words>1238</Words>
  <Application>Microsoft Macintosh PowerPoint</Application>
  <PresentationFormat>Widescreen</PresentationFormat>
  <Paragraphs>118</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Roboto</vt:lpstr>
      <vt:lpstr>Wingdings</vt:lpstr>
      <vt:lpstr>Office Theme</vt:lpstr>
      <vt:lpstr>PowerPoint Presentation</vt:lpstr>
      <vt:lpstr>INTRODUCTION</vt:lpstr>
      <vt:lpstr>PowerPoint Presentation</vt:lpstr>
      <vt:lpstr>BACKGROUND OF XTS</vt:lpstr>
      <vt:lpstr>USP’S OF XTS</vt:lpstr>
      <vt:lpstr>PowerPoint Presentation</vt:lpstr>
      <vt:lpstr>PowerPoint Presentation</vt:lpstr>
      <vt:lpstr>Sales &amp; Marketing Services       </vt:lpstr>
      <vt:lpstr>PowerPoint Presentation</vt:lpstr>
      <vt:lpstr>PowerPoint Presentation</vt:lpstr>
      <vt:lpstr>PowerPoint Presentation</vt:lpstr>
      <vt:lpstr>PowerPoint Presentation</vt:lpstr>
      <vt:lpstr> Rescue in Times of covid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DAYS DISCOVER NAMIBIA TOUR</dc:title>
  <dc:creator>Meke</dc:creator>
  <cp:lastModifiedBy>dB Audio 365</cp:lastModifiedBy>
  <cp:revision>202</cp:revision>
  <dcterms:created xsi:type="dcterms:W3CDTF">2013-10-22T17:33:58Z</dcterms:created>
  <dcterms:modified xsi:type="dcterms:W3CDTF">2021-10-27T09:11:42Z</dcterms:modified>
</cp:coreProperties>
</file>