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jpg" ContentType="image/jp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088361" y="3242195"/>
            <a:ext cx="43180" cy="30480"/>
          </a:xfrm>
          <a:custGeom>
            <a:avLst/>
            <a:gdLst/>
            <a:ahLst/>
            <a:cxnLst/>
            <a:rect l="l" t="t" r="r" b="b"/>
            <a:pathLst>
              <a:path w="43180" h="30479">
                <a:moveTo>
                  <a:pt x="0" y="30366"/>
                </a:moveTo>
                <a:lnTo>
                  <a:pt x="43019" y="30366"/>
                </a:lnTo>
                <a:lnTo>
                  <a:pt x="43019" y="0"/>
                </a:lnTo>
                <a:lnTo>
                  <a:pt x="0" y="0"/>
                </a:lnTo>
                <a:lnTo>
                  <a:pt x="0" y="30366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008744" y="3238232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186546" y="3238232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0" y="38100"/>
                </a:lnTo>
                <a:lnTo>
                  <a:pt x="2540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39032" y="3231882"/>
            <a:ext cx="64135" cy="50800"/>
          </a:xfrm>
          <a:custGeom>
            <a:avLst/>
            <a:gdLst/>
            <a:ahLst/>
            <a:cxnLst/>
            <a:rect l="l" t="t" r="r" b="b"/>
            <a:pathLst>
              <a:path w="64135" h="50800">
                <a:moveTo>
                  <a:pt x="0" y="50800"/>
                </a:moveTo>
                <a:lnTo>
                  <a:pt x="43019" y="50800"/>
                </a:lnTo>
                <a:lnTo>
                  <a:pt x="43019" y="20434"/>
                </a:lnTo>
                <a:lnTo>
                  <a:pt x="0" y="20434"/>
                </a:lnTo>
                <a:lnTo>
                  <a:pt x="0" y="50800"/>
                </a:lnTo>
                <a:close/>
              </a:path>
              <a:path w="64135" h="50800">
                <a:moveTo>
                  <a:pt x="10491" y="20320"/>
                </a:moveTo>
                <a:lnTo>
                  <a:pt x="10491" y="10160"/>
                </a:lnTo>
                <a:lnTo>
                  <a:pt x="53672" y="10160"/>
                </a:lnTo>
                <a:lnTo>
                  <a:pt x="53672" y="40640"/>
                </a:lnTo>
                <a:lnTo>
                  <a:pt x="43512" y="40640"/>
                </a:lnTo>
              </a:path>
              <a:path w="64135" h="50800">
                <a:moveTo>
                  <a:pt x="20652" y="10160"/>
                </a:moveTo>
                <a:lnTo>
                  <a:pt x="20652" y="0"/>
                </a:lnTo>
                <a:lnTo>
                  <a:pt x="63832" y="0"/>
                </a:lnTo>
                <a:lnTo>
                  <a:pt x="63832" y="30480"/>
                </a:lnTo>
                <a:lnTo>
                  <a:pt x="53672" y="304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275863" y="3238233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31883" y="324458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542982" y="3238233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619183" y="32318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886302" y="3231882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0" y="0"/>
                </a:moveTo>
                <a:lnTo>
                  <a:pt x="38100" y="0"/>
                </a:lnTo>
              </a:path>
              <a:path w="50800" h="25400">
                <a:moveTo>
                  <a:pt x="12700" y="12700"/>
                </a:moveTo>
                <a:lnTo>
                  <a:pt x="50800" y="12700"/>
                </a:lnTo>
              </a:path>
              <a:path w="50800" h="25400">
                <a:moveTo>
                  <a:pt x="12700" y="25400"/>
                </a:moveTo>
                <a:lnTo>
                  <a:pt x="50800" y="254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810101" y="3238233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886302" y="3269983"/>
            <a:ext cx="50800" cy="12700"/>
          </a:xfrm>
          <a:custGeom>
            <a:avLst/>
            <a:gdLst/>
            <a:ahLst/>
            <a:cxnLst/>
            <a:rect l="l" t="t" r="r" b="b"/>
            <a:pathLst>
              <a:path w="50800" h="12700">
                <a:moveTo>
                  <a:pt x="0" y="0"/>
                </a:moveTo>
                <a:lnTo>
                  <a:pt x="38100" y="0"/>
                </a:lnTo>
              </a:path>
              <a:path w="50800" h="12700">
                <a:moveTo>
                  <a:pt x="12700" y="12699"/>
                </a:moveTo>
                <a:lnTo>
                  <a:pt x="50800" y="12699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4153434" y="32318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12700"/>
                </a:moveTo>
                <a:lnTo>
                  <a:pt x="50800" y="1270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4451033" y="3262363"/>
            <a:ext cx="20320" cy="20320"/>
          </a:xfrm>
          <a:custGeom>
            <a:avLst/>
            <a:gdLst/>
            <a:ahLst/>
            <a:cxnLst/>
            <a:rect l="l" t="t" r="r" b="b"/>
            <a:pathLst>
              <a:path w="20320" h="20320">
                <a:moveTo>
                  <a:pt x="0" y="0"/>
                </a:moveTo>
                <a:lnTo>
                  <a:pt x="20320" y="2032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4423969" y="3235868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366" y="15183"/>
                </a:moveTo>
                <a:lnTo>
                  <a:pt x="30366" y="6797"/>
                </a:lnTo>
                <a:lnTo>
                  <a:pt x="23568" y="0"/>
                </a:lnTo>
                <a:lnTo>
                  <a:pt x="15183" y="0"/>
                </a:lnTo>
                <a:lnTo>
                  <a:pt x="6797" y="0"/>
                </a:lnTo>
                <a:lnTo>
                  <a:pt x="0" y="6797"/>
                </a:lnTo>
                <a:lnTo>
                  <a:pt x="0" y="15183"/>
                </a:lnTo>
                <a:lnTo>
                  <a:pt x="0" y="23568"/>
                </a:lnTo>
                <a:lnTo>
                  <a:pt x="6797" y="30366"/>
                </a:lnTo>
                <a:lnTo>
                  <a:pt x="15183" y="30366"/>
                </a:lnTo>
                <a:lnTo>
                  <a:pt x="23568" y="30366"/>
                </a:lnTo>
                <a:lnTo>
                  <a:pt x="30366" y="23568"/>
                </a:lnTo>
                <a:lnTo>
                  <a:pt x="30366" y="15183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329112" y="3231882"/>
            <a:ext cx="233679" cy="50800"/>
          </a:xfrm>
          <a:custGeom>
            <a:avLst/>
            <a:gdLst/>
            <a:ahLst/>
            <a:cxnLst/>
            <a:rect l="l" t="t" r="r" b="b"/>
            <a:pathLst>
              <a:path w="233679" h="50800">
                <a:moveTo>
                  <a:pt x="40640" y="50800"/>
                </a:moveTo>
                <a:lnTo>
                  <a:pt x="50400" y="48796"/>
                </a:lnTo>
                <a:lnTo>
                  <a:pt x="58488" y="43339"/>
                </a:lnTo>
                <a:lnTo>
                  <a:pt x="64002" y="35262"/>
                </a:lnTo>
                <a:lnTo>
                  <a:pt x="66040" y="25400"/>
                </a:lnTo>
                <a:lnTo>
                  <a:pt x="64036" y="15537"/>
                </a:lnTo>
                <a:lnTo>
                  <a:pt x="58579" y="7461"/>
                </a:lnTo>
                <a:lnTo>
                  <a:pt x="50502" y="2004"/>
                </a:lnTo>
                <a:lnTo>
                  <a:pt x="40640" y="0"/>
                </a:lnTo>
                <a:lnTo>
                  <a:pt x="30778" y="2004"/>
                </a:lnTo>
                <a:lnTo>
                  <a:pt x="22701" y="7461"/>
                </a:lnTo>
                <a:lnTo>
                  <a:pt x="17244" y="15537"/>
                </a:lnTo>
                <a:lnTo>
                  <a:pt x="15240" y="25400"/>
                </a:lnTo>
              </a:path>
              <a:path w="233679" h="50800">
                <a:moveTo>
                  <a:pt x="30480" y="17780"/>
                </a:moveTo>
                <a:lnTo>
                  <a:pt x="15240" y="30480"/>
                </a:lnTo>
                <a:lnTo>
                  <a:pt x="0" y="17780"/>
                </a:lnTo>
              </a:path>
              <a:path w="233679" h="50800">
                <a:moveTo>
                  <a:pt x="193042" y="50800"/>
                </a:moveTo>
                <a:lnTo>
                  <a:pt x="183179" y="48796"/>
                </a:lnTo>
                <a:lnTo>
                  <a:pt x="175103" y="43339"/>
                </a:lnTo>
                <a:lnTo>
                  <a:pt x="169646" y="35262"/>
                </a:lnTo>
                <a:lnTo>
                  <a:pt x="167642" y="25400"/>
                </a:lnTo>
                <a:lnTo>
                  <a:pt x="169646" y="15537"/>
                </a:lnTo>
                <a:lnTo>
                  <a:pt x="175103" y="7461"/>
                </a:lnTo>
                <a:lnTo>
                  <a:pt x="183179" y="2004"/>
                </a:lnTo>
                <a:lnTo>
                  <a:pt x="193042" y="0"/>
                </a:lnTo>
                <a:lnTo>
                  <a:pt x="202904" y="2004"/>
                </a:lnTo>
                <a:lnTo>
                  <a:pt x="210981" y="7461"/>
                </a:lnTo>
                <a:lnTo>
                  <a:pt x="216438" y="15537"/>
                </a:lnTo>
                <a:lnTo>
                  <a:pt x="218442" y="25400"/>
                </a:lnTo>
              </a:path>
              <a:path w="233679" h="50800">
                <a:moveTo>
                  <a:pt x="233682" y="17780"/>
                </a:moveTo>
                <a:lnTo>
                  <a:pt x="218442" y="30480"/>
                </a:lnTo>
                <a:lnTo>
                  <a:pt x="203202" y="177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0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A3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5107" y="162455"/>
            <a:ext cx="3542665" cy="473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7462" y="548054"/>
            <a:ext cx="4175175" cy="1224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36873" y="3331252"/>
            <a:ext cx="591185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407" y="3331252"/>
            <a:ext cx="1503680" cy="1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F2F2F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75165" y="3331252"/>
            <a:ext cx="26670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7A0000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5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" Target="slide1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.xml"/><Relationship Id="rId3" Type="http://schemas.openxmlformats.org/officeDocument/2006/relationships/slide" Target="slide11.xml"/><Relationship Id="rId4" Type="http://schemas.openxmlformats.org/officeDocument/2006/relationships/image" Target="../media/image17.jpg"/><Relationship Id="rId5" Type="http://schemas.openxmlformats.org/officeDocument/2006/relationships/slide" Target="slide1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.xml"/><Relationship Id="rId3" Type="http://schemas.openxmlformats.org/officeDocument/2006/relationships/slide" Target="slide12.xml"/><Relationship Id="rId4" Type="http://schemas.openxmlformats.org/officeDocument/2006/relationships/image" Target="../media/image18.png"/><Relationship Id="rId5" Type="http://schemas.openxmlformats.org/officeDocument/2006/relationships/slide" Target="slide13.xml"/><Relationship Id="rId6" Type="http://schemas.openxmlformats.org/officeDocument/2006/relationships/slide" Target="slide1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.xml"/><Relationship Id="rId3" Type="http://schemas.openxmlformats.org/officeDocument/2006/relationships/slide" Target="slide13.xml"/><Relationship Id="rId4" Type="http://schemas.openxmlformats.org/officeDocument/2006/relationships/image" Target="../media/image19.png"/><Relationship Id="rId5" Type="http://schemas.openxmlformats.org/officeDocument/2006/relationships/slide" Target="slide14.xml"/><Relationship Id="rId6" Type="http://schemas.openxmlformats.org/officeDocument/2006/relationships/slide" Target="slide1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.xml"/><Relationship Id="rId3" Type="http://schemas.openxmlformats.org/officeDocument/2006/relationships/slide" Target="slide14.xml"/><Relationship Id="rId4" Type="http://schemas.openxmlformats.org/officeDocument/2006/relationships/image" Target="../media/image20.jpg"/><Relationship Id="rId5" Type="http://schemas.openxmlformats.org/officeDocument/2006/relationships/slide" Target="slide1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" Target="slide3.xml"/><Relationship Id="rId7" Type="http://schemas.openxmlformats.org/officeDocument/2006/relationships/slide" Target="slide5.xml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8.png"/><Relationship Id="rId11" Type="http://schemas.openxmlformats.org/officeDocument/2006/relationships/image" Target="../media/image14.png"/><Relationship Id="rId12" Type="http://schemas.openxmlformats.org/officeDocument/2006/relationships/slide" Target="slide7.xml"/><Relationship Id="rId13" Type="http://schemas.openxmlformats.org/officeDocument/2006/relationships/slide" Target="slide9.xml"/><Relationship Id="rId14" Type="http://schemas.openxmlformats.org/officeDocument/2006/relationships/slide" Target="slide11.xml"/><Relationship Id="rId15" Type="http://schemas.openxmlformats.org/officeDocument/2006/relationships/slide" Target="slide12.xml"/><Relationship Id="rId16" Type="http://schemas.openxmlformats.org/officeDocument/2006/relationships/slide" Target="slide13.xml"/><Relationship Id="rId17" Type="http://schemas.openxmlformats.org/officeDocument/2006/relationships/slide" Target="slide14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1.jpg"/><Relationship Id="rId6" Type="http://schemas.openxmlformats.org/officeDocument/2006/relationships/slide" Target="slide1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.xml"/><Relationship Id="rId3" Type="http://schemas.openxmlformats.org/officeDocument/2006/relationships/slide" Target="slide17.xml"/><Relationship Id="rId4" Type="http://schemas.openxmlformats.org/officeDocument/2006/relationships/image" Target="../media/image22.jpg"/><Relationship Id="rId5" Type="http://schemas.openxmlformats.org/officeDocument/2006/relationships/slide" Target="slide1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8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" Target="slide3.xml"/><Relationship Id="rId7" Type="http://schemas.openxmlformats.org/officeDocument/2006/relationships/slide" Target="slide5.xml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4.png"/><Relationship Id="rId11" Type="http://schemas.openxmlformats.org/officeDocument/2006/relationships/image" Target="../media/image8.png"/><Relationship Id="rId12" Type="http://schemas.openxmlformats.org/officeDocument/2006/relationships/slide" Target="slide7.xml"/><Relationship Id="rId13" Type="http://schemas.openxmlformats.org/officeDocument/2006/relationships/slide" Target="slide9.xml"/><Relationship Id="rId14" Type="http://schemas.openxmlformats.org/officeDocument/2006/relationships/slide" Target="slide11.xml"/><Relationship Id="rId15" Type="http://schemas.openxmlformats.org/officeDocument/2006/relationships/slide" Target="slide12.xml"/><Relationship Id="rId16" Type="http://schemas.openxmlformats.org/officeDocument/2006/relationships/slide" Target="slide13.xml"/><Relationship Id="rId17" Type="http://schemas.openxmlformats.org/officeDocument/2006/relationships/slide" Target="slide14.xml"/><Relationship Id="rId18" Type="http://schemas.openxmlformats.org/officeDocument/2006/relationships/slide" Target="slide15.xml"/><Relationship Id="rId19" Type="http://schemas.openxmlformats.org/officeDocument/2006/relationships/slide" Target="slide17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8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slide" Target="slide3.xml"/><Relationship Id="rId10" Type="http://schemas.openxmlformats.org/officeDocument/2006/relationships/slide" Target="slide5.xml"/><Relationship Id="rId11" Type="http://schemas.openxmlformats.org/officeDocument/2006/relationships/slide" Target="slide7.xml"/><Relationship Id="rId12" Type="http://schemas.openxmlformats.org/officeDocument/2006/relationships/slide" Target="slide9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1.xml"/><Relationship Id="rId24" Type="http://schemas.openxmlformats.org/officeDocument/2006/relationships/slide" Target="slide24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.xml"/><Relationship Id="rId3" Type="http://schemas.openxmlformats.org/officeDocument/2006/relationships/slide" Target="slide20.xml"/><Relationship Id="rId4" Type="http://schemas.openxmlformats.org/officeDocument/2006/relationships/image" Target="../media/image23.jpg"/><Relationship Id="rId5" Type="http://schemas.openxmlformats.org/officeDocument/2006/relationships/slide" Target="slide1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1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" Target="slide3.xml"/><Relationship Id="rId7" Type="http://schemas.openxmlformats.org/officeDocument/2006/relationships/slide" Target="slide5.xml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4.png"/><Relationship Id="rId11" Type="http://schemas.openxmlformats.org/officeDocument/2006/relationships/image" Target="../media/image7.png"/><Relationship Id="rId12" Type="http://schemas.openxmlformats.org/officeDocument/2006/relationships/slide" Target="slide7.xml"/><Relationship Id="rId13" Type="http://schemas.openxmlformats.org/officeDocument/2006/relationships/slide" Target="slide9.xml"/><Relationship Id="rId14" Type="http://schemas.openxmlformats.org/officeDocument/2006/relationships/slide" Target="slide11.xml"/><Relationship Id="rId15" Type="http://schemas.openxmlformats.org/officeDocument/2006/relationships/slide" Target="slide12.xml"/><Relationship Id="rId16" Type="http://schemas.openxmlformats.org/officeDocument/2006/relationships/slide" Target="slide13.xml"/><Relationship Id="rId17" Type="http://schemas.openxmlformats.org/officeDocument/2006/relationships/slide" Target="slide14.xml"/><Relationship Id="rId18" Type="http://schemas.openxmlformats.org/officeDocument/2006/relationships/slide" Target="slide15.xml"/><Relationship Id="rId19" Type="http://schemas.openxmlformats.org/officeDocument/2006/relationships/slide" Target="slide17.xml"/><Relationship Id="rId20" Type="http://schemas.openxmlformats.org/officeDocument/2006/relationships/slide" Target="slide18.xml"/><Relationship Id="rId21" Type="http://schemas.openxmlformats.org/officeDocument/2006/relationships/slide" Target="slide20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" Target="slide1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1.xml"/><Relationship Id="rId3" Type="http://schemas.openxmlformats.org/officeDocument/2006/relationships/slide" Target="slide23.xml"/><Relationship Id="rId4" Type="http://schemas.openxmlformats.org/officeDocument/2006/relationships/image" Target="../media/image24.jpg"/><Relationship Id="rId5" Type="http://schemas.openxmlformats.org/officeDocument/2006/relationships/slide" Target="slide1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" Target="slide3.xml"/><Relationship Id="rId7" Type="http://schemas.openxmlformats.org/officeDocument/2006/relationships/slide" Target="slide5.xml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4.png"/><Relationship Id="rId11" Type="http://schemas.openxmlformats.org/officeDocument/2006/relationships/slide" Target="slide7.xml"/><Relationship Id="rId12" Type="http://schemas.openxmlformats.org/officeDocument/2006/relationships/slide" Target="slide9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image" Target="../media/image6.png"/><Relationship Id="rId24" Type="http://schemas.openxmlformats.org/officeDocument/2006/relationships/slide" Target="slide1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4.xml"/><Relationship Id="rId3" Type="http://schemas.openxmlformats.org/officeDocument/2006/relationships/slide" Target="slide1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" Target="slide5.xml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slide" Target="slide7.xml"/><Relationship Id="rId12" Type="http://schemas.openxmlformats.org/officeDocument/2006/relationships/slide" Target="slide9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1.xml"/><Relationship Id="rId24" Type="http://schemas.openxmlformats.org/officeDocument/2006/relationships/slide" Target="slide24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slide" Target="slide1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Relationship Id="rId3" Type="http://schemas.openxmlformats.org/officeDocument/2006/relationships/image" Target="../media/image13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6" Type="http://schemas.openxmlformats.org/officeDocument/2006/relationships/slide" Target="slide3.xml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4.png"/><Relationship Id="rId10" Type="http://schemas.openxmlformats.org/officeDocument/2006/relationships/image" Target="../media/image9.png"/><Relationship Id="rId11" Type="http://schemas.openxmlformats.org/officeDocument/2006/relationships/slide" Target="slide7.xml"/><Relationship Id="rId12" Type="http://schemas.openxmlformats.org/officeDocument/2006/relationships/slide" Target="slide9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" Target="slide5.xml"/><Relationship Id="rId3" Type="http://schemas.openxmlformats.org/officeDocument/2006/relationships/image" Target="../media/image15.png"/><Relationship Id="rId4" Type="http://schemas.openxmlformats.org/officeDocument/2006/relationships/slide" Target="slide1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6" Type="http://schemas.openxmlformats.org/officeDocument/2006/relationships/image" Target="../media/image10.png"/><Relationship Id="rId7" Type="http://schemas.openxmlformats.org/officeDocument/2006/relationships/slide" Target="slide3.xml"/><Relationship Id="rId8" Type="http://schemas.openxmlformats.org/officeDocument/2006/relationships/slide" Target="slide5.xml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4.png"/><Relationship Id="rId12" Type="http://schemas.openxmlformats.org/officeDocument/2006/relationships/slide" Target="slide9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Relationship Id="rId3" Type="http://schemas.openxmlformats.org/officeDocument/2006/relationships/image" Target="../media/image16.jpg"/><Relationship Id="rId4" Type="http://schemas.openxmlformats.org/officeDocument/2006/relationships/image" Target="../media/image2.png"/><Relationship Id="rId5" Type="http://schemas.openxmlformats.org/officeDocument/2006/relationships/slide" Target="slide1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6.png"/><Relationship Id="rId7" Type="http://schemas.openxmlformats.org/officeDocument/2006/relationships/slide" Target="slide3.xml"/><Relationship Id="rId8" Type="http://schemas.openxmlformats.org/officeDocument/2006/relationships/slide" Target="slide5.xml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4.png"/><Relationship Id="rId12" Type="http://schemas.openxmlformats.org/officeDocument/2006/relationships/slide" Target="slide7.xml"/><Relationship Id="rId13" Type="http://schemas.openxmlformats.org/officeDocument/2006/relationships/slide" Target="slide11.xml"/><Relationship Id="rId14" Type="http://schemas.openxmlformats.org/officeDocument/2006/relationships/slide" Target="slide12.xml"/><Relationship Id="rId15" Type="http://schemas.openxmlformats.org/officeDocument/2006/relationships/slide" Target="slide13.xml"/><Relationship Id="rId16" Type="http://schemas.openxmlformats.org/officeDocument/2006/relationships/slide" Target="slide14.xml"/><Relationship Id="rId17" Type="http://schemas.openxmlformats.org/officeDocument/2006/relationships/slide" Target="slide15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20" Type="http://schemas.openxmlformats.org/officeDocument/2006/relationships/slide" Target="slide20.xml"/><Relationship Id="rId21" Type="http://schemas.openxmlformats.org/officeDocument/2006/relationships/slide" Target="slide21.xml"/><Relationship Id="rId22" Type="http://schemas.openxmlformats.org/officeDocument/2006/relationships/slide" Target="slide23.xml"/><Relationship Id="rId23" Type="http://schemas.openxmlformats.org/officeDocument/2006/relationships/slide" Target="slide24.xml"/><Relationship Id="rId24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87743" y="490845"/>
            <a:ext cx="4483735" cy="954405"/>
            <a:chOff x="87743" y="490845"/>
            <a:chExt cx="4483735" cy="954405"/>
          </a:xfrm>
        </p:grpSpPr>
        <p:sp>
          <p:nvSpPr>
            <p:cNvPr id="4" name="object 4"/>
            <p:cNvSpPr/>
            <p:nvPr/>
          </p:nvSpPr>
          <p:spPr>
            <a:xfrm>
              <a:off x="138544" y="509682"/>
              <a:ext cx="4432935" cy="935355"/>
            </a:xfrm>
            <a:custGeom>
              <a:avLst/>
              <a:gdLst/>
              <a:ahLst/>
              <a:cxnLst/>
              <a:rect l="l" t="t" r="r" b="b"/>
              <a:pathLst>
                <a:path w="4432935" h="935355">
                  <a:moveTo>
                    <a:pt x="4432566" y="0"/>
                  </a:moveTo>
                  <a:lnTo>
                    <a:pt x="0" y="0"/>
                  </a:lnTo>
                  <a:lnTo>
                    <a:pt x="0" y="935184"/>
                  </a:lnTo>
                  <a:lnTo>
                    <a:pt x="4432566" y="935184"/>
                  </a:lnTo>
                  <a:lnTo>
                    <a:pt x="4432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7743" y="490845"/>
              <a:ext cx="4432935" cy="903605"/>
            </a:xfrm>
            <a:custGeom>
              <a:avLst/>
              <a:gdLst/>
              <a:ahLst/>
              <a:cxnLst/>
              <a:rect l="l" t="t" r="r" b="b"/>
              <a:pathLst>
                <a:path w="4432935" h="903605">
                  <a:moveTo>
                    <a:pt x="4432566" y="0"/>
                  </a:moveTo>
                  <a:lnTo>
                    <a:pt x="0" y="0"/>
                  </a:lnTo>
                  <a:lnTo>
                    <a:pt x="0" y="852420"/>
                  </a:lnTo>
                  <a:lnTo>
                    <a:pt x="4008" y="872145"/>
                  </a:lnTo>
                  <a:lnTo>
                    <a:pt x="14922" y="888298"/>
                  </a:lnTo>
                  <a:lnTo>
                    <a:pt x="31075" y="899212"/>
                  </a:lnTo>
                  <a:lnTo>
                    <a:pt x="50800" y="903221"/>
                  </a:lnTo>
                  <a:lnTo>
                    <a:pt x="4381765" y="903221"/>
                  </a:lnTo>
                  <a:lnTo>
                    <a:pt x="4401490" y="899212"/>
                  </a:lnTo>
                  <a:lnTo>
                    <a:pt x="4417643" y="888298"/>
                  </a:lnTo>
                  <a:lnTo>
                    <a:pt x="4428558" y="872145"/>
                  </a:lnTo>
                  <a:lnTo>
                    <a:pt x="4432566" y="852420"/>
                  </a:lnTo>
                  <a:lnTo>
                    <a:pt x="4432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540" rIns="0" bIns="0" rtlCol="0" vert="horz">
            <a:spAutoFit/>
          </a:bodyPr>
          <a:lstStyle/>
          <a:p>
            <a:pPr algn="ctr" marL="10795" marR="5080">
              <a:lnSpc>
                <a:spcPct val="106700"/>
              </a:lnSpc>
              <a:spcBef>
                <a:spcPts val="20"/>
              </a:spcBef>
            </a:pPr>
            <a:r>
              <a:rPr dirty="0" sz="1400" spc="10" b="1">
                <a:solidFill>
                  <a:srgbClr val="CC0000"/>
                </a:solidFill>
                <a:latin typeface="Arial"/>
                <a:cs typeface="Arial"/>
              </a:rPr>
              <a:t>Leveraging </a:t>
            </a:r>
            <a:r>
              <a:rPr dirty="0" sz="1400" spc="15" b="1">
                <a:solidFill>
                  <a:srgbClr val="CC0000"/>
                </a:solidFill>
                <a:latin typeface="Arial"/>
                <a:cs typeface="Arial"/>
              </a:rPr>
              <a:t>the Services Industry </a:t>
            </a:r>
            <a:r>
              <a:rPr dirty="0" sz="1400" spc="5" b="1">
                <a:solidFill>
                  <a:srgbClr val="CC0000"/>
                </a:solidFill>
                <a:latin typeface="Arial"/>
                <a:cs typeface="Arial"/>
              </a:rPr>
              <a:t>for </a:t>
            </a:r>
            <a:r>
              <a:rPr dirty="0" sz="1400" spc="20" b="1">
                <a:solidFill>
                  <a:srgbClr val="CC0000"/>
                </a:solidFill>
                <a:latin typeface="Arial"/>
                <a:cs typeface="Arial"/>
              </a:rPr>
              <a:t>Economic </a:t>
            </a:r>
            <a:r>
              <a:rPr dirty="0" sz="1400" spc="-375" b="1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 spc="10" b="1">
                <a:solidFill>
                  <a:srgbClr val="CC0000"/>
                </a:solidFill>
                <a:latin typeface="Arial"/>
                <a:cs typeface="Arial"/>
              </a:rPr>
              <a:t>Growth</a:t>
            </a:r>
            <a:r>
              <a:rPr dirty="0" sz="1400" spc="10">
                <a:solidFill>
                  <a:srgbClr val="CC0000"/>
                </a:solidFill>
              </a:rPr>
              <a:t>:</a:t>
            </a:r>
            <a:r>
              <a:rPr dirty="0" sz="1400" spc="95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The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20">
                <a:solidFill>
                  <a:srgbClr val="0000FF"/>
                </a:solidFill>
              </a:rPr>
              <a:t>importance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10">
                <a:solidFill>
                  <a:srgbClr val="0000FF"/>
                </a:solidFill>
              </a:rPr>
              <a:t>of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20">
                <a:solidFill>
                  <a:srgbClr val="0000FF"/>
                </a:solidFill>
              </a:rPr>
              <a:t>services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0">
                <a:solidFill>
                  <a:srgbClr val="0000FF"/>
                </a:solidFill>
              </a:rPr>
              <a:t>in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driving </a:t>
            </a:r>
            <a:r>
              <a:rPr dirty="0" sz="1400" spc="20">
                <a:solidFill>
                  <a:srgbClr val="0000FF"/>
                </a:solidFill>
              </a:rPr>
              <a:t> </a:t>
            </a:r>
            <a:r>
              <a:rPr dirty="0" sz="1400" spc="10">
                <a:solidFill>
                  <a:srgbClr val="0000FF"/>
                </a:solidFill>
              </a:rPr>
              <a:t>growth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10">
                <a:solidFill>
                  <a:srgbClr val="0000FF"/>
                </a:solidFill>
              </a:rPr>
              <a:t>of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a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small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open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economy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1299" y="1608034"/>
            <a:ext cx="3564254" cy="14306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r" marR="1203325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Arial"/>
                <a:cs typeface="Arial"/>
              </a:rPr>
              <a:t>Dr.</a:t>
            </a:r>
            <a:r>
              <a:rPr dirty="0" sz="1100" spc="3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Reinhold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Kamati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algn="r" marR="1266190">
              <a:lnSpc>
                <a:spcPct val="100000"/>
              </a:lnSpc>
            </a:pPr>
            <a:r>
              <a:rPr dirty="0" sz="1100" spc="-10">
                <a:latin typeface="Arial"/>
                <a:cs typeface="Arial"/>
              </a:rPr>
              <a:t>Bank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Namibia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100" spc="-10" b="1">
                <a:solidFill>
                  <a:srgbClr val="FF0000"/>
                </a:solidFill>
                <a:latin typeface="Arial"/>
                <a:cs typeface="Arial"/>
              </a:rPr>
              <a:t>Economic</a:t>
            </a:r>
            <a:r>
              <a:rPr dirty="0" sz="1100" spc="-5" b="1">
                <a:solidFill>
                  <a:srgbClr val="FF0000"/>
                </a:solidFill>
                <a:latin typeface="Arial"/>
                <a:cs typeface="Arial"/>
              </a:rPr>
              <a:t> Association</a:t>
            </a:r>
            <a:r>
              <a:rPr dirty="0" sz="1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 b="1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dirty="0" sz="1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1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1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0000"/>
                </a:solidFill>
                <a:latin typeface="Arial"/>
                <a:cs typeface="Arial"/>
              </a:rPr>
              <a:t>Conference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algn="ctr" marR="130810">
              <a:lnSpc>
                <a:spcPct val="100000"/>
              </a:lnSpc>
            </a:pPr>
            <a:r>
              <a:rPr dirty="0" sz="1100" spc="-10">
                <a:latin typeface="Arial"/>
                <a:cs typeface="Arial"/>
              </a:rPr>
              <a:t>27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October</a:t>
            </a:r>
            <a:r>
              <a:rPr dirty="0" sz="1100" spc="-2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2021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9" name="object 9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1"/>
                  </a:lnTo>
                  <a:lnTo>
                    <a:pt x="1535976" y="129031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1"/>
                  </a:lnTo>
                  <a:lnTo>
                    <a:pt x="1535976" y="129031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317374" y="3331252"/>
            <a:ext cx="22415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1</a:t>
            </a:fld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/</a:t>
            </a:r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25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CC0000"/>
                </a:solidFill>
              </a:rPr>
              <a:t>Dynamic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Emerging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Sub-sectors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...in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20">
                <a:solidFill>
                  <a:srgbClr val="CC0000"/>
                </a:solidFill>
              </a:rPr>
              <a:t>Services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248778"/>
            <a:ext cx="76809" cy="7680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2932" y="1176869"/>
            <a:ext cx="3856354" cy="120396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12700">
              <a:lnSpc>
                <a:spcPct val="102699"/>
              </a:lnSpc>
              <a:spcBef>
                <a:spcPts val="55"/>
              </a:spcBef>
            </a:pPr>
            <a:r>
              <a:rPr dirty="0" sz="1100" spc="-10">
                <a:latin typeface="Arial"/>
                <a:cs typeface="Arial"/>
              </a:rPr>
              <a:t>Some </a:t>
            </a:r>
            <a:r>
              <a:rPr dirty="0" sz="1100" spc="-5">
                <a:latin typeface="Arial"/>
                <a:cs typeface="Arial"/>
              </a:rPr>
              <a:t>sub-sectors </a:t>
            </a:r>
            <a:r>
              <a:rPr dirty="0" sz="1100" spc="-20">
                <a:latin typeface="Arial"/>
                <a:cs typeface="Arial"/>
              </a:rPr>
              <a:t>have</a:t>
            </a:r>
            <a:r>
              <a:rPr dirty="0" sz="1100" spc="-5">
                <a:latin typeface="Arial"/>
                <a:cs typeface="Arial"/>
              </a:rPr>
              <a:t> the potential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to </a:t>
            </a:r>
            <a:r>
              <a:rPr dirty="0" sz="1100" spc="-10">
                <a:latin typeface="Arial"/>
                <a:cs typeface="Arial"/>
              </a:rPr>
              <a:t>generate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growth,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trade </a:t>
            </a:r>
            <a:r>
              <a:rPr dirty="0" sz="1100" spc="-29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and employment</a:t>
            </a:r>
            <a:r>
              <a:rPr dirty="0" sz="1100" spc="-5">
                <a:latin typeface="Arial"/>
                <a:cs typeface="Arial"/>
              </a:rPr>
              <a:t> opportunities.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25299"/>
              </a:lnSpc>
            </a:pPr>
            <a:r>
              <a:rPr dirty="0" sz="1100" spc="-5">
                <a:latin typeface="Arial"/>
                <a:cs typeface="Arial"/>
              </a:rPr>
              <a:t>ICT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sub-sectors:</a:t>
            </a:r>
            <a:r>
              <a:rPr dirty="0" sz="1100" spc="75"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Digitization,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digital</a:t>
            </a:r>
            <a:r>
              <a:rPr dirty="0" sz="1100" spc="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trade-in-goods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&amp;</a:t>
            </a:r>
            <a:r>
              <a:rPr dirty="0" sz="1100" spc="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services</a:t>
            </a:r>
            <a:r>
              <a:rPr dirty="0" sz="1100" spc="-5">
                <a:latin typeface="Arial"/>
                <a:cs typeface="Arial"/>
              </a:rPr>
              <a:t>. </a:t>
            </a:r>
            <a:r>
              <a:rPr dirty="0" sz="1100" spc="-29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Logistic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100" spc="-5">
                <a:latin typeface="Arial"/>
                <a:cs typeface="Arial"/>
              </a:rPr>
              <a:t>Healthcare</a:t>
            </a:r>
            <a:r>
              <a:rPr dirty="0" sz="1100" spc="-3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100" spc="-20">
                <a:latin typeface="Arial"/>
                <a:cs typeface="Arial"/>
              </a:rPr>
              <a:t>Tourism:</a:t>
            </a:r>
            <a:r>
              <a:rPr dirty="0" sz="1100" spc="5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Local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tourism</a:t>
            </a:r>
            <a:r>
              <a:rPr dirty="0" sz="1100" spc="-10">
                <a:latin typeface="Arial"/>
                <a:cs typeface="Arial"/>
              </a:rPr>
              <a:t> &amp; </a:t>
            </a:r>
            <a:r>
              <a:rPr dirty="0" sz="1100" spc="-5">
                <a:latin typeface="Arial"/>
                <a:cs typeface="Arial"/>
              </a:rPr>
              <a:t>International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630883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1840915"/>
            <a:ext cx="76809" cy="768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2050948"/>
            <a:ext cx="76809" cy="7680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2260980"/>
            <a:ext cx="76809" cy="76809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12" name="object 12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...ICT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32194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Information</a:t>
            </a:r>
            <a:r>
              <a:rPr dirty="0" sz="1400" spc="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CC0000"/>
                </a:solidFill>
                <a:latin typeface="Arial"/>
                <a:cs typeface="Arial"/>
              </a:rPr>
              <a:t>Technology</a:t>
            </a:r>
            <a:r>
              <a:rPr dirty="0" sz="1400" spc="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(ICT):</a:t>
            </a:r>
            <a:r>
              <a:rPr dirty="0" sz="1400" spc="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Internet </a:t>
            </a:r>
            <a:r>
              <a:rPr dirty="0" sz="1400" spc="5">
                <a:solidFill>
                  <a:srgbClr val="0000FF"/>
                </a:solidFill>
                <a:latin typeface="Arial"/>
                <a:cs typeface="Arial"/>
              </a:rPr>
              <a:t>Penetration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815402"/>
            <a:ext cx="4608195" cy="2640965"/>
            <a:chOff x="0" y="815402"/>
            <a:chExt cx="4608195" cy="264096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544" y="815402"/>
              <a:ext cx="4469460" cy="264059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...ICT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54927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48260" rIns="0" bIns="0" rtlCol="0" vert="horz">
            <a:spAutoFit/>
          </a:bodyPr>
          <a:lstStyle/>
          <a:p>
            <a:pPr marL="107950" marR="1153160">
              <a:lnSpc>
                <a:spcPct val="106700"/>
              </a:lnSpc>
              <a:spcBef>
                <a:spcPts val="380"/>
              </a:spcBef>
            </a:pP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Information </a:t>
            </a:r>
            <a:r>
              <a:rPr dirty="0" sz="1400">
                <a:solidFill>
                  <a:srgbClr val="CC0000"/>
                </a:solidFill>
                <a:latin typeface="Arial"/>
                <a:cs typeface="Arial"/>
              </a:rPr>
              <a:t>Technology</a:t>
            </a: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 (ICT):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Broadband </a:t>
            </a:r>
            <a:r>
              <a:rPr dirty="0" sz="1400" spc="-37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Subscriptions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0189" y="961678"/>
            <a:ext cx="3207600" cy="208274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369136" y="3201344"/>
            <a:ext cx="18700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Figure: </a:t>
            </a:r>
            <a:r>
              <a:rPr dirty="0" sz="1000" spc="-5">
                <a:latin typeface="Arial"/>
                <a:cs typeface="Arial"/>
              </a:rPr>
              <a:t>Broadband Subscr</a:t>
            </a:r>
            <a:r>
              <a:rPr dirty="0" sz="1000" spc="-5">
                <a:latin typeface="Arial"/>
                <a:cs typeface="Arial"/>
                <a:hlinkClick r:id="rId5" action="ppaction://hlinksldjump"/>
              </a:rPr>
              <a:t>iptions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3326968"/>
            <a:ext cx="1536065" cy="129539"/>
          </a:xfrm>
          <a:custGeom>
            <a:avLst/>
            <a:gdLst/>
            <a:ahLst/>
            <a:cxnLst/>
            <a:rect l="l" t="t" r="r" b="b"/>
            <a:pathLst>
              <a:path w="1536065" h="129539">
                <a:moveTo>
                  <a:pt x="1535976" y="0"/>
                </a:moveTo>
                <a:lnTo>
                  <a:pt x="0" y="0"/>
                </a:lnTo>
                <a:lnTo>
                  <a:pt x="0" y="129032"/>
                </a:lnTo>
                <a:lnTo>
                  <a:pt x="1535976" y="129032"/>
                </a:lnTo>
                <a:lnTo>
                  <a:pt x="1535976" y="0"/>
                </a:lnTo>
                <a:close/>
              </a:path>
            </a:pathLst>
          </a:custGeom>
          <a:solidFill>
            <a:srgbClr val="A3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15" b="1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erence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535976" y="3326968"/>
            <a:ext cx="3072130" cy="129539"/>
            <a:chOff x="1535976" y="3326968"/>
            <a:chExt cx="3072130" cy="129539"/>
          </a:xfrm>
        </p:grpSpPr>
        <p:sp>
          <p:nvSpPr>
            <p:cNvPr id="11" name="object 11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6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12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...ICT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54927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Information</a:t>
            </a:r>
            <a:r>
              <a:rPr dirty="0" sz="1400" spc="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CC0000"/>
                </a:solidFill>
                <a:latin typeface="Arial"/>
                <a:cs typeface="Arial"/>
              </a:rPr>
              <a:t>Technology</a:t>
            </a: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 (ICT):</a:t>
            </a:r>
            <a:r>
              <a:rPr dirty="0" sz="1400" spc="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Digital </a:t>
            </a:r>
            <a:r>
              <a:rPr dirty="0" sz="1400" spc="5">
                <a:solidFill>
                  <a:srgbClr val="0000FF"/>
                </a:solidFill>
                <a:latin typeface="Arial"/>
                <a:cs typeface="Arial"/>
              </a:rPr>
              <a:t>Revenue</a:t>
            </a:r>
            <a:endParaRPr sz="1400">
              <a:latin typeface="Arial"/>
              <a:cs typeface="Arial"/>
            </a:endParaRPr>
          </a:p>
          <a:p>
            <a:pPr marL="107950">
              <a:lnSpc>
                <a:spcPct val="100000"/>
              </a:lnSpc>
              <a:spcBef>
                <a:spcPts val="114"/>
              </a:spcBef>
            </a:pPr>
            <a:r>
              <a:rPr dirty="0" sz="1400" spc="20">
                <a:solidFill>
                  <a:srgbClr val="0000FF"/>
                </a:solidFill>
                <a:latin typeface="Arial"/>
                <a:cs typeface="Arial"/>
              </a:rPr>
              <a:t>-eServices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0189" y="961678"/>
            <a:ext cx="3207600" cy="208274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354899" y="3201344"/>
            <a:ext cx="1898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Figure: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Digital-revenue-eSer</a:t>
            </a:r>
            <a:r>
              <a:rPr dirty="0" sz="1000" spc="-5">
                <a:latin typeface="Arial"/>
                <a:cs typeface="Arial"/>
                <a:hlinkClick r:id="rId5" action="ppaction://hlinksldjump"/>
              </a:rPr>
              <a:t>vices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3326968"/>
            <a:ext cx="1536065" cy="129539"/>
          </a:xfrm>
          <a:custGeom>
            <a:avLst/>
            <a:gdLst/>
            <a:ahLst/>
            <a:cxnLst/>
            <a:rect l="l" t="t" r="r" b="b"/>
            <a:pathLst>
              <a:path w="1536065" h="129539">
                <a:moveTo>
                  <a:pt x="1535976" y="0"/>
                </a:moveTo>
                <a:lnTo>
                  <a:pt x="0" y="0"/>
                </a:lnTo>
                <a:lnTo>
                  <a:pt x="0" y="129032"/>
                </a:lnTo>
                <a:lnTo>
                  <a:pt x="1535976" y="129032"/>
                </a:lnTo>
                <a:lnTo>
                  <a:pt x="1535976" y="0"/>
                </a:lnTo>
                <a:close/>
              </a:path>
            </a:pathLst>
          </a:custGeom>
          <a:solidFill>
            <a:srgbClr val="A3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15" b="1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erence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535976" y="3326968"/>
            <a:ext cx="3072130" cy="129539"/>
            <a:chOff x="1535976" y="3326968"/>
            <a:chExt cx="3072130" cy="129539"/>
          </a:xfrm>
        </p:grpSpPr>
        <p:sp>
          <p:nvSpPr>
            <p:cNvPr id="11" name="object 11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6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13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...ICT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54927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48260" rIns="0" bIns="0" rtlCol="0" vert="horz">
            <a:spAutoFit/>
          </a:bodyPr>
          <a:lstStyle/>
          <a:p>
            <a:pPr marL="107950" marR="596265">
              <a:lnSpc>
                <a:spcPct val="106700"/>
              </a:lnSpc>
              <a:spcBef>
                <a:spcPts val="380"/>
              </a:spcBef>
            </a:pP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Information</a:t>
            </a:r>
            <a:r>
              <a:rPr dirty="0" sz="1400" spc="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CC0000"/>
                </a:solidFill>
                <a:latin typeface="Arial"/>
                <a:cs typeface="Arial"/>
              </a:rPr>
              <a:t>Technology</a:t>
            </a:r>
            <a:r>
              <a:rPr dirty="0" sz="1400" spc="10">
                <a:solidFill>
                  <a:srgbClr val="CC0000"/>
                </a:solidFill>
                <a:latin typeface="Arial"/>
                <a:cs typeface="Arial"/>
              </a:rPr>
              <a:t> (ICT):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Share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 of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Selected </a:t>
            </a:r>
            <a:r>
              <a:rPr dirty="0" sz="1400" spc="-37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Digital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Markets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852118"/>
            <a:ext cx="4608195" cy="2604135"/>
            <a:chOff x="0" y="852118"/>
            <a:chExt cx="4608195" cy="260413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384" y="852118"/>
              <a:ext cx="3635280" cy="248991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5357" y="16591"/>
            <a:ext cx="12820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Challenges of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6" action="ppaction://hlinksldjump"/>
              </a:rPr>
              <a:t>Importance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of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Service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industry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Small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Open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7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latin typeface="Arial"/>
                <a:cs typeface="Arial"/>
                <a:hlinkClick r:id="rId2" action="ppaction://hlinksldjump"/>
              </a:rPr>
              <a:t>Challenges of the Services Industries 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5357" y="16591"/>
            <a:ext cx="12820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Challenges of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CC0000"/>
                </a:solidFill>
              </a:rPr>
              <a:t>Sub-Sectors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Resilience:</a:t>
            </a:r>
            <a:r>
              <a:rPr dirty="0" sz="1400" spc="10">
                <a:solidFill>
                  <a:srgbClr val="0000FF"/>
                </a:solidFill>
              </a:rPr>
              <a:t>...COVID-19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-30">
                <a:solidFill>
                  <a:srgbClr val="0000FF"/>
                </a:solidFill>
              </a:rPr>
              <a:t>Test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619963"/>
            <a:ext cx="76809" cy="7680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" rIns="0" bIns="0" rtlCol="0" vert="horz">
            <a:spAutoFit/>
          </a:bodyPr>
          <a:lstStyle/>
          <a:p>
            <a:pPr marL="198120" marR="415290">
              <a:lnSpc>
                <a:spcPct val="102600"/>
              </a:lnSpc>
              <a:spcBef>
                <a:spcPts val="55"/>
              </a:spcBef>
            </a:pPr>
            <a:r>
              <a:rPr dirty="0" spc="-10"/>
              <a:t>Some </a:t>
            </a:r>
            <a:r>
              <a:rPr dirty="0" spc="-5"/>
              <a:t>sub-sectors in the </a:t>
            </a:r>
            <a:r>
              <a:rPr dirty="0"/>
              <a:t>service </a:t>
            </a:r>
            <a:r>
              <a:rPr dirty="0" spc="-5"/>
              <a:t>industry are not ready </a:t>
            </a:r>
            <a:r>
              <a:rPr dirty="0" spc="-20"/>
              <a:t>for </a:t>
            </a:r>
            <a:r>
              <a:rPr dirty="0" spc="-295"/>
              <a:t> </a:t>
            </a:r>
            <a:r>
              <a:rPr dirty="0" spc="-5">
                <a:solidFill>
                  <a:srgbClr val="FF0000"/>
                </a:solidFill>
              </a:rPr>
              <a:t>competition</a:t>
            </a:r>
            <a:r>
              <a:rPr dirty="0" spc="-5"/>
              <a:t>.</a:t>
            </a:r>
          </a:p>
          <a:p>
            <a:pPr marL="198120" marR="515620">
              <a:lnSpc>
                <a:spcPct val="102699"/>
              </a:lnSpc>
            </a:pPr>
            <a:r>
              <a:rPr dirty="0" spc="-5"/>
              <a:t>Quality</a:t>
            </a:r>
            <a:r>
              <a:rPr dirty="0" spc="-15"/>
              <a:t> </a:t>
            </a:r>
            <a:r>
              <a:rPr dirty="0" spc="-5"/>
              <a:t>of</a:t>
            </a:r>
            <a:r>
              <a:rPr dirty="0" spc="-15"/>
              <a:t> </a:t>
            </a:r>
            <a:r>
              <a:rPr dirty="0"/>
              <a:t>service</a:t>
            </a:r>
            <a:r>
              <a:rPr dirty="0" spc="-20"/>
              <a:t> </a:t>
            </a:r>
            <a:r>
              <a:rPr dirty="0" spc="-5">
                <a:solidFill>
                  <a:srgbClr val="0000FF"/>
                </a:solidFill>
              </a:rPr>
              <a:t>cannot</a:t>
            </a:r>
            <a:r>
              <a:rPr dirty="0" spc="-15">
                <a:solidFill>
                  <a:srgbClr val="0000FF"/>
                </a:solidFill>
              </a:rPr>
              <a:t> </a:t>
            </a:r>
            <a:r>
              <a:rPr dirty="0" spc="-5">
                <a:solidFill>
                  <a:srgbClr val="0000FF"/>
                </a:solidFill>
              </a:rPr>
              <a:t>stand</a:t>
            </a:r>
            <a:r>
              <a:rPr dirty="0" spc="-15">
                <a:solidFill>
                  <a:srgbClr val="0000FF"/>
                </a:solidFill>
              </a:rPr>
              <a:t> </a:t>
            </a:r>
            <a:r>
              <a:rPr dirty="0" spc="-5">
                <a:solidFill>
                  <a:srgbClr val="0000FF"/>
                </a:solidFill>
              </a:rPr>
              <a:t>the</a:t>
            </a:r>
            <a:r>
              <a:rPr dirty="0" spc="-15">
                <a:solidFill>
                  <a:srgbClr val="0000FF"/>
                </a:solidFill>
              </a:rPr>
              <a:t> </a:t>
            </a:r>
            <a:r>
              <a:rPr dirty="0" spc="-5">
                <a:solidFill>
                  <a:srgbClr val="0000FF"/>
                </a:solidFill>
              </a:rPr>
              <a:t>microscopic</a:t>
            </a:r>
            <a:r>
              <a:rPr dirty="0" spc="-15">
                <a:solidFill>
                  <a:srgbClr val="0000FF"/>
                </a:solidFill>
              </a:rPr>
              <a:t> </a:t>
            </a:r>
            <a:r>
              <a:rPr dirty="0" spc="-5">
                <a:solidFill>
                  <a:srgbClr val="0000FF"/>
                </a:solidFill>
              </a:rPr>
              <a:t>scrutiny</a:t>
            </a:r>
            <a:r>
              <a:rPr dirty="0" spc="-5"/>
              <a:t>. </a:t>
            </a:r>
            <a:r>
              <a:rPr dirty="0" spc="-290"/>
              <a:t> </a:t>
            </a:r>
            <a:r>
              <a:rPr dirty="0" spc="-5"/>
              <a:t>Logistic:</a:t>
            </a:r>
            <a:r>
              <a:rPr dirty="0" spc="65"/>
              <a:t> </a:t>
            </a:r>
            <a:r>
              <a:rPr dirty="0" spc="-5">
                <a:solidFill>
                  <a:srgbClr val="FF0000"/>
                </a:solidFill>
              </a:rPr>
              <a:t>Is it </a:t>
            </a:r>
            <a:r>
              <a:rPr dirty="0" spc="-15">
                <a:solidFill>
                  <a:srgbClr val="FF0000"/>
                </a:solidFill>
              </a:rPr>
              <a:t>lack</a:t>
            </a:r>
            <a:r>
              <a:rPr dirty="0" spc="-5">
                <a:solidFill>
                  <a:srgbClr val="FF0000"/>
                </a:solidFill>
              </a:rPr>
              <a:t> of Skills </a:t>
            </a:r>
            <a:r>
              <a:rPr dirty="0" spc="-10">
                <a:solidFill>
                  <a:srgbClr val="FF0000"/>
                </a:solidFill>
              </a:rPr>
              <a:t>&amp;</a:t>
            </a:r>
            <a:r>
              <a:rPr dirty="0" spc="-5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no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business</a:t>
            </a:r>
            <a:r>
              <a:rPr dirty="0" spc="-5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acumen?</a:t>
            </a:r>
          </a:p>
          <a:p>
            <a:pPr marL="198120" marR="5080">
              <a:lnSpc>
                <a:spcPct val="102600"/>
              </a:lnSpc>
            </a:pPr>
            <a:r>
              <a:rPr dirty="0" spc="-5"/>
              <a:t>Healthcare services:</a:t>
            </a:r>
            <a:r>
              <a:rPr dirty="0" spc="75"/>
              <a:t> </a:t>
            </a:r>
            <a:r>
              <a:rPr dirty="0" spc="-15">
                <a:solidFill>
                  <a:srgbClr val="FF0000"/>
                </a:solidFill>
              </a:rPr>
              <a:t>buckled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spc="-5">
                <a:solidFill>
                  <a:srgbClr val="FF0000"/>
                </a:solidFill>
              </a:rPr>
              <a:t>under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spc="-5">
                <a:solidFill>
                  <a:srgbClr val="FF0000"/>
                </a:solidFill>
              </a:rPr>
              <a:t>pressure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...Katutura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spc="-5">
                <a:solidFill>
                  <a:srgbClr val="FF0000"/>
                </a:solidFill>
              </a:rPr>
              <a:t>Hospital </a:t>
            </a:r>
            <a:r>
              <a:rPr dirty="0" spc="-295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came</a:t>
            </a:r>
            <a:r>
              <a:rPr dirty="0" spc="-5">
                <a:solidFill>
                  <a:srgbClr val="FF0000"/>
                </a:solidFill>
              </a:rPr>
              <a:t> to the rescue during </a:t>
            </a:r>
            <a:r>
              <a:rPr dirty="0" spc="-15">
                <a:solidFill>
                  <a:srgbClr val="FF0000"/>
                </a:solidFill>
              </a:rPr>
              <a:t>COVID-19</a:t>
            </a:r>
            <a:r>
              <a:rPr dirty="0" spc="-5">
                <a:solidFill>
                  <a:srgbClr val="FF0000"/>
                </a:solidFill>
              </a:rPr>
              <a:t> </a:t>
            </a:r>
            <a:r>
              <a:rPr dirty="0" spc="-10">
                <a:solidFill>
                  <a:srgbClr val="FF0000"/>
                </a:solidFill>
              </a:rPr>
              <a:t>pandemic</a:t>
            </a:r>
          </a:p>
          <a:p>
            <a:pPr marL="198120">
              <a:lnSpc>
                <a:spcPct val="100000"/>
              </a:lnSpc>
              <a:spcBef>
                <a:spcPts val="35"/>
              </a:spcBef>
            </a:pPr>
            <a:r>
              <a:rPr dirty="0" spc="-20"/>
              <a:t>Tourism:</a:t>
            </a:r>
            <a:r>
              <a:rPr dirty="0" spc="70"/>
              <a:t> </a:t>
            </a:r>
            <a:r>
              <a:rPr dirty="0" spc="-5">
                <a:solidFill>
                  <a:srgbClr val="0000FF"/>
                </a:solidFill>
              </a:rPr>
              <a:t>too</a:t>
            </a:r>
            <a:r>
              <a:rPr dirty="0" spc="5">
                <a:solidFill>
                  <a:srgbClr val="0000FF"/>
                </a:solidFill>
              </a:rPr>
              <a:t> </a:t>
            </a:r>
            <a:r>
              <a:rPr dirty="0" spc="-10">
                <a:solidFill>
                  <a:srgbClr val="0000FF"/>
                </a:solidFill>
              </a:rPr>
              <a:t>much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dirty="0" spc="-10">
                <a:solidFill>
                  <a:srgbClr val="0000FF"/>
                </a:solidFill>
              </a:rPr>
              <a:t>dependency</a:t>
            </a:r>
            <a:r>
              <a:rPr dirty="0" spc="5">
                <a:solidFill>
                  <a:srgbClr val="0000FF"/>
                </a:solidFill>
              </a:rPr>
              <a:t> </a:t>
            </a:r>
            <a:r>
              <a:rPr dirty="0" spc="-10">
                <a:solidFill>
                  <a:srgbClr val="0000FF"/>
                </a:solidFill>
              </a:rPr>
              <a:t>on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dirty="0" spc="-15">
                <a:solidFill>
                  <a:srgbClr val="0000FF"/>
                </a:solidFill>
              </a:rPr>
              <a:t>EUROPE</a:t>
            </a:r>
            <a:r>
              <a:rPr dirty="0" spc="5">
                <a:solidFill>
                  <a:srgbClr val="0000FF"/>
                </a:solidFill>
              </a:rPr>
              <a:t> </a:t>
            </a:r>
            <a:r>
              <a:rPr dirty="0" spc="-20">
                <a:solidFill>
                  <a:srgbClr val="0000FF"/>
                </a:solidFill>
              </a:rPr>
              <a:t>for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dirty="0" spc="-5">
                <a:solidFill>
                  <a:srgbClr val="0000FF"/>
                </a:solidFill>
              </a:rPr>
              <a:t>tourists</a:t>
            </a:r>
            <a:r>
              <a:rPr dirty="0" spc="5">
                <a:solidFill>
                  <a:srgbClr val="0000FF"/>
                </a:solidFill>
              </a:rPr>
              <a:t> </a:t>
            </a:r>
            <a:r>
              <a:rPr dirty="0" spc="-10">
                <a:solidFill>
                  <a:srgbClr val="0000FF"/>
                </a:solidFill>
              </a:rPr>
              <a:t>arrivals</a:t>
            </a: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964107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1136180"/>
            <a:ext cx="76809" cy="768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308265"/>
            <a:ext cx="76809" cy="7680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652409"/>
            <a:ext cx="76809" cy="76809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1830997"/>
            <a:ext cx="4608195" cy="1625600"/>
            <a:chOff x="0" y="1830997"/>
            <a:chExt cx="4608195" cy="162560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4795" y="1830997"/>
              <a:ext cx="2438399" cy="162500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6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5357" y="16591"/>
            <a:ext cx="12820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Challenges of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Challenges of the</a:t>
            </a:r>
            <a:r>
              <a:rPr dirty="0" sz="60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 Services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 Industries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32194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...Volume</a:t>
            </a:r>
            <a:r>
              <a:rPr dirty="0" sz="1400" spc="-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-30">
                <a:solidFill>
                  <a:srgbClr val="0000FF"/>
                </a:solidFill>
                <a:latin typeface="Arial"/>
                <a:cs typeface="Arial"/>
              </a:rPr>
              <a:t>Test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584183"/>
            <a:ext cx="4608195" cy="2872105"/>
            <a:chOff x="0" y="584183"/>
            <a:chExt cx="4608195" cy="287210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8520" y="584183"/>
              <a:ext cx="3090929" cy="287181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1477" y="16591"/>
            <a:ext cx="1696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Mapping the 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way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forward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6" action="ppaction://hlinksldjump"/>
              </a:rPr>
              <a:t>Importance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of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Service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industry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Small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Open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7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latin typeface="Arial"/>
                <a:cs typeface="Arial"/>
                <a:hlinkClick r:id="rId2" action="ppaction://hlinksldjump"/>
              </a:rPr>
              <a:t>Mapping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25">
                <a:latin typeface="Arial"/>
                <a:cs typeface="Arial"/>
                <a:hlinkClick r:id="rId2" action="ppaction://hlinksldjump"/>
              </a:rPr>
              <a:t>way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15">
                <a:latin typeface="Arial"/>
                <a:cs typeface="Arial"/>
                <a:hlinkClick r:id="rId2" action="ppaction://hlinksldjump"/>
              </a:rPr>
              <a:t>forward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20">
                <a:latin typeface="Arial"/>
                <a:cs typeface="Arial"/>
                <a:hlinkClick r:id="rId2" action="ppaction://hlinksldjump"/>
              </a:rPr>
              <a:t>for</a:t>
            </a:r>
            <a:r>
              <a:rPr dirty="0" sz="11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1477" y="16591"/>
            <a:ext cx="1696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Mapping the 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way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forward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0000FF"/>
                </a:solidFill>
              </a:rPr>
              <a:t>Seizing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opportunities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10">
                <a:solidFill>
                  <a:srgbClr val="0000FF"/>
                </a:solidFill>
              </a:rPr>
              <a:t>in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the</a:t>
            </a:r>
            <a:r>
              <a:rPr dirty="0" sz="1400">
                <a:solidFill>
                  <a:srgbClr val="0000FF"/>
                </a:solidFill>
              </a:rPr>
              <a:t> </a:t>
            </a:r>
            <a:r>
              <a:rPr dirty="0" sz="1400" spc="20">
                <a:solidFill>
                  <a:srgbClr val="0000FF"/>
                </a:solidFill>
              </a:rPr>
              <a:t>services</a:t>
            </a:r>
            <a:r>
              <a:rPr dirty="0" sz="1400" spc="5">
                <a:solidFill>
                  <a:srgbClr val="0000FF"/>
                </a:solidFill>
              </a:rPr>
              <a:t> </a:t>
            </a:r>
            <a:r>
              <a:rPr dirty="0" sz="1400" spc="15">
                <a:solidFill>
                  <a:srgbClr val="0000FF"/>
                </a:solidFill>
              </a:rPr>
              <a:t>sector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031544"/>
            <a:ext cx="76809" cy="7680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2932" y="959636"/>
            <a:ext cx="4076065" cy="1720214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398145">
              <a:lnSpc>
                <a:spcPct val="102600"/>
              </a:lnSpc>
              <a:spcBef>
                <a:spcPts val="55"/>
              </a:spcBef>
            </a:pPr>
            <a:r>
              <a:rPr dirty="0" sz="1100" spc="-10">
                <a:latin typeface="Arial"/>
                <a:cs typeface="Arial"/>
              </a:rPr>
              <a:t>Grab</a:t>
            </a:r>
            <a:r>
              <a:rPr dirty="0" sz="1100" spc="-5">
                <a:latin typeface="Arial"/>
                <a:cs typeface="Arial"/>
              </a:rPr>
              <a:t> opportunity presented </a:t>
            </a:r>
            <a:r>
              <a:rPr dirty="0" sz="1100" spc="-20">
                <a:latin typeface="Arial"/>
                <a:cs typeface="Arial"/>
              </a:rPr>
              <a:t>by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5" b="1">
                <a:solidFill>
                  <a:srgbClr val="FF0000"/>
                </a:solidFill>
                <a:latin typeface="Arial"/>
                <a:cs typeface="Arial"/>
              </a:rPr>
              <a:t>digital trade</a:t>
            </a:r>
            <a:r>
              <a:rPr dirty="0" sz="1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on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many</a:t>
            </a:r>
            <a:r>
              <a:rPr dirty="0" sz="1100" spc="-5">
                <a:latin typeface="Arial"/>
                <a:cs typeface="Arial"/>
              </a:rPr>
              <a:t> social </a:t>
            </a:r>
            <a:r>
              <a:rPr dirty="0" sz="1100" spc="-29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media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platforms.</a:t>
            </a:r>
            <a:r>
              <a:rPr dirty="0" sz="1100" spc="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E.g </a:t>
            </a:r>
            <a:r>
              <a:rPr dirty="0" sz="1100" spc="-15">
                <a:latin typeface="Arial"/>
                <a:cs typeface="Arial"/>
              </a:rPr>
              <a:t>Facebook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and</a:t>
            </a:r>
            <a:r>
              <a:rPr dirty="0" sz="1100" spc="-5">
                <a:latin typeface="Arial"/>
                <a:cs typeface="Arial"/>
              </a:rPr>
              <a:t> other </a:t>
            </a:r>
            <a:r>
              <a:rPr dirty="0" sz="1100" spc="-10">
                <a:latin typeface="Arial"/>
                <a:cs typeface="Arial"/>
              </a:rPr>
              <a:t>platforms.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300"/>
              </a:spcBef>
            </a:pPr>
            <a:r>
              <a:rPr dirty="0" sz="1100" spc="-15">
                <a:latin typeface="Arial"/>
                <a:cs typeface="Arial"/>
              </a:rPr>
              <a:t>Grow</a:t>
            </a:r>
            <a:r>
              <a:rPr dirty="0" sz="1100" spc="-5">
                <a:latin typeface="Arial"/>
                <a:cs typeface="Arial"/>
              </a:rPr>
              <a:t> domestic </a:t>
            </a:r>
            <a:r>
              <a:rPr dirty="0" sz="1100" spc="-10">
                <a:latin typeface="Arial"/>
                <a:cs typeface="Arial"/>
              </a:rPr>
              <a:t>&amp;</a:t>
            </a:r>
            <a:r>
              <a:rPr dirty="0" sz="1100" spc="-5">
                <a:latin typeface="Arial"/>
                <a:cs typeface="Arial"/>
              </a:rPr>
              <a:t> inter-connectedness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to cater </a:t>
            </a:r>
            <a:r>
              <a:rPr dirty="0" sz="1100" spc="-20">
                <a:latin typeface="Arial"/>
                <a:cs typeface="Arial"/>
              </a:rPr>
              <a:t>for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greater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demand </a:t>
            </a:r>
            <a:r>
              <a:rPr dirty="0" sz="1100" spc="-29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20">
                <a:solidFill>
                  <a:srgbClr val="FF0000"/>
                </a:solidFill>
                <a:latin typeface="Arial"/>
                <a:cs typeface="Arial"/>
              </a:rPr>
              <a:t>for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just-in-time delivery</a:t>
            </a:r>
            <a:endParaRPr sz="1100">
              <a:latin typeface="Arial"/>
              <a:cs typeface="Arial"/>
            </a:endParaRPr>
          </a:p>
          <a:p>
            <a:pPr marL="12700" marR="382270">
              <a:lnSpc>
                <a:spcPct val="102600"/>
              </a:lnSpc>
              <a:spcBef>
                <a:spcPts val="300"/>
              </a:spcBef>
            </a:pPr>
            <a:r>
              <a:rPr dirty="0" sz="1100" spc="-15">
                <a:latin typeface="Arial"/>
                <a:cs typeface="Arial"/>
              </a:rPr>
              <a:t>Namibia’s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trade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needs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to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be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faster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&amp;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more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reliable</a:t>
            </a:r>
            <a:r>
              <a:rPr dirty="0" sz="1100" spc="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than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25">
                <a:solidFill>
                  <a:srgbClr val="FF0000"/>
                </a:solidFill>
                <a:latin typeface="Arial"/>
                <a:cs typeface="Arial"/>
              </a:rPr>
              <a:t>ever </a:t>
            </a:r>
            <a:r>
              <a:rPr dirty="0" sz="1100" spc="-29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before</a:t>
            </a:r>
            <a:r>
              <a:rPr dirty="0" sz="1100" spc="-1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Competition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 and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contestability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the</a:t>
            </a:r>
            <a:r>
              <a:rPr dirty="0" sz="1100" spc="-10">
                <a:latin typeface="Arial"/>
                <a:cs typeface="Arial"/>
              </a:rPr>
              <a:t> market.</a:t>
            </a:r>
            <a:endParaRPr sz="1100">
              <a:latin typeface="Arial"/>
              <a:cs typeface="Arial"/>
            </a:endParaRPr>
          </a:p>
          <a:p>
            <a:pPr marL="12700" marR="107950">
              <a:lnSpc>
                <a:spcPct val="102699"/>
              </a:lnSpc>
              <a:spcBef>
                <a:spcPts val="295"/>
              </a:spcBef>
            </a:pPr>
            <a:r>
              <a:rPr dirty="0" sz="1100" spc="-5">
                <a:latin typeface="Arial"/>
                <a:cs typeface="Arial"/>
              </a:rPr>
              <a:t>Stress-test services sectors against 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Climate Change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&amp; 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Climate </a:t>
            </a:r>
            <a:r>
              <a:rPr dirty="0" sz="1100" spc="-300" b="1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variability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1413649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9557" y="1795754"/>
            <a:ext cx="76809" cy="768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2177859"/>
            <a:ext cx="76809" cy="7680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2387892"/>
            <a:ext cx="76809" cy="76809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12" name="object 12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6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CC0000"/>
                </a:solidFill>
              </a:rPr>
              <a:t>Presentation</a:t>
            </a:r>
            <a:r>
              <a:rPr dirty="0" sz="1400" spc="-80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Outline</a:t>
            </a:r>
            <a:endParaRPr sz="14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581" y="520750"/>
            <a:ext cx="188391" cy="76757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3934" y="465099"/>
            <a:ext cx="81915" cy="79819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1574" y="1332865"/>
            <a:ext cx="76809" cy="7680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1574" y="1504937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1574" y="1677022"/>
            <a:ext cx="76809" cy="768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1574" y="1849094"/>
            <a:ext cx="76809" cy="7680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581" y="1981288"/>
            <a:ext cx="188391" cy="18839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33934" y="199544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1574" y="2214219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581" y="2346426"/>
            <a:ext cx="188391" cy="188391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33934" y="2361513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1574" y="2579357"/>
            <a:ext cx="76809" cy="7680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0581" y="2711551"/>
            <a:ext cx="188391" cy="188391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33934" y="272654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1574" y="2944495"/>
            <a:ext cx="76809" cy="76809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25107" y="487626"/>
            <a:ext cx="3742054" cy="2581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3835">
              <a:lnSpc>
                <a:spcPct val="115199"/>
              </a:lnSpc>
              <a:spcBef>
                <a:spcPts val="100"/>
              </a:spcBef>
            </a:pPr>
            <a:r>
              <a:rPr dirty="0" sz="1100" spc="-5">
                <a:latin typeface="Arial"/>
                <a:cs typeface="Arial"/>
                <a:hlinkClick r:id="rId9" action="ppaction://hlinksldjump"/>
              </a:rPr>
              <a:t>Importance</a:t>
            </a:r>
            <a:r>
              <a:rPr dirty="0" sz="1100" spc="5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9" action="ppaction://hlinksldjump"/>
              </a:rPr>
              <a:t>of</a:t>
            </a:r>
            <a:r>
              <a:rPr dirty="0" sz="1100" spc="5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9" action="ppaction://hlinksldjump"/>
              </a:rPr>
              <a:t>Service</a:t>
            </a:r>
            <a:r>
              <a:rPr dirty="0" sz="1100" spc="10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9" action="ppaction://hlinksldjump"/>
              </a:rPr>
              <a:t>industry</a:t>
            </a:r>
            <a:r>
              <a:rPr dirty="0" sz="1100" spc="5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9" action="ppaction://hlinksldjump"/>
              </a:rPr>
              <a:t>in</a:t>
            </a:r>
            <a:r>
              <a:rPr dirty="0" sz="1100" spc="5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9" action="ppaction://hlinksldjump"/>
              </a:rPr>
              <a:t>Small</a:t>
            </a:r>
            <a:r>
              <a:rPr dirty="0" sz="1100" spc="10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10">
                <a:latin typeface="Arial"/>
                <a:cs typeface="Arial"/>
                <a:hlinkClick r:id="rId9" action="ppaction://hlinksldjump"/>
              </a:rPr>
              <a:t>Open</a:t>
            </a:r>
            <a:r>
              <a:rPr dirty="0" sz="1100" spc="5"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1100" spc="-10">
                <a:latin typeface="Arial"/>
                <a:cs typeface="Arial"/>
                <a:hlinkClick r:id="rId9" action="ppaction://hlinksldjump"/>
              </a:rPr>
              <a:t>Economies </a:t>
            </a:r>
            <a:r>
              <a:rPr dirty="0" sz="1100" spc="-29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  <a:hlinkClick r:id="rId10" action="ppaction://hlinksldjump"/>
              </a:rPr>
              <a:t>Importance of Service industry ....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100" spc="-5">
                <a:latin typeface="Arial"/>
                <a:cs typeface="Arial"/>
                <a:hlinkClick r:id="rId11" action="ppaction://hlinksldjump"/>
              </a:rPr>
              <a:t>Services</a:t>
            </a:r>
            <a:r>
              <a:rPr dirty="0" sz="1100" spc="-20"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1" action="ppaction://hlinksldjump"/>
              </a:rPr>
              <a:t>Contribution</a:t>
            </a:r>
            <a:r>
              <a:rPr dirty="0" sz="1100" spc="-20"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1" action="ppaction://hlinksldjump"/>
              </a:rPr>
              <a:t>in</a:t>
            </a:r>
            <a:r>
              <a:rPr dirty="0" sz="1100" spc="-20"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1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100" spc="-15">
                <a:latin typeface="Arial"/>
                <a:cs typeface="Arial"/>
                <a:hlinkClick r:id="rId12" action="ppaction://hlinksldjump"/>
              </a:rPr>
              <a:t>Potential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10">
                <a:latin typeface="Arial"/>
                <a:cs typeface="Arial"/>
                <a:hlinkClick r:id="rId12" action="ppaction://hlinksldjump"/>
              </a:rPr>
              <a:t>Dynamic</a:t>
            </a:r>
            <a:r>
              <a:rPr dirty="0" sz="1100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Emerging</a:t>
            </a:r>
            <a:r>
              <a:rPr dirty="0" sz="1100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Sub-sectors</a:t>
            </a:r>
            <a:r>
              <a:rPr dirty="0" sz="1100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within</a:t>
            </a:r>
            <a:r>
              <a:rPr dirty="0" sz="1100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00"/>
              </a:lnSpc>
              <a:spcBef>
                <a:spcPts val="165"/>
              </a:spcBef>
            </a:pPr>
            <a:r>
              <a:rPr dirty="0" sz="1100" spc="-5"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100" spc="-10"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165"/>
              </a:spcBef>
            </a:pPr>
            <a:r>
              <a:rPr dirty="0" sz="1100" spc="-5"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581" y="3076689"/>
            <a:ext cx="188391" cy="188391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2" name="object 22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1"/>
                  </a:lnTo>
                  <a:lnTo>
                    <a:pt x="1535976" y="129031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3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3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25107" y="3076875"/>
            <a:ext cx="387985" cy="19748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100" spc="-5">
                <a:latin typeface="Arial"/>
                <a:cs typeface="Arial"/>
                <a:hlinkClick r:id="rId24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3934" y="3096545"/>
            <a:ext cx="81915" cy="15113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3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317374" y="3331252"/>
            <a:ext cx="22415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2</a:t>
            </a:fld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/</a:t>
            </a:r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25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1477" y="16591"/>
            <a:ext cx="1696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Mapping the 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way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forward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for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1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...way forward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for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the </a:t>
            </a:r>
            <a:r>
              <a:rPr dirty="0" sz="60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Services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Industry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32194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0000FF"/>
                </a:solidFill>
                <a:latin typeface="Arial"/>
                <a:cs typeface="Arial"/>
              </a:rPr>
              <a:t>...effective</a:t>
            </a:r>
            <a:r>
              <a:rPr dirty="0" sz="1400" spc="-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0000FF"/>
                </a:solidFill>
                <a:latin typeface="Arial"/>
                <a:cs typeface="Arial"/>
              </a:rPr>
              <a:t>rail</a:t>
            </a:r>
            <a:r>
              <a:rPr dirty="0" sz="1400" spc="-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and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road</a:t>
            </a:r>
            <a:r>
              <a:rPr dirty="0" sz="1400" spc="-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584123"/>
            <a:ext cx="4608195" cy="2872105"/>
            <a:chOff x="0" y="584123"/>
            <a:chExt cx="4608195" cy="287210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8621" y="584123"/>
              <a:ext cx="2590800" cy="287187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6420" y="16591"/>
            <a:ext cx="4013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Conclusion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6" action="ppaction://hlinksldjump"/>
              </a:rPr>
              <a:t>Importance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of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Service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industry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Small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Open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7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latin typeface="Arial"/>
                <a:cs typeface="Arial"/>
                <a:hlinkClick r:id="rId2" action="ppaction://hlinksldjump"/>
              </a:rPr>
              <a:t>Conclusion 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6420" y="16591"/>
            <a:ext cx="4013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Conclusion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CC0000"/>
                </a:solidFill>
              </a:rPr>
              <a:t>leveraging</a:t>
            </a:r>
            <a:r>
              <a:rPr dirty="0" sz="1400" spc="-10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on</a:t>
            </a:r>
            <a:r>
              <a:rPr dirty="0" sz="1400" spc="-10">
                <a:solidFill>
                  <a:srgbClr val="CC0000"/>
                </a:solidFill>
              </a:rPr>
              <a:t> </a:t>
            </a:r>
            <a:r>
              <a:rPr dirty="0" sz="1400" spc="20">
                <a:solidFill>
                  <a:srgbClr val="CC0000"/>
                </a:solidFill>
              </a:rPr>
              <a:t>services</a:t>
            </a:r>
            <a:r>
              <a:rPr dirty="0" sz="1400" spc="-10">
                <a:solidFill>
                  <a:srgbClr val="CC0000"/>
                </a:solidFill>
              </a:rPr>
              <a:t> </a:t>
            </a:r>
            <a:r>
              <a:rPr dirty="0" sz="1400" spc="5">
                <a:solidFill>
                  <a:srgbClr val="CC0000"/>
                </a:solidFill>
              </a:rPr>
              <a:t>....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268196"/>
            <a:ext cx="76809" cy="7680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2932" y="1196300"/>
            <a:ext cx="4030345" cy="112839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110489">
              <a:lnSpc>
                <a:spcPct val="102600"/>
              </a:lnSpc>
              <a:spcBef>
                <a:spcPts val="55"/>
              </a:spcBef>
            </a:pP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Digitization of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 trade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in services </a:t>
            </a:r>
            <a:r>
              <a:rPr dirty="0" sz="1100" spc="-5">
                <a:latin typeface="Arial"/>
                <a:cs typeface="Arial"/>
              </a:rPr>
              <a:t>has increased the </a:t>
            </a:r>
            <a:r>
              <a:rPr dirty="0" sz="1100" spc="-10">
                <a:latin typeface="Arial"/>
                <a:cs typeface="Arial"/>
              </a:rPr>
              <a:t>pace</a:t>
            </a:r>
            <a:r>
              <a:rPr dirty="0" sz="1100" spc="-5">
                <a:latin typeface="Arial"/>
                <a:cs typeface="Arial"/>
              </a:rPr>
              <a:t> at which </a:t>
            </a:r>
            <a:r>
              <a:rPr dirty="0" sz="1100" spc="-29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services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are taking </a:t>
            </a:r>
            <a:r>
              <a:rPr dirty="0" sz="1100" spc="-10">
                <a:latin typeface="Arial"/>
                <a:cs typeface="Arial"/>
              </a:rPr>
              <a:t>place.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100" spc="-10">
                <a:latin typeface="Arial"/>
                <a:cs typeface="Arial"/>
              </a:rPr>
              <a:t>Hence,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industry adaptability </a:t>
            </a:r>
            <a:r>
              <a:rPr dirty="0" sz="1100" spc="-5">
                <a:latin typeface="Arial"/>
                <a:cs typeface="Arial"/>
              </a:rPr>
              <a:t>is </a:t>
            </a:r>
            <a:r>
              <a:rPr dirty="0" sz="1100" spc="-10">
                <a:latin typeface="Arial"/>
                <a:cs typeface="Arial"/>
              </a:rPr>
              <a:t>a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must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for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future survival.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300"/>
              </a:spcBef>
            </a:pPr>
            <a:r>
              <a:rPr dirty="0" sz="1100" spc="-15">
                <a:latin typeface="Arial"/>
                <a:cs typeface="Arial"/>
              </a:rPr>
              <a:t>COVID-19</a:t>
            </a:r>
            <a:r>
              <a:rPr dirty="0" sz="1100" spc="-5">
                <a:latin typeface="Arial"/>
                <a:cs typeface="Arial"/>
              </a:rPr>
              <a:t> has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exposed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existing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cracks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&amp; 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vulnerabilities...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government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must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ensure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policies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that</a:t>
            </a:r>
            <a:r>
              <a:rPr dirty="0" sz="1100" spc="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protect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jobs </a:t>
            </a:r>
            <a:r>
              <a:rPr dirty="0" sz="1100" spc="-29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and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hard earned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market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in services from systematic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collapse</a:t>
            </a:r>
            <a:r>
              <a:rPr dirty="0" sz="1100" spc="-5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650314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1860346"/>
            <a:ext cx="76809" cy="7680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10" name="object 10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6420" y="16591"/>
            <a:ext cx="4013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Conclusion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3995" y="0"/>
            <a:ext cx="2304415" cy="165100"/>
          </a:xfrm>
          <a:prstGeom prst="rect">
            <a:avLst/>
          </a:prstGeom>
          <a:solidFill>
            <a:srgbClr val="D8D8D8"/>
          </a:solidFill>
        </p:spPr>
        <p:txBody>
          <a:bodyPr wrap="square" lIns="0" tIns="28575" rIns="0" bIns="0" rtlCol="0" vert="horz">
            <a:spAutoFit/>
          </a:bodyPr>
          <a:lstStyle/>
          <a:p>
            <a:pPr marL="79375">
              <a:lnSpc>
                <a:spcPct val="100000"/>
              </a:lnSpc>
              <a:spcBef>
                <a:spcPts val="225"/>
              </a:spcBef>
            </a:pP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O</a:t>
            </a:r>
            <a:r>
              <a:rPr dirty="0" sz="600" spc="-20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v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e</a:t>
            </a:r>
            <a:r>
              <a:rPr dirty="0" sz="600" spc="-1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all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g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1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o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  <a:hlinkClick r:id="rId3" action="ppaction://hlinksldjump"/>
              </a:rPr>
              <a:t>wth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32194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Economic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Growth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rate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0000FF"/>
                </a:solidFill>
                <a:latin typeface="Arial"/>
                <a:cs typeface="Arial"/>
              </a:rPr>
              <a:t>all</a:t>
            </a:r>
            <a:r>
              <a:rPr dirty="0" sz="1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0000FF"/>
                </a:solidFill>
                <a:latin typeface="Arial"/>
                <a:cs typeface="Arial"/>
              </a:rPr>
              <a:t>industries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4178" y="952184"/>
            <a:ext cx="3197626" cy="15359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082560" y="2973595"/>
            <a:ext cx="24434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Figure: </a:t>
            </a:r>
            <a:r>
              <a:rPr dirty="0" sz="1000" spc="-5">
                <a:latin typeface="Arial"/>
                <a:cs typeface="Arial"/>
              </a:rPr>
              <a:t>Economic Growth rate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industries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8" name="object 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13534" y="16591"/>
            <a:ext cx="22415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...End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6" action="ppaction://hlinksldjump"/>
              </a:rPr>
              <a:t>Importance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of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Service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industry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Small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Open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7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latin typeface="Arial"/>
                <a:cs typeface="Arial"/>
                <a:hlinkClick r:id="rId2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13534" y="16591"/>
            <a:ext cx="22415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...End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0" y="164769"/>
            <a:ext cx="4608195" cy="32194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CC0000"/>
                </a:solidFill>
                <a:latin typeface="Arial"/>
                <a:cs typeface="Arial"/>
              </a:rPr>
              <a:t>....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24850" y="1597303"/>
            <a:ext cx="7588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solidFill>
                  <a:srgbClr val="FF0000"/>
                </a:solidFill>
                <a:latin typeface="Arial"/>
                <a:cs typeface="Arial"/>
              </a:rPr>
              <a:t>Thank</a:t>
            </a:r>
            <a:r>
              <a:rPr dirty="0" sz="1100" spc="-5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35" b="1">
                <a:solidFill>
                  <a:srgbClr val="FF0000"/>
                </a:solidFill>
                <a:latin typeface="Arial"/>
                <a:cs typeface="Arial"/>
              </a:rPr>
              <a:t>You</a:t>
            </a:r>
            <a:r>
              <a:rPr dirty="0" sz="1100" spc="-35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7" name="object 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3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14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4657" y="16591"/>
            <a:ext cx="19532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Importance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of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Small Open Economies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Importance</a:t>
            </a:r>
            <a:r>
              <a:rPr dirty="0" spc="5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of</a:t>
            </a:r>
            <a:r>
              <a:rPr dirty="0" spc="5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Service</a:t>
            </a:r>
            <a:r>
              <a:rPr dirty="0" spc="10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industry</a:t>
            </a:r>
            <a:r>
              <a:rPr dirty="0" spc="5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in</a:t>
            </a:r>
            <a:r>
              <a:rPr dirty="0" spc="5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Small</a:t>
            </a:r>
            <a:r>
              <a:rPr dirty="0" spc="10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10">
                <a:solidFill>
                  <a:srgbClr val="000000"/>
                </a:solidFill>
                <a:hlinkClick r:id="rId2" action="ppaction://hlinksldjump"/>
              </a:rPr>
              <a:t>Open</a:t>
            </a:r>
            <a:r>
              <a:rPr dirty="0" spc="5">
                <a:solidFill>
                  <a:srgbClr val="000000"/>
                </a:solidFill>
                <a:hlinkClick r:id="rId2" action="ppaction://hlinksldjump"/>
              </a:rPr>
              <a:t> </a:t>
            </a:r>
            <a:r>
              <a:rPr dirty="0" spc="-10">
                <a:solidFill>
                  <a:srgbClr val="000000"/>
                </a:solidFill>
                <a:hlinkClick r:id="rId2" action="ppaction://hlinksldjump"/>
              </a:rPr>
              <a:t>Economies </a:t>
            </a:r>
            <a:r>
              <a:rPr dirty="0" spc="-290">
                <a:solidFill>
                  <a:srgbClr val="000000"/>
                </a:solidFill>
              </a:rPr>
              <a:t> </a:t>
            </a:r>
            <a:r>
              <a:rPr dirty="0" spc="-5">
                <a:hlinkClick r:id="rId6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350135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grpSp>
        <p:nvGrpSpPr>
          <p:cNvPr id="26" name="object 26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7" name="object 27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3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3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25107" y="3076875"/>
            <a:ext cx="387985" cy="19748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100" spc="-5">
                <a:latin typeface="Arial"/>
                <a:cs typeface="Arial"/>
                <a:hlinkClick r:id="rId24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3934" y="3096545"/>
            <a:ext cx="81915" cy="15113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3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4317374" y="3331252"/>
            <a:ext cx="22415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2</a:t>
            </a:fld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/</a:t>
            </a:r>
            <a:r>
              <a:rPr dirty="0" sz="600" spc="-70">
                <a:solidFill>
                  <a:srgbClr val="7A0000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7A0000"/>
                </a:solidFill>
                <a:latin typeface="Arial"/>
                <a:cs typeface="Arial"/>
              </a:rPr>
              <a:t>25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4657" y="16591"/>
            <a:ext cx="19532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Importance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of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Small Open Economies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20">
                <a:solidFill>
                  <a:srgbClr val="CC0000"/>
                </a:solidFill>
              </a:rPr>
              <a:t>Importance</a:t>
            </a:r>
            <a:r>
              <a:rPr dirty="0" sz="1400" spc="-10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of</a:t>
            </a:r>
            <a:r>
              <a:rPr dirty="0" sz="1400" spc="-5">
                <a:solidFill>
                  <a:srgbClr val="CC0000"/>
                </a:solidFill>
              </a:rPr>
              <a:t> </a:t>
            </a:r>
            <a:r>
              <a:rPr dirty="0" sz="1400" spc="20">
                <a:solidFill>
                  <a:srgbClr val="CC0000"/>
                </a:solidFill>
              </a:rPr>
              <a:t>Service</a:t>
            </a:r>
            <a:r>
              <a:rPr dirty="0" sz="1400" spc="-5">
                <a:solidFill>
                  <a:srgbClr val="CC0000"/>
                </a:solidFill>
              </a:rPr>
              <a:t> </a:t>
            </a:r>
            <a:r>
              <a:rPr dirty="0" sz="1400" spc="20">
                <a:solidFill>
                  <a:srgbClr val="CC0000"/>
                </a:solidFill>
              </a:rPr>
              <a:t>Industry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947166"/>
            <a:ext cx="76809" cy="7680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2932" y="875257"/>
            <a:ext cx="4075429" cy="193040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41910">
              <a:lnSpc>
                <a:spcPct val="102699"/>
              </a:lnSpc>
              <a:spcBef>
                <a:spcPts val="55"/>
              </a:spcBef>
            </a:pPr>
            <a:r>
              <a:rPr dirty="0" sz="1100" spc="-5">
                <a:latin typeface="Arial"/>
                <a:cs typeface="Arial"/>
              </a:rPr>
              <a:t>Service Industry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constitute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largest share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GDP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in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developed </a:t>
            </a:r>
            <a:r>
              <a:rPr dirty="0" sz="1100" spc="-29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&amp; </a:t>
            </a:r>
            <a:r>
              <a:rPr dirty="0" sz="1100" spc="-15">
                <a:latin typeface="Arial"/>
                <a:cs typeface="Arial"/>
              </a:rPr>
              <a:t>developing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economies.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dirty="0" sz="1100" spc="-15" b="1">
                <a:latin typeface="Arial"/>
                <a:cs typeface="Arial"/>
              </a:rPr>
              <a:t>Advanced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Economies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it stood at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70%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 </a:t>
            </a:r>
            <a:r>
              <a:rPr dirty="0" sz="1100" spc="-20">
                <a:latin typeface="Arial"/>
                <a:cs typeface="Arial"/>
              </a:rPr>
              <a:t>Valued</a:t>
            </a:r>
            <a:r>
              <a:rPr dirty="0" sz="1100" spc="-5">
                <a:latin typeface="Arial"/>
                <a:cs typeface="Arial"/>
              </a:rPr>
              <a:t> added.</a:t>
            </a:r>
            <a:endParaRPr sz="1100">
              <a:latin typeface="Arial"/>
              <a:cs typeface="Arial"/>
            </a:endParaRPr>
          </a:p>
          <a:p>
            <a:pPr marL="12700" marR="63500">
              <a:lnSpc>
                <a:spcPct val="102600"/>
              </a:lnSpc>
              <a:spcBef>
                <a:spcPts val="295"/>
              </a:spcBef>
            </a:pPr>
            <a:r>
              <a:rPr dirty="0" sz="1100" spc="-10" b="1">
                <a:latin typeface="Arial"/>
                <a:cs typeface="Arial"/>
              </a:rPr>
              <a:t>Developing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Economies</a:t>
            </a:r>
            <a:r>
              <a:rPr dirty="0" sz="1100" b="1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the share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value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addition stood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at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50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dirty="0" sz="1100" spc="-29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60% </a:t>
            </a:r>
            <a:r>
              <a:rPr dirty="0" sz="1100" spc="-5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value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added</a:t>
            </a:r>
            <a:r>
              <a:rPr dirty="0" sz="1100" spc="-5">
                <a:latin typeface="Arial"/>
                <a:cs typeface="Arial"/>
              </a:rPr>
              <a:t> (GDP).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300"/>
              </a:spcBef>
            </a:pPr>
            <a:r>
              <a:rPr dirty="0" sz="1100" spc="-5">
                <a:latin typeface="Arial"/>
                <a:cs typeface="Arial"/>
              </a:rPr>
              <a:t>- Service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industry is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the </a:t>
            </a:r>
            <a:r>
              <a:rPr dirty="0" sz="1100" spc="-10">
                <a:latin typeface="Arial"/>
                <a:cs typeface="Arial"/>
              </a:rPr>
              <a:t>backbone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of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economic activity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and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have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a </a:t>
            </a:r>
            <a:r>
              <a:rPr dirty="0" sz="1100" spc="-29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bearing</a:t>
            </a:r>
            <a:r>
              <a:rPr dirty="0" sz="1100" spc="-10">
                <a:latin typeface="Arial"/>
                <a:cs typeface="Arial"/>
              </a:rPr>
              <a:t> on</a:t>
            </a:r>
            <a:r>
              <a:rPr dirty="0" sz="1100" spc="-5">
                <a:latin typeface="Arial"/>
                <a:cs typeface="Arial"/>
              </a:rPr>
              <a:t> social </a:t>
            </a:r>
            <a:r>
              <a:rPr dirty="0" sz="1100" spc="-10">
                <a:latin typeface="Arial"/>
                <a:cs typeface="Arial"/>
              </a:rPr>
              <a:t>development.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100" spc="-5">
                <a:latin typeface="Arial"/>
                <a:cs typeface="Arial"/>
              </a:rPr>
              <a:t>...</a:t>
            </a:r>
            <a:r>
              <a:rPr dirty="0" sz="1100" spc="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large </a:t>
            </a:r>
            <a:r>
              <a:rPr dirty="0" sz="1100" spc="5">
                <a:latin typeface="Arial"/>
                <a:cs typeface="Arial"/>
              </a:rPr>
              <a:t>part</a:t>
            </a:r>
            <a:r>
              <a:rPr dirty="0" sz="1100" spc="-5">
                <a:latin typeface="Arial"/>
                <a:cs typeface="Arial"/>
              </a:rPr>
              <a:t> of </a:t>
            </a:r>
            <a:r>
              <a:rPr dirty="0" sz="1100">
                <a:latin typeface="Arial"/>
                <a:cs typeface="Arial"/>
              </a:rPr>
              <a:t>service </a:t>
            </a:r>
            <a:r>
              <a:rPr dirty="0" sz="1100" spc="-5">
                <a:latin typeface="Arial"/>
                <a:cs typeface="Arial"/>
              </a:rPr>
              <a:t>industry is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formal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&amp;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tractable</a:t>
            </a:r>
            <a:r>
              <a:rPr dirty="0" sz="1100" spc="-1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marL="12700" marR="355600">
              <a:lnSpc>
                <a:spcPct val="102600"/>
              </a:lnSpc>
              <a:spcBef>
                <a:spcPts val="300"/>
              </a:spcBef>
            </a:pPr>
            <a:r>
              <a:rPr dirty="0" sz="1100" spc="-5">
                <a:latin typeface="Arial"/>
                <a:cs typeface="Arial"/>
              </a:rPr>
              <a:t>...economic activities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by</a:t>
            </a:r>
            <a:r>
              <a:rPr dirty="0" sz="1100" spc="-5">
                <a:latin typeface="Arial"/>
                <a:cs typeface="Arial"/>
              </a:rPr>
              <a:t> services industries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means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jobs,</a:t>
            </a:r>
            <a:r>
              <a:rPr dirty="0" sz="1100" b="1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tax </a:t>
            </a:r>
            <a:r>
              <a:rPr dirty="0" sz="1100" spc="-290" b="1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1100" spc="-15" b="1">
                <a:solidFill>
                  <a:srgbClr val="0000FF"/>
                </a:solidFill>
                <a:latin typeface="Arial"/>
                <a:cs typeface="Arial"/>
              </a:rPr>
              <a:t>revenue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 &amp;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 impact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on</a:t>
            </a:r>
            <a:r>
              <a:rPr dirty="0" sz="1100" spc="-5" b="1">
                <a:solidFill>
                  <a:srgbClr val="0000FF"/>
                </a:solidFill>
                <a:latin typeface="Arial"/>
                <a:cs typeface="Arial"/>
              </a:rPr>
              <a:t> living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standards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1329270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9557" y="1539303"/>
            <a:ext cx="76809" cy="768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1921408"/>
            <a:ext cx="76809" cy="7680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2303526"/>
            <a:ext cx="76809" cy="7680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557" y="2513558"/>
            <a:ext cx="76809" cy="76809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13" name="object 13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6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3569" y="16591"/>
            <a:ext cx="11639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Importance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of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....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6" action="ppaction://hlinksldjump"/>
              </a:rPr>
              <a:t>Importance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of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Service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industry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in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5">
                <a:hlinkClick r:id="rId6" action="ppaction://hlinksldjump"/>
              </a:rPr>
              <a:t>Small</a:t>
            </a:r>
            <a:r>
              <a:rPr dirty="0" spc="10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Open</a:t>
            </a:r>
            <a:r>
              <a:rPr dirty="0" spc="5">
                <a:hlinkClick r:id="rId6" action="ppaction://hlinksldjump"/>
              </a:rPr>
              <a:t> </a:t>
            </a:r>
            <a:r>
              <a:rPr dirty="0" spc="-10">
                <a:hlinkClick r:id="rId6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solidFill>
                  <a:srgbClr val="000000"/>
                </a:solidFill>
                <a:hlinkClick r:id="rId2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1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3569" y="16591"/>
            <a:ext cx="11639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Importance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of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industry</a:t>
            </a:r>
            <a:r>
              <a:rPr dirty="0" sz="600" spc="-2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....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15">
                <a:solidFill>
                  <a:srgbClr val="CC0000"/>
                </a:solidFill>
              </a:rPr>
              <a:t>Services,</a:t>
            </a:r>
            <a:r>
              <a:rPr dirty="0" sz="1400" spc="-5">
                <a:solidFill>
                  <a:srgbClr val="CC0000"/>
                </a:solidFill>
              </a:rPr>
              <a:t> </a:t>
            </a:r>
            <a:r>
              <a:rPr dirty="0" sz="1400" spc="5">
                <a:solidFill>
                  <a:srgbClr val="CC0000"/>
                </a:solidFill>
              </a:rPr>
              <a:t>value</a:t>
            </a:r>
            <a:r>
              <a:rPr dirty="0" sz="1400" spc="-5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added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20">
                <a:solidFill>
                  <a:srgbClr val="CC0000"/>
                </a:solidFill>
              </a:rPr>
              <a:t>(%GDP)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6752" y="661263"/>
            <a:ext cx="3234482" cy="210312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02055" y="2885800"/>
            <a:ext cx="2204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Figure: </a:t>
            </a:r>
            <a:r>
              <a:rPr dirty="0" sz="1000" spc="-5">
                <a:latin typeface="Arial"/>
                <a:cs typeface="Arial"/>
              </a:rPr>
              <a:t>Services,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added (%GDP)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8" name="object 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7831" y="16591"/>
            <a:ext cx="11283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Contribution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Namibia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7" action="ppaction://hlinksldjump"/>
              </a:rPr>
              <a:t>Importance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of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Service</a:t>
            </a:r>
            <a:r>
              <a:rPr dirty="0" spc="10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industry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in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Small</a:t>
            </a:r>
            <a:r>
              <a:rPr dirty="0" spc="10">
                <a:hlinkClick r:id="rId7" action="ppaction://hlinksldjump"/>
              </a:rPr>
              <a:t> </a:t>
            </a:r>
            <a:r>
              <a:rPr dirty="0" spc="-10">
                <a:hlinkClick r:id="rId7" action="ppaction://hlinksldjump"/>
              </a:rPr>
              <a:t>Open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10">
                <a:hlinkClick r:id="rId7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8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11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Contribution</a:t>
            </a:r>
            <a:r>
              <a:rPr dirty="0" sz="11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in</a:t>
            </a:r>
            <a:r>
              <a:rPr dirty="0" sz="11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Potential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Dynamic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Emerging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Sub-sectors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within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7831" y="16591"/>
            <a:ext cx="11283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Contribution</a:t>
            </a:r>
            <a:r>
              <a:rPr dirty="0" sz="600" spc="-1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in</a:t>
            </a:r>
            <a:r>
              <a:rPr dirty="0" sz="600" spc="-1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Namibia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64769"/>
            <a:ext cx="4608195" cy="321945"/>
          </a:xfrm>
          <a:prstGeom prst="rect"/>
          <a:solidFill>
            <a:srgbClr val="F2F2F2"/>
          </a:solidFill>
        </p:spPr>
        <p:txBody>
          <a:bodyPr wrap="square" lIns="0" tIns="6223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490"/>
              </a:spcBef>
            </a:pPr>
            <a:r>
              <a:rPr dirty="0" sz="1400" spc="20">
                <a:solidFill>
                  <a:srgbClr val="CC0000"/>
                </a:solidFill>
              </a:rPr>
              <a:t>Industry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contribution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to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25">
                <a:solidFill>
                  <a:srgbClr val="CC0000"/>
                </a:solidFill>
              </a:rPr>
              <a:t>GDP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2020</a:t>
            </a:r>
            <a:r>
              <a:rPr dirty="0" sz="1400">
                <a:solidFill>
                  <a:srgbClr val="CC0000"/>
                </a:solidFill>
              </a:rPr>
              <a:t> </a:t>
            </a:r>
            <a:r>
              <a:rPr dirty="0" sz="1400" spc="10">
                <a:solidFill>
                  <a:srgbClr val="CC0000"/>
                </a:solidFill>
              </a:rPr>
              <a:t>in</a:t>
            </a:r>
            <a:r>
              <a:rPr dirty="0" sz="1400" spc="5">
                <a:solidFill>
                  <a:srgbClr val="CC0000"/>
                </a:solidFill>
              </a:rPr>
              <a:t> </a:t>
            </a:r>
            <a:r>
              <a:rPr dirty="0" sz="1400" spc="15">
                <a:solidFill>
                  <a:srgbClr val="CC0000"/>
                </a:solidFill>
              </a:rPr>
              <a:t>percent</a:t>
            </a:r>
            <a:endParaRPr sz="14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77861" y="623862"/>
            <a:ext cx="2048510" cy="162052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2932" y="2365799"/>
            <a:ext cx="3753485" cy="92519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48895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Figure: </a:t>
            </a:r>
            <a:r>
              <a:rPr dirty="0" sz="1000" spc="-10">
                <a:latin typeface="Arial"/>
                <a:cs typeface="Arial"/>
              </a:rPr>
              <a:t>Tertiary</a:t>
            </a:r>
            <a:r>
              <a:rPr dirty="0" sz="1000" spc="-5">
                <a:latin typeface="Arial"/>
                <a:cs typeface="Arial"/>
              </a:rPr>
              <a:t> industries</a:t>
            </a:r>
            <a:r>
              <a:rPr dirty="0" sz="1000">
                <a:latin typeface="Arial"/>
                <a:cs typeface="Arial"/>
              </a:rPr>
              <a:t> (Services),</a:t>
            </a:r>
            <a:r>
              <a:rPr dirty="0" sz="1000" spc="-5">
                <a:latin typeface="Arial"/>
                <a:cs typeface="Arial"/>
              </a:rPr>
              <a:t> share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GDP)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100" spc="-5">
                <a:latin typeface="Arial"/>
                <a:cs typeface="Arial"/>
              </a:rPr>
              <a:t>Services around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60%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dirty="0" sz="1100" spc="-15">
                <a:solidFill>
                  <a:srgbClr val="FF0000"/>
                </a:solidFill>
                <a:latin typeface="Arial"/>
                <a:cs typeface="Arial"/>
              </a:rPr>
              <a:t>Namibia’s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GDP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in</a:t>
            </a:r>
            <a:r>
              <a:rPr dirty="0" sz="1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2020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  <a:spcBef>
                <a:spcPts val="190"/>
              </a:spcBef>
            </a:pPr>
            <a:r>
              <a:rPr dirty="0" sz="1100" spc="-10">
                <a:latin typeface="Arial"/>
                <a:cs typeface="Arial"/>
              </a:rPr>
              <a:t>What does</a:t>
            </a:r>
            <a:r>
              <a:rPr dirty="0" sz="1100" spc="-5">
                <a:latin typeface="Arial"/>
                <a:cs typeface="Arial"/>
              </a:rPr>
              <a:t> that </a:t>
            </a:r>
            <a:r>
              <a:rPr dirty="0" sz="1100" spc="-10">
                <a:latin typeface="Arial"/>
                <a:cs typeface="Arial"/>
              </a:rPr>
              <a:t>means</a:t>
            </a:r>
            <a:r>
              <a:rPr dirty="0" sz="1100" spc="-5">
                <a:latin typeface="Arial"/>
                <a:cs typeface="Arial"/>
              </a:rPr>
              <a:t> in </a:t>
            </a:r>
            <a:r>
              <a:rPr dirty="0" sz="1100">
                <a:latin typeface="Arial"/>
                <a:cs typeface="Arial"/>
              </a:rPr>
              <a:t>terms</a:t>
            </a:r>
            <a:r>
              <a:rPr dirty="0" sz="1100" spc="-5">
                <a:latin typeface="Arial"/>
                <a:cs typeface="Arial"/>
              </a:rPr>
              <a:t> of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jobs,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 income distribution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&amp; </a:t>
            </a:r>
            <a:r>
              <a:rPr dirty="0" sz="1100" spc="-29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FF0000"/>
                </a:solidFill>
                <a:latin typeface="Arial"/>
                <a:cs typeface="Arial"/>
              </a:rPr>
              <a:t>driving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 growth!</a:t>
            </a:r>
            <a:r>
              <a:rPr dirty="0" sz="1100" spc="-1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2802839"/>
            <a:ext cx="76809" cy="768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9557" y="2998749"/>
            <a:ext cx="76809" cy="7680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10" name="object 10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5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717" y="16591"/>
            <a:ext cx="206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5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>
                <a:solidFill>
                  <a:srgbClr val="F2F2F2"/>
                </a:solidFill>
                <a:latin typeface="Arial"/>
                <a:cs typeface="Arial"/>
                <a:hlinkClick r:id="rId2" action="ppaction://hlinksldjump"/>
              </a:rPr>
              <a:t>Services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65100"/>
          </a:xfrm>
          <a:custGeom>
            <a:avLst/>
            <a:gdLst/>
            <a:ahLst/>
            <a:cxnLst/>
            <a:rect l="l" t="t" r="r" b="b"/>
            <a:pathLst>
              <a:path w="2304415" h="165100">
                <a:moveTo>
                  <a:pt x="2303995" y="0"/>
                </a:moveTo>
                <a:lnTo>
                  <a:pt x="0" y="0"/>
                </a:lnTo>
                <a:lnTo>
                  <a:pt x="0" y="164769"/>
                </a:lnTo>
                <a:lnTo>
                  <a:pt x="2303995" y="164769"/>
                </a:lnTo>
                <a:lnTo>
                  <a:pt x="2303995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581" y="226555"/>
            <a:ext cx="188595" cy="861060"/>
            <a:chOff x="80581" y="226555"/>
            <a:chExt cx="188595" cy="8610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581" y="226555"/>
              <a:ext cx="188391" cy="188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81" y="450583"/>
              <a:ext cx="188391" cy="188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1" y="674611"/>
              <a:ext cx="188391" cy="1883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581" y="898639"/>
              <a:ext cx="188391" cy="1883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33934" y="242492"/>
            <a:ext cx="81915" cy="819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800" spc="-5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3600"/>
              </a:lnSpc>
              <a:spcBef>
                <a:spcPts val="100"/>
              </a:spcBef>
            </a:pPr>
            <a:r>
              <a:rPr dirty="0" spc="-5">
                <a:hlinkClick r:id="rId7" action="ppaction://hlinksldjump"/>
              </a:rPr>
              <a:t>Importance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of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Service</a:t>
            </a:r>
            <a:r>
              <a:rPr dirty="0" spc="10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industry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in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5">
                <a:hlinkClick r:id="rId7" action="ppaction://hlinksldjump"/>
              </a:rPr>
              <a:t>Small</a:t>
            </a:r>
            <a:r>
              <a:rPr dirty="0" spc="10">
                <a:hlinkClick r:id="rId7" action="ppaction://hlinksldjump"/>
              </a:rPr>
              <a:t> </a:t>
            </a:r>
            <a:r>
              <a:rPr dirty="0" spc="-10">
                <a:hlinkClick r:id="rId7" action="ppaction://hlinksldjump"/>
              </a:rPr>
              <a:t>Open</a:t>
            </a:r>
            <a:r>
              <a:rPr dirty="0" spc="5">
                <a:hlinkClick r:id="rId7" action="ppaction://hlinksldjump"/>
              </a:rPr>
              <a:t> </a:t>
            </a:r>
            <a:r>
              <a:rPr dirty="0" spc="-10">
                <a:hlinkClick r:id="rId7" action="ppaction://hlinksldjump"/>
              </a:rPr>
              <a:t>Economies </a:t>
            </a:r>
            <a:r>
              <a:rPr dirty="0" spc="-290"/>
              <a:t> </a:t>
            </a:r>
            <a:r>
              <a:rPr dirty="0" spc="-5">
                <a:hlinkClick r:id="rId8" action="ppaction://hlinksldjump"/>
              </a:rPr>
              <a:t>Importance of Service industry ....</a:t>
            </a:r>
          </a:p>
        </p:txBody>
      </p:sp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131570"/>
            <a:ext cx="76809" cy="7680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303655"/>
            <a:ext cx="76809" cy="7680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1475727"/>
            <a:ext cx="76809" cy="7680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51574" y="1647799"/>
            <a:ext cx="76809" cy="7680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1810969"/>
            <a:ext cx="188391" cy="18839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33934" y="182512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1574" y="2043900"/>
            <a:ext cx="76809" cy="7680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581" y="2207069"/>
            <a:ext cx="188391" cy="18839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33934" y="222216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2440000"/>
            <a:ext cx="76809" cy="7680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81" y="2603169"/>
            <a:ext cx="188391" cy="188391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33934" y="261816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1574" y="2836100"/>
            <a:ext cx="76809" cy="76809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25107" y="610512"/>
            <a:ext cx="3742054" cy="25742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Services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Contribution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in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2" action="ppaction://hlinksldjump"/>
              </a:rPr>
              <a:t>Namibia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5">
                <a:latin typeface="Arial"/>
                <a:cs typeface="Arial"/>
                <a:hlinkClick r:id="rId2" action="ppaction://hlinksldjump"/>
              </a:rPr>
              <a:t>Potential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10">
                <a:latin typeface="Arial"/>
                <a:cs typeface="Arial"/>
                <a:hlinkClick r:id="rId2" action="ppaction://hlinksldjump"/>
              </a:rPr>
              <a:t>Dynamic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Emerging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Sub-sectors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within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110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1100" spc="-5">
                <a:latin typeface="Arial"/>
                <a:cs typeface="Arial"/>
                <a:hlinkClick r:id="rId2" action="ppaction://hlinksldjump"/>
              </a:rPr>
              <a:t>Services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3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4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5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6" action="ppaction://hlinksldjump"/>
              </a:rPr>
              <a:t>...ICT</a:t>
            </a:r>
            <a:endParaRPr sz="1100">
              <a:latin typeface="Arial"/>
              <a:cs typeface="Arial"/>
            </a:endParaRPr>
          </a:p>
          <a:p>
            <a:pPr marL="175260" marR="1264285" indent="-163195">
              <a:lnSpc>
                <a:spcPct val="102699"/>
              </a:lnSpc>
              <a:spcBef>
                <a:spcPts val="40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7" action="ppaction://hlinksldjump"/>
              </a:rPr>
              <a:t>Challenges of the Services Industries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Challenges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of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the</a:t>
            </a: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Services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8" action="ppaction://hlinksldjump"/>
              </a:rPr>
              <a:t>Industries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Mapping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way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for</a:t>
            </a:r>
            <a:r>
              <a:rPr dirty="0" sz="1100" spc="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19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35"/>
              </a:spcBef>
            </a:pP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...way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forward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2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for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the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Services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0" action="ppaction://hlinksldjump"/>
              </a:rPr>
              <a:t>Industry</a:t>
            </a:r>
            <a:endParaRPr sz="1100">
              <a:latin typeface="Arial"/>
              <a:cs typeface="Arial"/>
            </a:endParaRPr>
          </a:p>
          <a:p>
            <a:pPr marL="175260" marR="2673350" indent="-163195">
              <a:lnSpc>
                <a:spcPct val="102600"/>
              </a:lnSpc>
              <a:spcBef>
                <a:spcPts val="409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1" action="ppaction://hlinksldjump"/>
              </a:rPr>
              <a:t>Conclusion </a:t>
            </a:r>
            <a:r>
              <a:rPr dirty="0" sz="1100">
                <a:solidFill>
                  <a:srgbClr val="CCCCCC"/>
                </a:solidFill>
                <a:latin typeface="Arial"/>
                <a:cs typeface="Arial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Overall</a:t>
            </a:r>
            <a:r>
              <a:rPr dirty="0" sz="1100" spc="-4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 </a:t>
            </a:r>
            <a:r>
              <a:rPr dirty="0" sz="1100" spc="-15">
                <a:solidFill>
                  <a:srgbClr val="CCCCCC"/>
                </a:solidFill>
                <a:latin typeface="Arial"/>
                <a:cs typeface="Arial"/>
                <a:hlinkClick r:id="rId22" action="ppaction://hlinksldjump"/>
              </a:rPr>
              <a:t>growth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5">
                <a:solidFill>
                  <a:srgbClr val="CCCCCC"/>
                </a:solidFill>
                <a:latin typeface="Arial"/>
                <a:cs typeface="Arial"/>
                <a:hlinkClick r:id="rId23" action="ppaction://hlinksldjump"/>
              </a:rPr>
              <a:t>...End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581" y="2999270"/>
            <a:ext cx="188391" cy="188391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33934" y="301436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solidFill>
                  <a:srgbClr val="FAFAFD"/>
                </a:solidFill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26968"/>
            <a:ext cx="4608195" cy="129539"/>
            <a:chOff x="0" y="3326968"/>
            <a:chExt cx="4608195" cy="129539"/>
          </a:xfrm>
        </p:grpSpPr>
        <p:sp>
          <p:nvSpPr>
            <p:cNvPr id="28" name="object 28"/>
            <p:cNvSpPr/>
            <p:nvPr/>
          </p:nvSpPr>
          <p:spPr>
            <a:xfrm>
              <a:off x="0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5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3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5976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1952" y="3326968"/>
              <a:ext cx="1536065" cy="129539"/>
            </a:xfrm>
            <a:custGeom>
              <a:avLst/>
              <a:gdLst/>
              <a:ahLst/>
              <a:cxnLst/>
              <a:rect l="l" t="t" r="r" b="b"/>
              <a:pathLst>
                <a:path w="1536064" h="129539">
                  <a:moveTo>
                    <a:pt x="1535976" y="0"/>
                  </a:moveTo>
                  <a:lnTo>
                    <a:pt x="0" y="0"/>
                  </a:lnTo>
                  <a:lnTo>
                    <a:pt x="0" y="129032"/>
                  </a:lnTo>
                  <a:lnTo>
                    <a:pt x="1535976" y="129032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499001" y="3344256"/>
            <a:ext cx="1577340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onomic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Association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of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  <a:hlinkClick r:id="rId24" action="ppaction://hlinksldjump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Namibia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Annual</a:t>
            </a:r>
            <a:r>
              <a:rPr dirty="0" sz="600" spc="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"/>
                <a:cs typeface="Arial"/>
              </a:rPr>
              <a:t>Con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75842" y="3344256"/>
            <a:ext cx="269875" cy="9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5"/>
              </a:lnSpc>
            </a:pPr>
            <a:r>
              <a:rPr dirty="0" sz="600" spc="-50" b="1">
                <a:solidFill>
                  <a:srgbClr val="FF0000"/>
                </a:solidFill>
                <a:latin typeface="Arial"/>
                <a:cs typeface="Arial"/>
              </a:rPr>
              <a:t>erencef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15"/>
              <a:t>Dr.</a:t>
            </a:r>
            <a:r>
              <a:rPr dirty="0" spc="35"/>
              <a:t> </a:t>
            </a:r>
            <a:r>
              <a:rPr dirty="0" spc="-5"/>
              <a:t>Reinhold</a:t>
            </a:r>
            <a:r>
              <a:rPr dirty="0"/>
              <a:t> </a:t>
            </a:r>
            <a:r>
              <a:rPr dirty="0" spc="-5"/>
              <a:t>Kamati ,</a:t>
            </a:r>
            <a:r>
              <a:rPr dirty="0"/>
              <a:t> </a:t>
            </a:r>
            <a:r>
              <a:rPr dirty="0" spc="-5"/>
              <a:t>Bank</a:t>
            </a:r>
            <a:r>
              <a:rPr dirty="0"/>
              <a:t> </a:t>
            </a:r>
            <a:r>
              <a:rPr dirty="0" spc="-5"/>
              <a:t>of Namibia</a:t>
            </a:r>
            <a:r>
              <a:rPr dirty="0" spc="170"/>
              <a:t> </a:t>
            </a:r>
            <a:r>
              <a:rPr dirty="0" spc="-5"/>
              <a:t>, </a:t>
            </a:r>
            <a:r>
              <a:rPr dirty="0" spc="-5" b="1">
                <a:solidFill>
                  <a:srgbClr val="FF0000"/>
                </a:solidFill>
                <a:latin typeface="Arial"/>
                <a:cs typeface="Arial"/>
              </a:rPr>
              <a:t>Ec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13229" y="3331252"/>
            <a:ext cx="1816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8E0000"/>
                </a:solidFill>
                <a:latin typeface="Arial"/>
                <a:cs typeface="Arial"/>
                <a:hlinkClick r:id="rId24" action="ppaction://hlinksldjump"/>
              </a:rPr>
              <a:t>EAN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25"/>
              <a:t> </a:t>
            </a:r>
            <a:r>
              <a:rPr dirty="0" spc="-5"/>
              <a:t>October</a:t>
            </a:r>
            <a:r>
              <a:rPr dirty="0" spc="-25"/>
              <a:t> </a:t>
            </a:r>
            <a:r>
              <a:rPr dirty="0" spc="-5"/>
              <a:t>2021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70"/>
              <a:t> </a:t>
            </a:r>
            <a:r>
              <a:rPr dirty="0" spc="-5"/>
              <a:t>/</a:t>
            </a:r>
            <a:r>
              <a:rPr dirty="0" spc="-70"/>
              <a:t> </a:t>
            </a:r>
            <a:r>
              <a:rPr dirty="0" spc="-5"/>
              <a:t>25</a:t>
            </a:r>
          </a:p>
        </p:txBody>
      </p:sp>
    </p:spTree>
  </p:cSld>
  <p:clrMapOvr>
    <a:masterClrMapping/>
  </p:clrMapOvr>
  <p:transition spd="fast">
    <p:cut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 Dr. Reinhold Kamati 5mm, Bank of Namibia  5mm, Economic Association of Namibia Annual Conference  </dc:creator>
  <dc:title>Leveraging the Services Industry for Economic Growth: The importance of services in driving growth of a small open economy</dc:title>
  <dcterms:created xsi:type="dcterms:W3CDTF">2021-10-27T06:48:16Z</dcterms:created>
  <dcterms:modified xsi:type="dcterms:W3CDTF">2021-10-27T06:48:16Z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2021-10-27T00:00:00Z</vt:filetime>
  </property>
</Properties>
</file>