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66" r:id="rId4"/>
    <p:sldId id="267" r:id="rId5"/>
    <p:sldId id="268" r:id="rId6"/>
    <p:sldId id="269" r:id="rId7"/>
    <p:sldId id="283" r:id="rId8"/>
    <p:sldId id="284" r:id="rId9"/>
    <p:sldId id="293" r:id="rId10"/>
    <p:sldId id="285" r:id="rId11"/>
    <p:sldId id="286" r:id="rId12"/>
    <p:sldId id="287" r:id="rId13"/>
    <p:sldId id="298" r:id="rId14"/>
    <p:sldId id="299" r:id="rId15"/>
    <p:sldId id="288" r:id="rId16"/>
    <p:sldId id="291" r:id="rId17"/>
    <p:sldId id="295" r:id="rId18"/>
    <p:sldId id="297" r:id="rId19"/>
    <p:sldId id="296" r:id="rId20"/>
    <p:sldId id="290" r:id="rId21"/>
    <p:sldId id="289" r:id="rId22"/>
    <p:sldId id="292" r:id="rId23"/>
    <p:sldId id="270" r:id="rId24"/>
    <p:sldId id="271" r:id="rId25"/>
    <p:sldId id="272" r:id="rId26"/>
    <p:sldId id="273" r:id="rId27"/>
    <p:sldId id="301" r:id="rId28"/>
    <p:sldId id="302" r:id="rId29"/>
    <p:sldId id="274" r:id="rId30"/>
    <p:sldId id="275" r:id="rId31"/>
    <p:sldId id="304" r:id="rId32"/>
    <p:sldId id="276" r:id="rId33"/>
    <p:sldId id="277" r:id="rId34"/>
    <p:sldId id="303" r:id="rId35"/>
    <p:sldId id="30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56" autoAdjust="0"/>
    <p:restoredTop sz="94660"/>
  </p:normalViewPr>
  <p:slideViewPr>
    <p:cSldViewPr>
      <p:cViewPr>
        <p:scale>
          <a:sx n="81" d="100"/>
          <a:sy n="81" d="100"/>
        </p:scale>
        <p:origin x="-1056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7A99F-AFE1-42D8-8CFA-8890C6B22F77}" type="datetimeFigureOut">
              <a:rPr lang="en-US" smtClean="0"/>
              <a:t>12/8/2017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BAF38-AD4A-46D3-89C2-95CED3DB74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97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BBAF38-AD4A-46D3-89C2-95CED3DB746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42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51520" y="4797152"/>
            <a:ext cx="8640960" cy="1800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51520" y="260648"/>
            <a:ext cx="8640960" cy="43204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46262AE-32F8-44F4-BD08-7562ADCE062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348405"/>
            <a:ext cx="2160240" cy="1316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6924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31024" cy="1143000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88640"/>
            <a:ext cx="2160240" cy="1316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8224" y="6492875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46262AE-32F8-44F4-BD08-7562ADCE06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556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48400" cy="1143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84937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18 &amp; 19 October 2017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84937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director@ean.org.na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46262AE-32F8-44F4-BD08-7562ADCE062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88640"/>
            <a:ext cx="2160240" cy="1316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315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262AE-32F8-44F4-BD08-7562ADCE062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5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304800" y="457201"/>
            <a:ext cx="8534400" cy="4038600"/>
          </a:xfrm>
        </p:spPr>
        <p:txBody>
          <a:bodyPr>
            <a:normAutofit/>
          </a:bodyPr>
          <a:lstStyle/>
          <a:p>
            <a:r>
              <a:rPr lang="en-US" sz="4800" dirty="0"/>
              <a:t>Introduction to the Namibian Budget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prepared for UNICEF and partner ministries</a:t>
            </a:r>
            <a:r>
              <a:rPr lang="en-US" dirty="0"/>
              <a:t/>
            </a:r>
            <a:br>
              <a:rPr lang="en-US" dirty="0"/>
            </a:br>
            <a:r>
              <a:rPr lang="en-US" sz="3600" dirty="0"/>
              <a:t>by Klaus Schade</a:t>
            </a:r>
          </a:p>
        </p:txBody>
      </p:sp>
    </p:spTree>
    <p:extLst>
      <p:ext uri="{BB962C8B-B14F-4D97-AF65-F5344CB8AC3E}">
        <p14:creationId xmlns:p14="http://schemas.microsoft.com/office/powerpoint/2010/main" val="3918810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FDFCE1-86E8-4AE2-B68A-2C88A30BF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process</a:t>
            </a:r>
            <a:endParaRPr lang="en-GB" sz="4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F99C3D-D894-4C56-8CA7-C1745CC67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16D6C9-B221-4397-B3AC-E77368785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C2AD1C5-784D-480B-8C9F-F67E28593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xmlns="" id="{A18583BF-3AC6-40FB-9D20-E987578C7BA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217" y="2060848"/>
            <a:ext cx="8829103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6991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C481D1-4240-4A93-8317-0C987ADFF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6696744" cy="1143000"/>
          </a:xfrm>
        </p:spPr>
        <p:txBody>
          <a:bodyPr/>
          <a:lstStyle/>
          <a:p>
            <a:r>
              <a:rPr lang="en-US" sz="4400" dirty="0"/>
              <a:t>Budget process - responsibilities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92A02B-FAAB-4A8A-B133-E30A7A05B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800" dirty="0"/>
              <a:t>Ministry of Finance</a:t>
            </a:r>
          </a:p>
          <a:p>
            <a:r>
              <a:rPr lang="en-US" dirty="0"/>
              <a:t>Lead ministry for the preparation of the budget</a:t>
            </a:r>
          </a:p>
          <a:p>
            <a:r>
              <a:rPr lang="en-US" dirty="0"/>
              <a:t>Presentation to Parliament</a:t>
            </a:r>
          </a:p>
          <a:p>
            <a:r>
              <a:rPr lang="en-US" dirty="0"/>
              <a:t>Budget execution (Adherence to budget ceilings, provision of financial resources</a:t>
            </a:r>
          </a:p>
          <a:p>
            <a:r>
              <a:rPr lang="en-US" dirty="0"/>
              <a:t>Cover budget deficit and manages public debts</a:t>
            </a:r>
          </a:p>
          <a:p>
            <a:r>
              <a:rPr lang="en-US" dirty="0"/>
              <a:t>Manages loan guarantees and equity participation</a:t>
            </a:r>
          </a:p>
          <a:p>
            <a:r>
              <a:rPr lang="en-US" dirty="0"/>
              <a:t>Operational budget. </a:t>
            </a:r>
          </a:p>
          <a:p>
            <a:pPr marL="0" indent="0">
              <a:buNone/>
            </a:pPr>
            <a:r>
              <a:rPr lang="en-US" sz="3800" dirty="0"/>
              <a:t>National Planning Commission </a:t>
            </a:r>
          </a:p>
          <a:p>
            <a:r>
              <a:rPr lang="en-US" dirty="0"/>
              <a:t>Development Budget (Development projects)</a:t>
            </a:r>
          </a:p>
          <a:p>
            <a:r>
              <a:rPr lang="en-US" dirty="0"/>
              <a:t>Coordination with International Cooperation Partners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2110573-FAE2-4117-B1B0-B661C098B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34FD912-AE87-4A62-B51B-410377510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78212BC-5901-40DC-8E82-F3BE6F71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121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F5E935-DFF9-47E2-8786-049EB7518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process – responsibilities 2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6EC9F0-58FF-433D-974F-09363674B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Macro-economic Working Group (MEWG)</a:t>
            </a:r>
          </a:p>
          <a:p>
            <a:r>
              <a:rPr lang="en-US" sz="2400" dirty="0"/>
              <a:t>Members: Ministry of Finance, NPC, NSA, Bank of Namibia</a:t>
            </a:r>
          </a:p>
          <a:p>
            <a:r>
              <a:rPr lang="en-US" sz="2400" dirty="0"/>
              <a:t>Preparation of Macro-economic Framework (Economic growth prospects -&gt; Revenue forecast: GDP, inflation, interest rates, trade balance, Balance of Payment)</a:t>
            </a:r>
          </a:p>
          <a:p>
            <a:pPr marL="0" indent="0">
              <a:buNone/>
            </a:pPr>
            <a:r>
              <a:rPr lang="en-US" dirty="0"/>
              <a:t>Cabinet Treasury Committee</a:t>
            </a:r>
          </a:p>
          <a:p>
            <a:r>
              <a:rPr lang="en-US" sz="2400" dirty="0"/>
              <a:t>Chaired by Minister of Finance</a:t>
            </a:r>
          </a:p>
          <a:p>
            <a:r>
              <a:rPr lang="en-US" sz="2400" dirty="0"/>
              <a:t>Approving budget-related documents such as budget ceilings, revenue forecasts, final budget, etc. </a:t>
            </a:r>
          </a:p>
          <a:p>
            <a:pPr marL="0" indent="0">
              <a:buNone/>
            </a:pPr>
            <a:r>
              <a:rPr lang="en-US" dirty="0"/>
              <a:t>Offices, Ministries, Agencies (O/M/As)</a:t>
            </a:r>
          </a:p>
          <a:p>
            <a:r>
              <a:rPr lang="en-US" sz="2400" dirty="0"/>
              <a:t>Budget Committees prepare budgets for discussion with MoF</a:t>
            </a:r>
          </a:p>
          <a:p>
            <a:r>
              <a:rPr lang="en-US" sz="2400" dirty="0"/>
              <a:t>Implement </a:t>
            </a:r>
            <a:r>
              <a:rPr lang="en-GB" sz="2400" dirty="0"/>
              <a:t>programmes</a:t>
            </a:r>
            <a:r>
              <a:rPr lang="en-US" sz="2400" dirty="0"/>
              <a:t> and policies</a:t>
            </a:r>
            <a:endParaRPr lang="en-GB" sz="2400" dirty="0"/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DA6689-4FA4-4EA7-87A8-EBFEDF98E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CCA6D7-7419-414B-BC23-C39EE657E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F71B68-75F6-478B-A565-52C2BFD55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297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C533E4-CD98-41A8-827D-9CE274A4C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process – responsibilities 3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647B03-86A1-4F08-B061-62E70B4F8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Office of the Prime Minister</a:t>
            </a:r>
          </a:p>
          <a:p>
            <a:r>
              <a:rPr lang="en-US" sz="2400" dirty="0"/>
              <a:t>Public Service Commission – wage and salary negotiations </a:t>
            </a:r>
          </a:p>
          <a:p>
            <a:r>
              <a:rPr lang="en-US" sz="2400" dirty="0"/>
              <a:t>Impact on personnel expenditure</a:t>
            </a:r>
          </a:p>
          <a:p>
            <a:pPr marL="0" indent="0">
              <a:buNone/>
            </a:pPr>
            <a:r>
              <a:rPr lang="en-US" dirty="0"/>
              <a:t>Parliament</a:t>
            </a:r>
          </a:p>
          <a:p>
            <a:r>
              <a:rPr lang="en-US" sz="2400" dirty="0"/>
              <a:t>Consists of National Assembly and National Council</a:t>
            </a:r>
          </a:p>
          <a:p>
            <a:r>
              <a:rPr lang="en-US" sz="2400" dirty="0"/>
              <a:t>Debates and approves budget (debate could influence following year’s budget)</a:t>
            </a:r>
          </a:p>
          <a:p>
            <a:r>
              <a:rPr lang="en-US" sz="2400" dirty="0"/>
              <a:t>Monitors budget execution</a:t>
            </a:r>
          </a:p>
          <a:p>
            <a:pPr marL="0" indent="0">
              <a:buNone/>
            </a:pPr>
            <a:r>
              <a:rPr lang="en-US" dirty="0"/>
              <a:t>President</a:t>
            </a:r>
          </a:p>
          <a:p>
            <a:r>
              <a:rPr lang="en-US" sz="2400" dirty="0"/>
              <a:t>Sign Appropriation Bill into law – Appropriation Act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90B4BBD-0B51-40D6-9280-319A1F0E5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5424D4-AC42-48C0-BFF5-DB299B893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D03BE0-BF58-4505-921F-3972A8B9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91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CFE36F-BD3D-44EC-8CDF-FE84B49B2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process – responsibilities 4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DF53C5-821A-4CDE-9A59-5A289BF44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Office of the Auditor General</a:t>
            </a:r>
          </a:p>
          <a:p>
            <a:r>
              <a:rPr lang="en-US" sz="2400" dirty="0"/>
              <a:t>Audits the State Revenue Fund</a:t>
            </a:r>
          </a:p>
          <a:p>
            <a:r>
              <a:rPr lang="en-US" sz="2400" dirty="0"/>
              <a:t>Submits report to Minister of Finance</a:t>
            </a:r>
          </a:p>
          <a:p>
            <a:pPr marL="0" indent="0">
              <a:buNone/>
            </a:pPr>
            <a:r>
              <a:rPr lang="en-US" dirty="0"/>
              <a:t>Parliamentary Standing Commission on Public Accounts</a:t>
            </a:r>
          </a:p>
          <a:p>
            <a:r>
              <a:rPr lang="en-US" sz="2400" dirty="0"/>
              <a:t>Uses reports of OAG for follow-ups</a:t>
            </a:r>
          </a:p>
          <a:p>
            <a:r>
              <a:rPr lang="en-US" sz="2400" dirty="0"/>
              <a:t>Can summon Accounting Officers (PS) to justify deviations from approved budgets and other shortcomings (qualified Auditor General’s report)</a:t>
            </a:r>
          </a:p>
          <a:p>
            <a:r>
              <a:rPr lang="en-US" sz="2400" dirty="0"/>
              <a:t>Submit recommendations to Parliament</a:t>
            </a:r>
          </a:p>
          <a:p>
            <a:endParaRPr lang="en-GB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B6CF7C8-2DDE-4F4C-8D49-8B8036715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731C9F-18C3-4437-81B0-B51CC7920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4EB30C-8A6C-4277-914E-A8E9C175B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31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664A83-F0D5-4651-9E3C-F61A7E397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documents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B6406E-7A11-4E13-8AD7-CD760C939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All budget documents usually uploaded to MoF’s website immediately after presentation of budget to Parliament</a:t>
            </a:r>
          </a:p>
          <a:p>
            <a:pPr marL="0" indent="0">
              <a:buNone/>
            </a:pPr>
            <a:r>
              <a:rPr lang="en-US" sz="3800" dirty="0"/>
              <a:t>Macro-economic and fiscal policy framework</a:t>
            </a:r>
          </a:p>
          <a:p>
            <a:r>
              <a:rPr lang="en-US" dirty="0"/>
              <a:t>Global, regional and domestic economic developments</a:t>
            </a:r>
          </a:p>
          <a:p>
            <a:r>
              <a:rPr lang="en-US" dirty="0"/>
              <a:t>Economic outlook based on three scenarios: best &amp; worst case, median</a:t>
            </a:r>
          </a:p>
          <a:p>
            <a:r>
              <a:rPr lang="en-US" dirty="0"/>
              <a:t>Fiscal policy: targets and current deficit and debt situation, total revenue and expenditure</a:t>
            </a:r>
          </a:p>
          <a:p>
            <a:r>
              <a:rPr lang="en-US" dirty="0"/>
              <a:t>Fiscal policy interventions – policy implementation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C31F472-56E1-4776-9207-AFB5063E3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0701CD1-45F9-49C8-8D07-A0B70F71A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9CB6D1-1A26-4937-AF56-2BE9EF704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4499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1DC392-B993-4789-AEDF-0F389A7F1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documents - 2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3B43309-B1C8-4A85-B985-531156B2B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100" dirty="0"/>
              <a:t>Estimates of revenue and expenditure</a:t>
            </a:r>
          </a:p>
          <a:p>
            <a:r>
              <a:rPr lang="en-US" dirty="0"/>
              <a:t>Explanation of main concepts</a:t>
            </a:r>
          </a:p>
          <a:p>
            <a:r>
              <a:rPr lang="en-US" dirty="0"/>
              <a:t>Revenue (Tax and non-tax revenue, revenue for each vote from private phone calls, paid services rendered, fines etc.)</a:t>
            </a:r>
          </a:p>
          <a:p>
            <a:r>
              <a:rPr lang="en-US" dirty="0"/>
              <a:t>Aggregate operational expenditure, capital exp. and statutory exp. </a:t>
            </a:r>
          </a:p>
          <a:p>
            <a:r>
              <a:rPr lang="en-US" dirty="0"/>
              <a:t>Covers every main division of every vote</a:t>
            </a:r>
          </a:p>
          <a:p>
            <a:r>
              <a:rPr lang="en-US" dirty="0"/>
              <a:t>Covers five (sometimes six) years – actual figures for FY-2, revised estimates for FY-1, budget for FY and projections for FY+1 &amp; FY+2.</a:t>
            </a:r>
          </a:p>
          <a:p>
            <a:r>
              <a:rPr lang="en-US" dirty="0"/>
              <a:t>Detailed explanatory notes for subsidies to SOEs, social grants etc.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8E251BE-0FA0-4F08-AD8A-985D04DDB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C35114-E163-4492-A1D4-1522E5540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3170AE-B914-49C0-9A75-C3AD63EEE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06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68FAF0-2B29-4A52-ADF1-DB3C5D493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documents - 3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072C56-4FD9-45CA-9D5E-1930E74D7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Medium-Term Expenditure Framework</a:t>
            </a:r>
          </a:p>
          <a:p>
            <a:r>
              <a:rPr lang="en-US" sz="2800" dirty="0"/>
              <a:t>Medium-term Plans for all votes</a:t>
            </a:r>
          </a:p>
          <a:p>
            <a:r>
              <a:rPr lang="en-US" sz="2800" dirty="0"/>
              <a:t>Description of </a:t>
            </a:r>
            <a:r>
              <a:rPr lang="en-GB" sz="2800" dirty="0"/>
              <a:t>programmes</a:t>
            </a:r>
            <a:r>
              <a:rPr lang="en-US" sz="2800" dirty="0"/>
              <a:t>, sometimes with a budget</a:t>
            </a:r>
          </a:p>
          <a:p>
            <a:r>
              <a:rPr lang="en-US" sz="2800" dirty="0"/>
              <a:t>Output targets</a:t>
            </a:r>
          </a:p>
          <a:p>
            <a:r>
              <a:rPr lang="en-US" sz="2800" dirty="0"/>
              <a:t>Sometimes information provided regarding contribution of Development Partners</a:t>
            </a:r>
            <a:endParaRPr lang="en-GB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F861FC4-BD3F-4BFC-83C8-2BDC0033F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8C95182-5447-42F3-8B35-884272D0F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2D5D6D-1379-4C64-A1B2-310018D7A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567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0D65DA-8804-4D44-928B-D0C8C9BD8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Document - 4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6FBA654-E888-4F26-BC59-4413ECCF45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89168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800" dirty="0"/>
              <a:t>Development Budget:</a:t>
            </a:r>
          </a:p>
          <a:p>
            <a:r>
              <a:rPr lang="en-US" dirty="0"/>
              <a:t>Aggregate tables by vote and region</a:t>
            </a:r>
          </a:p>
          <a:p>
            <a:r>
              <a:rPr lang="en-US" dirty="0"/>
              <a:t>Detailed capital projects for each vote with total costs and costs per FYs</a:t>
            </a:r>
          </a:p>
          <a:p>
            <a:pPr marL="0" indent="0">
              <a:buNone/>
            </a:pPr>
            <a:r>
              <a:rPr lang="en-US" sz="3800" dirty="0"/>
              <a:t>Mid-term Budget Review </a:t>
            </a:r>
          </a:p>
          <a:p>
            <a:r>
              <a:rPr lang="en-US" dirty="0"/>
              <a:t>Introduced in 2015, Published end of October</a:t>
            </a:r>
          </a:p>
          <a:p>
            <a:r>
              <a:rPr lang="en-US" dirty="0"/>
              <a:t>Macro-economic review – global, regional, domestic</a:t>
            </a:r>
          </a:p>
          <a:p>
            <a:r>
              <a:rPr lang="en-US" dirty="0"/>
              <a:t>Fiscal policy review - expenditure and revenue</a:t>
            </a:r>
          </a:p>
          <a:p>
            <a:r>
              <a:rPr lang="en-US" dirty="0"/>
              <a:t>Medium Term Outlook </a:t>
            </a:r>
          </a:p>
          <a:p>
            <a:r>
              <a:rPr lang="en-US" dirty="0"/>
              <a:t>Includes some kind of Pre-budget Statement (outlook for next two years)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C3AE38-D127-46F9-898B-726CDD25E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8B0C972-25C5-4666-82FC-92B14D7DF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9C6025-4BEA-4902-84D0-50BC5E08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804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BB2B6B-52D9-4BA0-B6C8-500223FB4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documents - 5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5F6C29-3D50-4EF0-9B07-5286F0AD1E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421" y="1417638"/>
            <a:ext cx="8229600" cy="470852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Accountability report</a:t>
            </a:r>
          </a:p>
          <a:p>
            <a:r>
              <a:rPr lang="en-US" sz="2800" dirty="0"/>
              <a:t>Released with other budget documents, but for FY -2 (in the FY 2017/18 for FY 2015/16)</a:t>
            </a:r>
          </a:p>
          <a:p>
            <a:r>
              <a:rPr lang="en-US" sz="2800" dirty="0"/>
              <a:t>Review of actual expenditure</a:t>
            </a:r>
          </a:p>
          <a:p>
            <a:r>
              <a:rPr lang="en-US" sz="2800" dirty="0"/>
              <a:t>Review of achievements versus targets</a:t>
            </a:r>
          </a:p>
          <a:p>
            <a:r>
              <a:rPr lang="en-US" sz="2800" dirty="0"/>
              <a:t>Explanations for any deviations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7CB837-D946-4B29-BC57-8C0410688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2B1EE6-35AB-4B21-8D30-DB660C6EF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A67FF4-95B4-49E0-9D0A-D9586CE2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001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8316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ZA" sz="2800" dirty="0">
                <a:solidFill>
                  <a:prstClr val="black"/>
                </a:solidFill>
              </a:rPr>
              <a:t>Legal framework</a:t>
            </a:r>
          </a:p>
          <a:p>
            <a:pPr marL="0" lvl="0" indent="0">
              <a:buNone/>
            </a:pPr>
            <a:r>
              <a:rPr lang="en-ZA" sz="2800" dirty="0">
                <a:solidFill>
                  <a:prstClr val="black"/>
                </a:solidFill>
              </a:rPr>
              <a:t>Purpose of the budget</a:t>
            </a:r>
          </a:p>
          <a:p>
            <a:pPr marL="0" lvl="0" indent="0">
              <a:buNone/>
            </a:pPr>
            <a:r>
              <a:rPr lang="en-ZA" sz="2800" dirty="0">
                <a:solidFill>
                  <a:prstClr val="black"/>
                </a:solidFill>
              </a:rPr>
              <a:t>Budget process</a:t>
            </a:r>
          </a:p>
          <a:p>
            <a:pPr marL="0" lvl="0" indent="0">
              <a:buNone/>
            </a:pPr>
            <a:r>
              <a:rPr lang="en-ZA" sz="2800" dirty="0">
                <a:solidFill>
                  <a:prstClr val="black"/>
                </a:solidFill>
              </a:rPr>
              <a:t>Budget documents</a:t>
            </a:r>
          </a:p>
          <a:p>
            <a:pPr marL="0" lvl="0" indent="0">
              <a:buNone/>
            </a:pPr>
            <a:r>
              <a:rPr lang="en-ZA" sz="2800" dirty="0">
                <a:solidFill>
                  <a:prstClr val="black"/>
                </a:solidFill>
              </a:rPr>
              <a:t>International best practices regarding national budgets</a:t>
            </a:r>
          </a:p>
          <a:p>
            <a:pPr marL="0" lvl="0" indent="0">
              <a:buNone/>
            </a:pPr>
            <a:r>
              <a:rPr lang="en-ZA" sz="2800" dirty="0">
                <a:solidFill>
                  <a:prstClr val="black"/>
                </a:solidFill>
              </a:rPr>
              <a:t>Main concepts used in the budget</a:t>
            </a:r>
          </a:p>
          <a:p>
            <a:pPr marL="0" lvl="0" indent="0">
              <a:buNone/>
            </a:pPr>
            <a:r>
              <a:rPr lang="en-ZA" sz="2800" dirty="0">
                <a:solidFill>
                  <a:prstClr val="black"/>
                </a:solidFill>
              </a:rPr>
              <a:t>Expenditure and revenue categories</a:t>
            </a:r>
          </a:p>
          <a:p>
            <a:pPr marL="0" lvl="0" indent="0">
              <a:buNone/>
            </a:pPr>
            <a:r>
              <a:rPr lang="en-ZA" sz="2800" dirty="0">
                <a:solidFill>
                  <a:prstClr val="black"/>
                </a:solidFill>
              </a:rPr>
              <a:t>Recent budgetary trends</a:t>
            </a:r>
          </a:p>
          <a:p>
            <a:pPr marL="0" lvl="0" indent="0">
              <a:buNone/>
            </a:pPr>
            <a:r>
              <a:rPr lang="en-ZA" sz="2800" dirty="0">
                <a:solidFill>
                  <a:prstClr val="black"/>
                </a:solidFill>
              </a:rPr>
              <a:t>Sources of information for UNICEF budget briefs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ED43A0-816B-4F11-9738-AFD6CD93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</p:spTree>
    <p:extLst>
      <p:ext uri="{BB962C8B-B14F-4D97-AF65-F5344CB8AC3E}">
        <p14:creationId xmlns:p14="http://schemas.microsoft.com/office/powerpoint/2010/main" val="16032472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F0AA23-7250-4F93-BCE6-946F7BEA9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documents - 6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30DFFD-F767-4D9A-BA95-B7AA4FB6B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Citizens budget</a:t>
            </a:r>
          </a:p>
          <a:p>
            <a:r>
              <a:rPr lang="en-US" sz="2800" dirty="0"/>
              <a:t>Abridged, simplified version of the budget</a:t>
            </a:r>
          </a:p>
          <a:p>
            <a:r>
              <a:rPr lang="en-US" sz="2800" dirty="0"/>
              <a:t>Leaflet of up to sixteen pages</a:t>
            </a:r>
          </a:p>
          <a:p>
            <a:r>
              <a:rPr lang="en-US" sz="2800" dirty="0"/>
              <a:t>Distributed - before budget cuts - as supplement to newspapers</a:t>
            </a:r>
            <a:endParaRPr lang="en-GB" sz="2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0BA323-A280-41A6-85B2-2125AD43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EC0FC1-DA09-4A0E-9F20-E766BF8E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D36E20-C685-4844-AE36-4B5EAD3B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465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14E4FA-AD43-4E0B-9D91-3EC345E02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8"/>
            <a:ext cx="6408712" cy="1143000"/>
          </a:xfrm>
        </p:spPr>
        <p:txBody>
          <a:bodyPr/>
          <a:lstStyle/>
          <a:p>
            <a:r>
              <a:rPr lang="en-US" sz="4400" dirty="0"/>
              <a:t>International best practices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C51BE6-1AA8-4CB3-B698-D9A0EB34C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04056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Namibia scored 46 out of 100 points indicating the country provides limited budget information. (South Africa in third place with a score of 86).</a:t>
            </a:r>
          </a:p>
          <a:p>
            <a:r>
              <a:rPr lang="en-US" dirty="0"/>
              <a:t>Release budget calendar with fixed dates for specific events</a:t>
            </a:r>
          </a:p>
          <a:p>
            <a:r>
              <a:rPr lang="en-US" dirty="0"/>
              <a:t>Budget presentation at least three months before beginning of FY</a:t>
            </a:r>
          </a:p>
          <a:p>
            <a:r>
              <a:rPr lang="en-US" dirty="0"/>
              <a:t>Appropriation Act before beginning of FY</a:t>
            </a:r>
          </a:p>
          <a:p>
            <a:r>
              <a:rPr lang="en-US" dirty="0"/>
              <a:t>Consultations with private sector, civil society recommended</a:t>
            </a:r>
          </a:p>
          <a:p>
            <a:r>
              <a:rPr lang="en-US" dirty="0"/>
              <a:t>Details about public debts – interest rates, maturity, currency, etc.</a:t>
            </a:r>
          </a:p>
          <a:p>
            <a:r>
              <a:rPr lang="en-US" dirty="0"/>
              <a:t>Adherence to international classification – Cofog (Classification of the Functions of Government)</a:t>
            </a:r>
          </a:p>
          <a:p>
            <a:r>
              <a:rPr lang="en-US" dirty="0"/>
              <a:t>Publish Citizens Budget </a:t>
            </a:r>
          </a:p>
          <a:p>
            <a:r>
              <a:rPr lang="en-US" dirty="0"/>
              <a:t>Provide more information in the various documents including the Appropriation Act</a:t>
            </a:r>
          </a:p>
          <a:p>
            <a:r>
              <a:rPr lang="en-US" dirty="0"/>
              <a:t>Source:  https://www.internationalbudget.org/opening-budgets/open-budget-initiative/open-budget-survey/country-info/?country=na  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9F21AE6-6413-473D-9EC8-00906AA23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9AC2AF-24DB-4F6E-8C4F-20D70F20C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87014C-11E1-43C6-968F-85BCC1870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4671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340B5C-27FA-4FE1-8BD4-B650B39EF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Budgetary concepts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7BB8A8-E05E-4899-8938-582FD1708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112568"/>
          </a:xfrm>
        </p:spPr>
        <p:txBody>
          <a:bodyPr>
            <a:noAutofit/>
          </a:bodyPr>
          <a:lstStyle/>
          <a:p>
            <a:r>
              <a:rPr lang="en-US" sz="2400" dirty="0"/>
              <a:t>Vote – Office, Ministry, Agency: Some ministries split into two votes (Works, Transport), Commissions (ACC, Electoral Commission), National Council, National Assembly</a:t>
            </a:r>
          </a:p>
          <a:p>
            <a:r>
              <a:rPr lang="en-US" sz="2400" dirty="0"/>
              <a:t>Main Division – major unit / directorate within a vote: Office of Minister, Administration, Primary education / Tertiary Health Care…</a:t>
            </a:r>
          </a:p>
          <a:p>
            <a:r>
              <a:rPr lang="en-US" sz="2400" dirty="0"/>
              <a:t>Sub-division – Operational expenditure, capital expenditure</a:t>
            </a:r>
          </a:p>
          <a:p>
            <a:r>
              <a:rPr lang="en-US" sz="2400" dirty="0"/>
              <a:t>Recurrent expenditure – Continuously incurred expenditure such as personnel expenditure, goods and services needed for the operation of the vote, transfer payments (social grants, etc.)</a:t>
            </a:r>
          </a:p>
          <a:p>
            <a:r>
              <a:rPr lang="en-US" sz="2400" dirty="0"/>
              <a:t>Operational expenditure – recurrent plus capital expenditure. Capital expenditure include furniture, vehicles etc.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7AC775F-868E-4660-B228-118E217AB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BC7678A-AE3F-4993-8D90-77858D663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A9054E-81D9-4EE7-8E83-B8D86746A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6979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4F06BE-1099-4DAB-9C46-A56B2F789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Budgetary concepts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EC46EB0-D26C-4515-986E-9A779458C7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6369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Development expenditure – purchase of buildings, land; construction of buildings, infrastructure.</a:t>
            </a:r>
          </a:p>
          <a:p>
            <a:r>
              <a:rPr lang="en-US" sz="2400" dirty="0"/>
              <a:t>Statutory expenditure – interest payments, guarantees =&gt; Have to be </a:t>
            </a:r>
            <a:r>
              <a:rPr lang="en-GB" sz="2400" dirty="0"/>
              <a:t>honoured</a:t>
            </a:r>
            <a:r>
              <a:rPr lang="en-US" sz="2400" dirty="0"/>
              <a:t> in any case.</a:t>
            </a:r>
            <a:endParaRPr lang="en-GB" sz="2400" dirty="0"/>
          </a:p>
          <a:p>
            <a:r>
              <a:rPr lang="en-US" sz="2400" dirty="0"/>
              <a:t>Input-oriented budget</a:t>
            </a:r>
          </a:p>
          <a:p>
            <a:r>
              <a:rPr lang="en-US" sz="2400" dirty="0"/>
              <a:t>Output-oriented budget</a:t>
            </a:r>
          </a:p>
          <a:p>
            <a:r>
              <a:rPr lang="en-GB" sz="2400" dirty="0"/>
              <a:t>Programme</a:t>
            </a:r>
            <a:r>
              <a:rPr lang="en-US" sz="2400" dirty="0"/>
              <a:t> budgeting</a:t>
            </a:r>
          </a:p>
          <a:p>
            <a:r>
              <a:rPr lang="en-US" sz="2400" dirty="0"/>
              <a:t>Budget balance – difference between revenue and expenditure; expressed as share of GDP</a:t>
            </a:r>
          </a:p>
          <a:p>
            <a:r>
              <a:rPr lang="en-US" sz="2400" dirty="0"/>
              <a:t>Public debts – total accumulated debts expressed as share of GDP</a:t>
            </a:r>
          </a:p>
          <a:p>
            <a:pPr lvl="1"/>
            <a:r>
              <a:rPr lang="en-US" sz="2000" dirty="0"/>
              <a:t>Domestic debts</a:t>
            </a:r>
          </a:p>
          <a:p>
            <a:pPr lvl="1"/>
            <a:r>
              <a:rPr lang="en-US" sz="2000" dirty="0"/>
              <a:t>Foreign debts</a:t>
            </a:r>
            <a:endParaRPr lang="en-GB" sz="20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D3C166-3105-4BE2-8F06-3E6DB0DA5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A85418-1E4A-46EA-BC00-E4D879BB8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2807FE-CFB0-4745-A158-140390188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813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3647A6-8008-4C94-862A-B5365833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Expenditure categories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60C12A-2DF5-4FD3-B306-A4D866C36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417638"/>
            <a:ext cx="8712968" cy="49636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Operational expenditure</a:t>
            </a:r>
          </a:p>
          <a:p>
            <a:r>
              <a:rPr lang="en-US" sz="2400" dirty="0"/>
              <a:t>Personnel expenditure – Remuneration, Contribution to GIPF, SSC</a:t>
            </a:r>
          </a:p>
          <a:p>
            <a:r>
              <a:rPr lang="en-US" sz="2400" dirty="0"/>
              <a:t>Goods and Services – Travel and Subsistence Allowance, Utilities, Materials and Supplies, Conferences/workshops, etc.</a:t>
            </a:r>
          </a:p>
          <a:p>
            <a:r>
              <a:rPr lang="en-US" sz="2400" dirty="0"/>
              <a:t>Subsidies and other current transfers – Social grants, SoE support, membership fees</a:t>
            </a:r>
          </a:p>
          <a:p>
            <a:r>
              <a:rPr lang="en-US" sz="2400" dirty="0"/>
              <a:t>Interest payments and borrowing related charges</a:t>
            </a:r>
          </a:p>
          <a:p>
            <a:r>
              <a:rPr lang="en-US" sz="2400" dirty="0"/>
              <a:t>Acquisition of capital assets – Furniture, office equipment, vehicles</a:t>
            </a:r>
          </a:p>
          <a:p>
            <a:pPr marL="0" indent="0">
              <a:buNone/>
            </a:pPr>
            <a:r>
              <a:rPr lang="en-US" dirty="0"/>
              <a:t>Development expenditure</a:t>
            </a:r>
          </a:p>
          <a:p>
            <a:r>
              <a:rPr lang="en-US" sz="2400" dirty="0"/>
              <a:t>Operational equipment, machinery</a:t>
            </a:r>
          </a:p>
          <a:p>
            <a:r>
              <a:rPr lang="en-US" sz="2400" dirty="0"/>
              <a:t>Feasibility studies</a:t>
            </a:r>
          </a:p>
          <a:p>
            <a:r>
              <a:rPr lang="en-US" sz="2400" dirty="0"/>
              <a:t>Construction, renovation</a:t>
            </a:r>
          </a:p>
          <a:p>
            <a:endParaRPr lang="en-GB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D39F861-5D65-4FCF-866C-5FDE9CF57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326F83-1175-4B87-AC05-6C9976913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760F370-F6CC-4533-88F2-326B422BF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6972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71C14B-DC4E-4473-8E20-F2017E86E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Revenue categories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1D6A7E-BC5D-4B9F-9AEB-0CAD23996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Tax revenue</a:t>
            </a:r>
          </a:p>
          <a:p>
            <a:r>
              <a:rPr lang="en-US" sz="2400" dirty="0"/>
              <a:t>Taxes on income an profits</a:t>
            </a:r>
          </a:p>
          <a:p>
            <a:pPr lvl="1"/>
            <a:r>
              <a:rPr lang="en-US" sz="2000" dirty="0"/>
              <a:t>Income tax on individuals</a:t>
            </a:r>
          </a:p>
          <a:p>
            <a:pPr lvl="1"/>
            <a:r>
              <a:rPr lang="en-US" sz="2000" dirty="0"/>
              <a:t>Company taxes</a:t>
            </a:r>
          </a:p>
          <a:p>
            <a:pPr lvl="1"/>
            <a:r>
              <a:rPr lang="en-US" sz="2000" dirty="0"/>
              <a:t>Other taxes on income and profits (Non-resident shareholder tax, etc.)</a:t>
            </a:r>
          </a:p>
          <a:p>
            <a:pPr lvl="1"/>
            <a:r>
              <a:rPr lang="en-US" sz="2000" dirty="0"/>
              <a:t>Withholding tax on interests</a:t>
            </a:r>
          </a:p>
          <a:p>
            <a:r>
              <a:rPr lang="en-US" sz="2400" dirty="0"/>
              <a:t>Taxes on Property</a:t>
            </a:r>
          </a:p>
          <a:p>
            <a:r>
              <a:rPr lang="en-US" sz="2400" dirty="0"/>
              <a:t>Domestic taxes on goods and services </a:t>
            </a:r>
          </a:p>
          <a:p>
            <a:pPr lvl="1"/>
            <a:r>
              <a:rPr lang="en-US" sz="2000" dirty="0"/>
              <a:t>Value-Added Tax</a:t>
            </a:r>
          </a:p>
          <a:p>
            <a:pPr lvl="1"/>
            <a:r>
              <a:rPr lang="en-US" sz="2000" dirty="0"/>
              <a:t>Fuel levy</a:t>
            </a:r>
          </a:p>
          <a:p>
            <a:pPr lvl="1"/>
            <a:r>
              <a:rPr lang="en-US" sz="2000" dirty="0"/>
              <a:t>Fishing quota levy</a:t>
            </a:r>
          </a:p>
          <a:p>
            <a:pPr lvl="1"/>
            <a:r>
              <a:rPr lang="en-US" sz="2000" dirty="0"/>
              <a:t>Gambling licenses</a:t>
            </a:r>
          </a:p>
          <a:p>
            <a:r>
              <a:rPr lang="en-US" sz="2400" dirty="0"/>
              <a:t>Taxes on international Trade (Customs duties – SACU transfers)</a:t>
            </a:r>
          </a:p>
          <a:p>
            <a:r>
              <a:rPr lang="en-US" sz="2400" dirty="0"/>
              <a:t>Other taxes (Stamp duties, etc.)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9F1DBB-16DE-4D95-A871-EA040C9B3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058A37-030D-488C-90BB-B53455D1B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CD1036-5034-407D-95CB-CB2E7DA57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4163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AC5DE4C-5B45-4517-A4E9-6224443B9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Revenue categories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95633B5-A232-4865-A150-64CC397109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Non-Tax Revenue</a:t>
            </a:r>
          </a:p>
          <a:p>
            <a:r>
              <a:rPr lang="en-US" sz="2400" dirty="0"/>
              <a:t>Entrepreneurial and property income</a:t>
            </a:r>
          </a:p>
          <a:p>
            <a:r>
              <a:rPr lang="en-US" sz="2400" dirty="0"/>
              <a:t>Fines and forfeitures</a:t>
            </a:r>
          </a:p>
          <a:p>
            <a:r>
              <a:rPr lang="en-US" sz="2400" dirty="0"/>
              <a:t>Administrative fees and charges (Hiring of facilities, private telephone calls, audit fees, fishing quota fees, etc.)</a:t>
            </a:r>
          </a:p>
          <a:p>
            <a:pPr marL="0" indent="0">
              <a:buNone/>
            </a:pPr>
            <a:r>
              <a:rPr lang="en-US" dirty="0"/>
              <a:t>Return of capital from lending</a:t>
            </a:r>
          </a:p>
          <a:p>
            <a:r>
              <a:rPr lang="en-US" sz="2400" dirty="0"/>
              <a:t>Interests on SRF, Dividends (SoEs), mineral royalties, etc.</a:t>
            </a:r>
          </a:p>
          <a:p>
            <a:pPr marL="0" indent="0">
              <a:buNone/>
            </a:pPr>
            <a:r>
              <a:rPr lang="en-US" dirty="0"/>
              <a:t>External Grants</a:t>
            </a:r>
          </a:p>
          <a:p>
            <a:r>
              <a:rPr lang="en-US" sz="2400" dirty="0"/>
              <a:t>Non-repayable foreign funds</a:t>
            </a:r>
          </a:p>
          <a:p>
            <a:r>
              <a:rPr lang="en-US" sz="2400" dirty="0"/>
              <a:t>Only grants channeled through SRF</a:t>
            </a:r>
          </a:p>
          <a:p>
            <a:endParaRPr lang="en-GB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994D5A-083A-43EB-85DA-4EFADEFEE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43EA3A-83E5-4573-BA6F-E00F6D35E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29B2372-F48C-4748-B151-E19B79B51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9132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BBC931-0803-4DDC-AD4F-5B3F2FCFC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274638"/>
            <a:ext cx="6768752" cy="1143000"/>
          </a:xfrm>
        </p:spPr>
        <p:txBody>
          <a:bodyPr/>
          <a:lstStyle/>
          <a:p>
            <a:r>
              <a:rPr lang="en-US" sz="4000" dirty="0"/>
              <a:t>Allocation to votes – 2017/18</a:t>
            </a:r>
            <a:endParaRPr lang="en-GB" sz="40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4D4EDB7C-A465-47B2-B47B-6EAB8FD5B0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2662" y="1600200"/>
            <a:ext cx="7518675" cy="45259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34F0E41-7215-4C58-A19C-F2717C3E1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12CBA1-C126-47DA-A799-7D6DC033F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DD8EA1-9DE1-48FC-A9C2-9EF745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8299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F8D75A-C753-41D5-984C-78750DF9C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74638"/>
            <a:ext cx="6480720" cy="1143000"/>
          </a:xfrm>
        </p:spPr>
        <p:txBody>
          <a:bodyPr/>
          <a:lstStyle/>
          <a:p>
            <a:r>
              <a:rPr lang="en-US" sz="4000" dirty="0"/>
              <a:t>Allocation to votes – 2017/18</a:t>
            </a:r>
            <a:endParaRPr lang="en-GB" sz="40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39F87DBC-7200-429A-852D-CF6D9B7FDC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2662" y="1600200"/>
            <a:ext cx="7518675" cy="45259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836C068-AEED-4C42-8446-00FF0C25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2F26F2-DBBA-4A7F-85B5-102D292B2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4FF92F9-15FE-44B5-8732-32C8E9135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9959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921F095-2769-48B6-94D0-F4A941BBD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Trends for selected votes</a:t>
            </a:r>
            <a:endParaRPr lang="en-GB" sz="44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491CD552-5C99-45E7-AB5C-7F661203AC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3375" y="1600200"/>
            <a:ext cx="7477249" cy="45259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24D93E-BC7A-4691-A2D1-7C5E9D53B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23063A-FA35-450E-9ED7-6038A3197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6A9316-AF97-4074-BEA5-AE3EF3F21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528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Constitution</a:t>
            </a:r>
            <a:endParaRPr lang="en-ZA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06962"/>
          </a:xfrm>
        </p:spPr>
        <p:txBody>
          <a:bodyPr>
            <a:noAutofit/>
          </a:bodyPr>
          <a:lstStyle/>
          <a:p>
            <a:pPr lvl="0"/>
            <a:r>
              <a:rPr lang="en-US" sz="3600" dirty="0"/>
              <a:t>Constitution of the Republic of Namibia:</a:t>
            </a:r>
          </a:p>
          <a:p>
            <a:pPr lvl="1"/>
            <a:r>
              <a:rPr lang="en-US" sz="3200" dirty="0"/>
              <a:t>Chapter 16 – Finance</a:t>
            </a:r>
          </a:p>
          <a:p>
            <a:pPr lvl="1"/>
            <a:r>
              <a:rPr lang="en-US" sz="2400" dirty="0"/>
              <a:t>Article 125 – State Revenue Fund: All income shall be paid into the SRF (Art. 125, 2)</a:t>
            </a:r>
          </a:p>
          <a:p>
            <a:pPr lvl="1"/>
            <a:r>
              <a:rPr lang="en-US" sz="2400" dirty="0"/>
              <a:t>No withdrawal from SRF without an Act of Parliament (Art. 125, 4)</a:t>
            </a:r>
          </a:p>
          <a:p>
            <a:pPr lvl="1"/>
            <a:r>
              <a:rPr lang="en-US" sz="2400" dirty="0"/>
              <a:t>Article 126 – Appropriation: Minister of Finance has to present at least once a year an estimate of revenue and expenditure as basis for the Appropriation Bill</a:t>
            </a:r>
          </a:p>
          <a:p>
            <a:pPr lvl="1"/>
            <a:r>
              <a:rPr lang="en-US" sz="2400" dirty="0"/>
              <a:t>Article 126, 2: National Assembly has to consider the Minister’s submission and finally pass Appropriation Act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23D9D1-031A-4ABF-9E2F-D3C5CC22E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</p:spTree>
    <p:extLst>
      <p:ext uri="{BB962C8B-B14F-4D97-AF65-F5344CB8AC3E}">
        <p14:creationId xmlns:p14="http://schemas.microsoft.com/office/powerpoint/2010/main" val="11216834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074DE7-E57F-4F93-ABE4-A72B2A884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Expenditure by item</a:t>
            </a:r>
            <a:endParaRPr lang="en-GB" sz="44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372E458D-3603-4ACA-BF94-16F3120ECB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8571" y="1600200"/>
            <a:ext cx="8186857" cy="45259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7CE419-F430-4710-910A-FC5E0131F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28734C-440B-4F2A-BAF7-70E131AA6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E74E2A-A26D-47E6-9B86-851AD19E2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9225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08F0A5-8F3E-4672-B8BD-876EDA1C1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Allocation to social grants</a:t>
            </a:r>
            <a:endParaRPr lang="en-GB" sz="44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419540A7-528E-4FA3-AEE9-559DE0B4D9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32740"/>
            <a:ext cx="8229600" cy="446088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9AB2F4F-A9FB-4ABE-BCF5-0D49829CA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D5DB2D-E25D-46E6-84E3-3DF22DD4B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4BD83A-9A48-42C4-A491-FE041C71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1679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8CD9692-1613-4F1A-BC6B-D40508523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Revenue trends</a:t>
            </a:r>
            <a:endParaRPr lang="en-GB" sz="4400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224F5A79-32EE-4068-9186-8EE47919FE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4112" y="1600200"/>
            <a:ext cx="7435776" cy="45259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106EEB-462E-46B0-8B82-F3E969501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4DCEF9-F7CD-4E47-8CA5-D458897C2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1262EF-C9E3-4008-A1D9-703290493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7417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355263-0D09-47DE-B94F-7FCC1AC5B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deficit and public debts</a:t>
            </a:r>
            <a:endParaRPr lang="en-GB" sz="4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F24BA1F-76F9-49BB-9BE7-61770D3EF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D949748-4904-4083-8009-F2528B57B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813A7E-5C9E-408E-9C13-EFEB9EB0D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33</a:t>
            </a:fld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DEE6EF07-928D-4BA0-96FA-ECE5E384E7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534" y="1600200"/>
            <a:ext cx="7876932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4996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5F6882-37D9-4A86-AAA3-B9F72B047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Sources of information for Budget Briefs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65B8215-BBF2-4A32-B636-F5511B7CD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484784"/>
            <a:ext cx="8363272" cy="464137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Estimates of Revenue and Expenditure</a:t>
            </a:r>
          </a:p>
          <a:p>
            <a:r>
              <a:rPr lang="en-US" dirty="0"/>
              <a:t>Medium-term Expenditure Framework – Medium-term Plans</a:t>
            </a:r>
          </a:p>
          <a:p>
            <a:r>
              <a:rPr lang="en-US" dirty="0"/>
              <a:t>Education Management Information System (EMIS)</a:t>
            </a:r>
          </a:p>
          <a:p>
            <a:r>
              <a:rPr lang="en-US" dirty="0"/>
              <a:t>National Accounts</a:t>
            </a:r>
          </a:p>
          <a:p>
            <a:r>
              <a:rPr lang="en-US" dirty="0"/>
              <a:t>Namibia </a:t>
            </a:r>
            <a:r>
              <a:rPr lang="en-GB" dirty="0"/>
              <a:t>Labour</a:t>
            </a:r>
            <a:r>
              <a:rPr lang="en-US" dirty="0"/>
              <a:t> Force Survey Reports</a:t>
            </a:r>
          </a:p>
          <a:p>
            <a:r>
              <a:rPr lang="en-US" dirty="0"/>
              <a:t>National Household Income and Expenditure Survey (NHIES)</a:t>
            </a:r>
          </a:p>
          <a:p>
            <a:r>
              <a:rPr lang="en-US" dirty="0"/>
              <a:t>Demographic and Health Survey</a:t>
            </a:r>
          </a:p>
          <a:p>
            <a:r>
              <a:rPr lang="en-US" dirty="0"/>
              <a:t>Population and Housing Census &amp; Population Projections</a:t>
            </a:r>
          </a:p>
          <a:p>
            <a:r>
              <a:rPr lang="en-US" dirty="0"/>
              <a:t>Information provided by ministries (staffing, number of grant beneficiaries etc.)</a:t>
            </a:r>
          </a:p>
          <a:p>
            <a:r>
              <a:rPr lang="en-US" dirty="0"/>
              <a:t>Other topical reports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026BC9-3D6A-45CD-847B-B1C5B8CEC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47FF03-77BF-4607-9B5F-D4FE2D08A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CBC2AC-B5AD-486C-B5AC-5190AAAD3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3776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4400" dirty="0"/>
              <a:t>Thank you for your attention</a:t>
            </a:r>
          </a:p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/>
              <a:t>Feel free to contact us for further information and to become an EAN member:</a:t>
            </a:r>
          </a:p>
          <a:p>
            <a:pPr marL="0" indent="0" algn="ctr">
              <a:buNone/>
            </a:pPr>
            <a:r>
              <a:rPr lang="en-GB" dirty="0"/>
              <a:t>W:  www.ean.org.na</a:t>
            </a:r>
          </a:p>
          <a:p>
            <a:pPr marL="0" indent="0" algn="ctr">
              <a:buNone/>
            </a:pPr>
            <a:r>
              <a:rPr lang="en-GB" dirty="0"/>
              <a:t>E: info@ean.org.na</a:t>
            </a:r>
          </a:p>
          <a:p>
            <a:pPr marL="0" indent="0" algn="ctr">
              <a:buNone/>
            </a:pPr>
            <a:r>
              <a:rPr lang="en-GB" dirty="0"/>
              <a:t>C: +264 81 155 9775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31 May 2017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www.ean.org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565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8CBEA1-4398-4FCC-A474-07FEFFDF1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Constitution – cont.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8FA08F-7391-40B2-BDA8-773D4227A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Art. 40: Cabinet – Duties and functions:</a:t>
            </a:r>
          </a:p>
          <a:p>
            <a:pPr lvl="1"/>
            <a:r>
              <a:rPr lang="en-US" dirty="0"/>
              <a:t> (c) to formulate, explain and assess for the National Assembly the budget of the State and its economic development plans…</a:t>
            </a:r>
          </a:p>
          <a:p>
            <a:r>
              <a:rPr lang="en-US" dirty="0"/>
              <a:t>Art. 63, 2 – National Assembly – Functions and powers:</a:t>
            </a:r>
          </a:p>
          <a:p>
            <a:pPr lvl="1"/>
            <a:r>
              <a:rPr lang="en-US" dirty="0"/>
              <a:t>(a) to approve budgets for the effective government and administration of the country</a:t>
            </a:r>
          </a:p>
          <a:p>
            <a:pPr lvl="1"/>
            <a:r>
              <a:rPr lang="en-US" dirty="0"/>
              <a:t>(b) to provide for revenue and taxation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3F4AC20-BBB5-42BD-9189-E52D3E341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CA4CF1F-30FE-40CE-9263-D29554C76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4D4149-110D-48F4-B2DC-2B7F0373D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001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EF77C9-9456-44D0-8D36-3A286F042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Constitution – cont.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08A7A1-B524-4D53-B4D9-8827D792F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Art. 74: National Council – Powers and functions</a:t>
            </a:r>
          </a:p>
          <a:p>
            <a:pPr lvl="1"/>
            <a:r>
              <a:rPr lang="en-US" dirty="0"/>
              <a:t>1 (a): Consider all bills passed by the National Assembly</a:t>
            </a:r>
          </a:p>
          <a:p>
            <a:r>
              <a:rPr lang="en-US" dirty="0"/>
              <a:t>Art. 75, 8:  NC shall report to the Speaker on all bills dealing with the levying of taxes or appropriations of public monies within 30 days.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75D2CE-C23E-4FBD-9518-090CFC2A7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23D6728-BF61-44A4-A88E-79FC1FD3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1FF022-73D2-4F84-8A29-56DCA8949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14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31A988-44DC-473B-875B-51A3F9A6E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Constitution – cont.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D8C3AE-6F06-4C27-9C5C-B4F388138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Art. 56, 1 – Bills require the assent of the President to become an Act. The Act has to be published in the Government Gazette</a:t>
            </a:r>
          </a:p>
          <a:p>
            <a:r>
              <a:rPr lang="en-US" dirty="0"/>
              <a:t>Art. 127, 1 – President should appoint an Auditor General for five years, unless removed (but strict conditions Art. 127, 4)</a:t>
            </a:r>
          </a:p>
          <a:p>
            <a:r>
              <a:rPr lang="en-US" dirty="0"/>
              <a:t>Art. 127, 2 – AG should audit the SRF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F056531-33CA-4274-A3DE-2C0F63E46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00C35D-DFD2-4691-843D-2602FCD54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6582F0-3E46-4588-9854-CE64B2EDA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487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AD268A9-D228-4100-80CF-B0B34FB3E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State Finance Act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6268B6-0B86-4AFA-BFFD-00AA1E6D6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417638"/>
            <a:ext cx="8784976" cy="496369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Specifies some of the stipulations in the Constitution:</a:t>
            </a:r>
          </a:p>
          <a:p>
            <a:r>
              <a:rPr lang="en-US" dirty="0"/>
              <a:t>Section 2: State Account should be held with the Bank of Namibia, but Ministries may open bank accounts with commercial banks after authorization by Treasury.</a:t>
            </a:r>
          </a:p>
          <a:p>
            <a:r>
              <a:rPr lang="en-US" dirty="0"/>
              <a:t>Section 6: No expenditure shall be incurred that exceed the amount in the Appropriation Act  for the vote, main division of a vote or a subdivision of a main division of a vote</a:t>
            </a:r>
          </a:p>
          <a:p>
            <a:r>
              <a:rPr lang="en-US" dirty="0"/>
              <a:t>Section 7: withdrawal of funds only during the FY for which it is appropriated (Implication: Funds can not be transferred to the next FY)</a:t>
            </a:r>
            <a:endParaRPr lang="en-GB" dirty="0"/>
          </a:p>
          <a:p>
            <a:r>
              <a:rPr lang="en-GB" dirty="0"/>
              <a:t>Section 9 (1) (a) – Minister of Finance may authorise withdrawal of funds from SRF without an Act during the first four months of the new Financial Year</a:t>
            </a:r>
          </a:p>
          <a:p>
            <a:r>
              <a:rPr lang="en-GB" dirty="0"/>
              <a:t>Section 9 (1) (a) (i) – This amount may not exceed 33% of the total amount of money appropriated for the preceding FY</a:t>
            </a:r>
            <a:endParaRPr lang="en-US" dirty="0"/>
          </a:p>
          <a:p>
            <a:r>
              <a:rPr lang="en-US" dirty="0"/>
              <a:t>Section 12:  PS Finance has to submit financial statement – total revenue and total expenditure, debt, interest paid etc. – to Auditor General not later than six months after the end of the FY.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5658E5-9672-4921-84A7-8FD6FA4BF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4D9534-C246-44C8-89E4-3C52933EB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B7E2F2-4D83-4686-9233-C43430FAD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036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51F9EC-2B0F-426D-80EE-58C4FFE75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State Finance Act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AC1E19-E23F-4EEB-9053-DF815EEE1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435280" cy="478539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Section 13: PS Finance shall prepare appropriation account for each main division of each vote and submit to Accounting Officer of the vote</a:t>
            </a:r>
          </a:p>
          <a:p>
            <a:r>
              <a:rPr lang="en-US" dirty="0"/>
              <a:t>Accounting officer has to sign the account within 15 days</a:t>
            </a:r>
          </a:p>
          <a:p>
            <a:r>
              <a:rPr lang="en-US" dirty="0"/>
              <a:t>PS Finance has to submit these accounts to Auditor General not later than seven months after the end of the FY</a:t>
            </a:r>
          </a:p>
          <a:p>
            <a:r>
              <a:rPr lang="en-US" dirty="0"/>
              <a:t>Section 27: Auditor General shall latest by end of next FY submit accounts and reports to the Minister or the executive authority concerned (e.g. local authority)</a:t>
            </a:r>
          </a:p>
          <a:p>
            <a:r>
              <a:rPr lang="en-US" dirty="0"/>
              <a:t>Section 27, 4: The Minister shall within 30 days present the reports to the National Assembly (if not in session, 14 days after commencement of session).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9377E4-F1C1-4C2D-AB77-48280A8A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AC1AF7-6E69-490F-AE3E-B7DA99E8F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865167-0DF8-4B40-A502-23C8B9B34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878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BD1997-DEF7-4E8C-970E-DADDDF262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Budget purpose</a:t>
            </a:r>
            <a:endParaRPr lang="en-GB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49A0BDF-3BBF-4F11-AB00-6282556E6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Vision 2030 (long term) -&gt; NDP (five-year plans) -&gt; MTEF / MTP (three-year budget)</a:t>
            </a:r>
          </a:p>
          <a:p>
            <a:r>
              <a:rPr lang="en-US" dirty="0"/>
              <a:t>MTEF: provides more certainty about future spending plans (as opposed to one-year budgets)</a:t>
            </a:r>
          </a:p>
          <a:p>
            <a:r>
              <a:rPr lang="en-GB" dirty="0"/>
              <a:t>Prioritise</a:t>
            </a:r>
            <a:r>
              <a:rPr lang="en-US" dirty="0"/>
              <a:t> expenditure in line with NDPs / Vision 2030</a:t>
            </a:r>
            <a:endParaRPr lang="en-GB" dirty="0"/>
          </a:p>
          <a:p>
            <a:r>
              <a:rPr lang="en-US" dirty="0"/>
              <a:t>Align expenditure to revenue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B7A1AFB-AEC2-42ED-994F-60ABED25B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18 &amp; 19 October 2017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3EAFDC-22D6-4007-B8C7-35279A7A7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director@ean.org.na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5D3BD79-FCFF-4AFE-B0FE-3271B6F39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262AE-32F8-44F4-BD08-7562ADCE062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140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FFC000"/>
      </a:dk2>
      <a:lt2>
        <a:srgbClr val="EEECE1"/>
      </a:lt2>
      <a:accent1>
        <a:srgbClr val="FFC000"/>
      </a:accent1>
      <a:accent2>
        <a:srgbClr val="C0504D"/>
      </a:accent2>
      <a:accent3>
        <a:srgbClr val="9BBB59"/>
      </a:accent3>
      <a:accent4>
        <a:srgbClr val="8064A2"/>
      </a:accent4>
      <a:accent5>
        <a:srgbClr val="FFC000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Logistics sector and SDG v1" id="{D2EB97F1-3D0A-4A50-B598-591769BA2622}" vid="{48FEBED3-1B0D-454D-AB8D-BBBE34EEAB0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EAN presentations</Template>
  <TotalTime>1402</TotalTime>
  <Words>2167</Words>
  <Application>Microsoft Office PowerPoint</Application>
  <PresentationFormat>On-screen Show (4:3)</PresentationFormat>
  <Paragraphs>323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Introduction to the Namibian Budget prepared for UNICEF and partner ministries by Klaus Schade</vt:lpstr>
      <vt:lpstr>Outline</vt:lpstr>
      <vt:lpstr>Constitution</vt:lpstr>
      <vt:lpstr>Constitution – cont.</vt:lpstr>
      <vt:lpstr>Constitution – cont.</vt:lpstr>
      <vt:lpstr>Constitution – cont.</vt:lpstr>
      <vt:lpstr>State Finance Act</vt:lpstr>
      <vt:lpstr>State Finance Act</vt:lpstr>
      <vt:lpstr>Budget purpose</vt:lpstr>
      <vt:lpstr>Budget process</vt:lpstr>
      <vt:lpstr>Budget process - responsibilities</vt:lpstr>
      <vt:lpstr>Budget process – responsibilities 2</vt:lpstr>
      <vt:lpstr>Budget process – responsibilities 3</vt:lpstr>
      <vt:lpstr>Budget process – responsibilities 4</vt:lpstr>
      <vt:lpstr>Budget documents</vt:lpstr>
      <vt:lpstr>Budget documents - 2</vt:lpstr>
      <vt:lpstr>Budget documents - 3</vt:lpstr>
      <vt:lpstr>Budget Document - 4</vt:lpstr>
      <vt:lpstr>Budget documents - 5</vt:lpstr>
      <vt:lpstr>Budget documents - 6</vt:lpstr>
      <vt:lpstr>International best practices</vt:lpstr>
      <vt:lpstr>Budgetary concepts</vt:lpstr>
      <vt:lpstr>Budgetary concepts</vt:lpstr>
      <vt:lpstr>Expenditure categories</vt:lpstr>
      <vt:lpstr>Revenue categories</vt:lpstr>
      <vt:lpstr>Revenue categories</vt:lpstr>
      <vt:lpstr>Allocation to votes – 2017/18</vt:lpstr>
      <vt:lpstr>Allocation to votes – 2017/18</vt:lpstr>
      <vt:lpstr>Trends for selected votes</vt:lpstr>
      <vt:lpstr>Expenditure by item</vt:lpstr>
      <vt:lpstr>Allocation to social grants</vt:lpstr>
      <vt:lpstr>Revenue trends</vt:lpstr>
      <vt:lpstr>Budget deficit and public debts</vt:lpstr>
      <vt:lpstr>Sources of information for Budget Briefs</vt:lpstr>
      <vt:lpstr>PowerPoint Presentation</vt:lpstr>
    </vt:vector>
  </TitlesOfParts>
  <Company>Proline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Namibian Budget prepared for UNICEF and partner ministries by Klaus Schade</dc:title>
  <dc:creator>Klaus</dc:creator>
  <cp:lastModifiedBy>Oshoveli</cp:lastModifiedBy>
  <cp:revision>58</cp:revision>
  <dcterms:created xsi:type="dcterms:W3CDTF">2017-10-10T08:08:47Z</dcterms:created>
  <dcterms:modified xsi:type="dcterms:W3CDTF">2017-12-08T08:25:17Z</dcterms:modified>
</cp:coreProperties>
</file>