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490" r:id="rId3"/>
    <p:sldId id="262" r:id="rId4"/>
    <p:sldId id="495" r:id="rId5"/>
    <p:sldId id="493" r:id="rId6"/>
    <p:sldId id="1008" r:id="rId7"/>
    <p:sldId id="494" r:id="rId8"/>
    <p:sldId id="487" r:id="rId9"/>
    <p:sldId id="1007" r:id="rId10"/>
    <p:sldId id="491" r:id="rId11"/>
    <p:sldId id="561" r:id="rId12"/>
    <p:sldId id="1003" r:id="rId13"/>
    <p:sldId id="287" r:id="rId14"/>
    <p:sldId id="326" r:id="rId15"/>
    <p:sldId id="325" r:id="rId16"/>
    <p:sldId id="313" r:id="rId17"/>
    <p:sldId id="329" r:id="rId18"/>
    <p:sldId id="320" r:id="rId19"/>
    <p:sldId id="48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00"/>
    <a:srgbClr val="B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47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ny1\Documents\3.%20Conferences,%20Writing,%20etc\2024\NOGC\International_oil_gas_ratios_with_en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Major International Oil Companies - Gas to OIl Portfolio Ratios</a:t>
            </a:r>
          </a:p>
          <a:p>
            <a:pPr>
              <a:defRPr/>
            </a:pPr>
            <a:r>
              <a:rPr lang="en-GB" b="1" i="1" baseline="0">
                <a:solidFill>
                  <a:srgbClr val="FF0000"/>
                </a:solidFill>
              </a:rPr>
              <a:t>(Illustrative only/not up to date) - AI Generated!!)</a:t>
            </a:r>
            <a:r>
              <a:rPr lang="en-GB" baseline="0"/>
              <a:t>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GOR (Production)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Sheet1!$A$2:$A$8</c:f>
              <c:strCache>
                <c:ptCount val="7"/>
                <c:pt idx="0">
                  <c:v>Equinor</c:v>
                </c:pt>
                <c:pt idx="1">
                  <c:v>Shell</c:v>
                </c:pt>
                <c:pt idx="2">
                  <c:v>TotalEnergies</c:v>
                </c:pt>
                <c:pt idx="3">
                  <c:v>ENI</c:v>
                </c:pt>
                <c:pt idx="4">
                  <c:v>BP</c:v>
                </c:pt>
                <c:pt idx="5">
                  <c:v>ExxonMobil</c:v>
                </c:pt>
                <c:pt idx="6">
                  <c:v>Chevron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0.65</c:v>
                </c:pt>
                <c:pt idx="1">
                  <c:v>0.6</c:v>
                </c:pt>
                <c:pt idx="2">
                  <c:v>0.55000000000000004</c:v>
                </c:pt>
                <c:pt idx="3">
                  <c:v>0.5</c:v>
                </c:pt>
                <c:pt idx="4">
                  <c:v>0.5</c:v>
                </c:pt>
                <c:pt idx="5">
                  <c:v>0.45</c:v>
                </c:pt>
                <c:pt idx="6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BFD-4C07-B599-5835CEE6AC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GOR (Reserves)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Sheet1!$A$2:$A$8</c:f>
              <c:strCache>
                <c:ptCount val="7"/>
                <c:pt idx="0">
                  <c:v>Equinor</c:v>
                </c:pt>
                <c:pt idx="1">
                  <c:v>Shell</c:v>
                </c:pt>
                <c:pt idx="2">
                  <c:v>TotalEnergies</c:v>
                </c:pt>
                <c:pt idx="3">
                  <c:v>ENI</c:v>
                </c:pt>
                <c:pt idx="4">
                  <c:v>BP</c:v>
                </c:pt>
                <c:pt idx="5">
                  <c:v>ExxonMobil</c:v>
                </c:pt>
                <c:pt idx="6">
                  <c:v>Chevron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0.65</c:v>
                </c:pt>
                <c:pt idx="1">
                  <c:v>0.6</c:v>
                </c:pt>
                <c:pt idx="2">
                  <c:v>0.55000000000000004</c:v>
                </c:pt>
                <c:pt idx="3">
                  <c:v>0.55000000000000004</c:v>
                </c:pt>
                <c:pt idx="4">
                  <c:v>0.5</c:v>
                </c:pt>
                <c:pt idx="5">
                  <c:v>0.4</c:v>
                </c:pt>
                <c:pt idx="6">
                  <c:v>0.45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BFD-4C07-B599-5835CEE6A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4295168"/>
        <c:axId val="84295648"/>
        <c:axId val="0"/>
      </c:bar3DChart>
      <c:catAx>
        <c:axId val="84295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295648"/>
        <c:crosses val="autoZero"/>
        <c:auto val="1"/>
        <c:lblAlgn val="ctr"/>
        <c:lblOffset val="100"/>
        <c:noMultiLvlLbl val="0"/>
      </c:catAx>
      <c:valAx>
        <c:axId val="84295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295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Sheet1!$A$15</c:f>
              <c:strCache>
                <c:ptCount val="1"/>
                <c:pt idx="0">
                  <c:v>Reserves (MMBOE)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Sheet1!$B$14:$K$14</c:f>
              <c:numCache>
                <c:formatCode>General</c:formatCode>
                <c:ptCount val="10"/>
                <c:pt idx="0">
                  <c:v>1980</c:v>
                </c:pt>
                <c:pt idx="1">
                  <c:v>1985</c:v>
                </c:pt>
                <c:pt idx="2">
                  <c:v>1990</c:v>
                </c:pt>
                <c:pt idx="3">
                  <c:v>1995</c:v>
                </c:pt>
                <c:pt idx="4">
                  <c:v>2000</c:v>
                </c:pt>
                <c:pt idx="5">
                  <c:v>2004</c:v>
                </c:pt>
                <c:pt idx="6">
                  <c:v>2010</c:v>
                </c:pt>
                <c:pt idx="7">
                  <c:v>2015</c:v>
                </c:pt>
                <c:pt idx="8">
                  <c:v>2020</c:v>
                </c:pt>
                <c:pt idx="9">
                  <c:v>2023</c:v>
                </c:pt>
              </c:numCache>
            </c:numRef>
          </c:xVal>
          <c:yVal>
            <c:numRef>
              <c:f>Sheet1!$B$15:$K$15</c:f>
              <c:numCache>
                <c:formatCode>General</c:formatCode>
                <c:ptCount val="10"/>
                <c:pt idx="0">
                  <c:v>1647</c:v>
                </c:pt>
                <c:pt idx="1">
                  <c:v>2196</c:v>
                </c:pt>
                <c:pt idx="2">
                  <c:v>2745</c:v>
                </c:pt>
                <c:pt idx="3">
                  <c:v>3294</c:v>
                </c:pt>
                <c:pt idx="4">
                  <c:v>4026</c:v>
                </c:pt>
                <c:pt idx="5">
                  <c:v>4575</c:v>
                </c:pt>
                <c:pt idx="6">
                  <c:v>4941</c:v>
                </c:pt>
                <c:pt idx="7">
                  <c:v>4758</c:v>
                </c:pt>
                <c:pt idx="8">
                  <c:v>4392</c:v>
                </c:pt>
                <c:pt idx="9">
                  <c:v>4209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9DB-4C24-B0F1-CF12A98CC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98615743"/>
        <c:axId val="1403843583"/>
      </c:scatterChart>
      <c:valAx>
        <c:axId val="109861574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3843583"/>
        <c:crosses val="autoZero"/>
        <c:crossBetween val="midCat"/>
      </c:valAx>
      <c:valAx>
        <c:axId val="1403843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9861574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DBD44-2DDD-4DD9-9FD6-63505B947073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32CDB-18FD-4178-A09A-AFCD617999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768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Risk – Focusing of local content alone may: </a:t>
            </a:r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Distract from downstream value. </a:t>
            </a:r>
          </a:p>
          <a:p>
            <a:pPr marL="685800" lvl="1" indent="-228600">
              <a:buFont typeface="+mj-lt"/>
              <a:buAutoNum type="alphaLcParenR"/>
            </a:pPr>
            <a:r>
              <a:rPr lang="en-US" dirty="0"/>
              <a:t>Namibia may be a gassy province, creating opportunities for downstream value addition that should be articulated early</a:t>
            </a:r>
          </a:p>
          <a:p>
            <a:pPr marL="685800" lvl="1" indent="-228600">
              <a:buFont typeface="+mj-lt"/>
              <a:buAutoNum type="alphaLcParenR"/>
            </a:pPr>
            <a:r>
              <a:rPr lang="en-US" dirty="0"/>
              <a:t>Africa has a lot of gas. MNCs will play countries off against each other – Race to the Bottom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dirty="0"/>
              <a:t>Risk may be that targeting high numbers of employees or companies may distract from:</a:t>
            </a:r>
          </a:p>
          <a:p>
            <a:pPr marL="685800" lvl="1" indent="-228600">
              <a:buFont typeface="+mj-lt"/>
              <a:buAutoNum type="alphaLcParenR"/>
            </a:pPr>
            <a:r>
              <a:rPr lang="en-US" dirty="0"/>
              <a:t>the need to focus on high value</a:t>
            </a:r>
          </a:p>
          <a:p>
            <a:pPr marL="685800" lvl="1" indent="-228600">
              <a:buFont typeface="+mj-lt"/>
              <a:buAutoNum type="alphaLcParenR"/>
            </a:pPr>
            <a:r>
              <a:rPr lang="en-US" dirty="0"/>
              <a:t>Expanding the tax net, by having more done in country, even if by foreign companies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74CA4-7A56-EE4B-876F-83F130A02283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089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C35AE44B-14CF-0819-474D-B888A30299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76250" y="728663"/>
            <a:ext cx="6375400" cy="3586162"/>
          </a:xfrm>
          <a:ln/>
        </p:spPr>
      </p:sp>
      <p:sp>
        <p:nvSpPr>
          <p:cNvPr id="205827" name="Rectangle 3">
            <a:extLst>
              <a:ext uri="{FF2B5EF4-FFF2-40B4-BE49-F238E27FC236}">
                <a16:creationId xmlns:a16="http://schemas.microsoft.com/office/drawing/2014/main" id="{06AEEC96-CD95-88E2-682B-35641723F5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11238" y="4578350"/>
            <a:ext cx="5286375" cy="40020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709613" eaLnBrk="1" hangingPunct="1"/>
            <a:endParaRPr lang="en-US" altLang="en-US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>
            <a:extLst>
              <a:ext uri="{FF2B5EF4-FFF2-40B4-BE49-F238E27FC236}">
                <a16:creationId xmlns:a16="http://schemas.microsoft.com/office/drawing/2014/main" id="{081F4309-B2E2-C330-D88E-08C69F6595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66725" y="717550"/>
            <a:ext cx="6402388" cy="3602038"/>
          </a:xfrm>
          <a:ln/>
        </p:spPr>
      </p:sp>
      <p:sp>
        <p:nvSpPr>
          <p:cNvPr id="199683" name="Rectangle 3">
            <a:extLst>
              <a:ext uri="{FF2B5EF4-FFF2-40B4-BE49-F238E27FC236}">
                <a16:creationId xmlns:a16="http://schemas.microsoft.com/office/drawing/2014/main" id="{BF0C449B-F985-2C27-9FD6-C87B233D45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6313" y="4560888"/>
            <a:ext cx="5362575" cy="432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42" tIns="47420" rIns="94842" bIns="47420"/>
          <a:lstStyle/>
          <a:p>
            <a:pPr eaLnBrk="1" hangingPunct="1"/>
            <a:endParaRPr lang="en-US" altLang="en-US" u="sng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A9F94-1A79-6AC0-142B-7E02F16CE0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1D9668-73B3-BA35-28D4-12B850374F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A5EE26-8B08-A1A4-080B-BCC0E0182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9D1081-FFD2-0978-97BF-CFB514899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528619"/>
            <a:ext cx="4114800" cy="192856"/>
          </a:xfrm>
        </p:spPr>
        <p:txBody>
          <a:bodyPr/>
          <a:lstStyle/>
          <a:p>
            <a:r>
              <a:rPr lang="en-US" dirty="0"/>
              <a:t>tony1paul@gmail.com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A3E7CB-7B0D-B5CB-A8EB-E9828AD91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1645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444F3-82A3-1DA0-E31D-D6283A879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C5852E-3C68-A708-0B2A-D96F4D410D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E20556-755B-90C2-97BA-A4DC02AAA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449B31-0C98-D74D-F24B-DC661E92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A4165-DC80-EAC3-8EEC-815506409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972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2E359B-5DBF-F308-9CC8-7F547F18BA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457C7C-5BD7-B5B1-8569-A6BBED3B1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06B0E-D949-8771-5FAC-BFC4A91E1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8B8F5-AD42-6B3C-E29E-ECB72CF9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55E9D-AA9C-9967-6E43-15CB78C78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555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FDC3-C977-0F16-DEDF-E8E2B6859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FCE9E-B888-9DBF-6175-40FFFF764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69385-4F61-BEC2-F728-C24F83350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90206-5D0E-D457-279E-7713EA00D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FCC99-86B0-0B09-49E9-6E994E2A7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36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DBA61-0770-F361-3EDF-0D88F5F7F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DF5A26-B1B4-D067-E23B-DFEB8CD04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13824-E636-0691-05E9-930982D84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7C371-CDAD-6A77-9B5E-C18CA7A0D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AF2A3-7D87-60A3-A6A1-B6F220386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1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60B69-C1A4-A411-9C42-36F207944F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306DCA-CC40-4102-F75A-B0A8C11E81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25EEE7-AE11-475A-0860-2DE6FED686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38568D-3397-1EBB-56ED-10FD1812D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733310-9B04-C70E-6722-717873079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B4A975-9E7A-1931-4A38-2290063CE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910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B874C9-73A3-6009-95E8-28F559C6B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38A9FB-D7C8-D75C-D46E-D61D13CF11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2CC2A5-34F5-7CA2-FD3E-9FBCF96723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980E79-86BD-1EE9-616E-9B58A253B1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575626-231A-8F8C-44CF-BBF12CD6FC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0CF733-2AD7-C0DE-3D8A-131FBF694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40364C-44D0-FE32-F619-40A049022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123638-4BBF-E58A-06C3-99C71B554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44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95419-0E2F-B55E-F002-C295833EA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4B7383-3FA8-C25B-D964-84C565A5E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8CD493-D407-F3A1-9D72-BC35402FC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D67B85-B7DE-4790-AE8A-F8AF077B8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16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2C7BB3-58F4-8E28-36A8-849F1166C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BDA2E1-8C2D-AD75-899E-548ECB166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68698-86CA-2774-85BA-662A560A8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99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31ABF-D8DC-2CCD-7FDA-73E699ED5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B835B-DD92-FDD1-7AD4-91BB4EF8B8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D0A76F-3EC4-8230-426C-BC4DD80C0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3455FF-CEE4-5B0D-A246-902047364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F525F0-827D-9BE5-7449-0F924E9AC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11AFE0-94F8-549F-FF81-8EBA8863C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315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C906D-2B61-C7FF-7D9C-EFB47270B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234C69-6EA0-3E3B-CD08-E062087613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9C9D6-48BE-D6E5-B31F-105304FC7B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7C3296-479C-2E09-ACB0-4417A1299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C774C7-12AD-38FC-6373-E1945F799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8669A6-9AA8-CCB9-273B-5C42F8A7A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143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885C4E-A19F-468C-1FDE-B74331E94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C75159-C013-EB95-1B54-BFC8F6F449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FDFD5-E023-4F30-F6B0-37B7FE6C83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E18875-B35F-4AB2-BA01-F068953BF981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8512D-270C-8996-D71D-09ED53DFC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 dirty="0"/>
              <a:t>tony1paul@gmail.com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EA0C8-7BD6-1C25-CC2C-454F6655CC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81EDBE-E3E4-4AF0-8BB1-976BCEF6BFA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20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chart" Target="../charts/chart2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eni.com/en_IT/company/company-profile/business-model.page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oodmac.com/news/opinion/will-namibia-become-a-major-deepwater-oil-producer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ia.gov/outlooks/steo/data/browser/#/?v=29&amp;f=M&amp;s=&amp;start=201901&amp;end=202512&amp;id=&amp;ctype=linechart&amp;maptype=0&amp;linechart=~PAPR_GY&amp;map=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0D5BE83-FA3F-0A42-84A0-A8FD2EF923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089" y="3560430"/>
            <a:ext cx="11435819" cy="201542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TT" sz="2800" b="1" kern="0" dirty="0">
                <a:solidFill>
                  <a:srgbClr val="313131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TT" sz="2800" b="1" i="1" kern="1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TT" sz="2800" b="1" kern="100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Economics, Finance, Gas And Infrastructure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TT" sz="2800" b="1" kern="100" dirty="0">
              <a:solidFill>
                <a:srgbClr val="FF0000"/>
              </a:solidFill>
              <a:effectLst/>
              <a:latin typeface="Garamond" panose="02020404030301010803" pitchFamily="18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kern="100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Namibia’s </a:t>
            </a:r>
            <a:r>
              <a:rPr lang="en-US" sz="2800" b="1" kern="100" dirty="0">
                <a:solidFill>
                  <a:schemeClr val="accent6">
                    <a:lumMod val="75000"/>
                  </a:schemeClr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Role in Global Oil and Gas Markets</a:t>
            </a:r>
            <a:r>
              <a:rPr lang="en-US" b="1" kern="100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 - Economic Growth Through </a:t>
            </a:r>
            <a:r>
              <a:rPr lang="en-US" sz="2800" b="1" kern="100" dirty="0">
                <a:solidFill>
                  <a:schemeClr val="accent6">
                    <a:lumMod val="75000"/>
                  </a:schemeClr>
                </a:solidFill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D</a:t>
            </a:r>
            <a:r>
              <a:rPr lang="en-US" sz="2800" b="1" kern="100" dirty="0">
                <a:solidFill>
                  <a:schemeClr val="accent6">
                    <a:lumMod val="75000"/>
                  </a:schemeClr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iversification and Competitive Supply Market</a:t>
            </a:r>
            <a:r>
              <a:rPr lang="en-US" b="1" kern="100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. How to Pursue a </a:t>
            </a:r>
            <a:r>
              <a:rPr lang="en-US" sz="2800" b="1" kern="100" dirty="0">
                <a:solidFill>
                  <a:schemeClr val="accent6">
                    <a:lumMod val="75000"/>
                  </a:schemeClr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Low Carbon Economy</a:t>
            </a:r>
            <a:r>
              <a:rPr lang="en-US" sz="2800" b="1" kern="100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b="1" kern="100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Amid an Oil and Gas Boom</a:t>
            </a:r>
            <a:endParaRPr lang="en-TT" b="1" kern="100" dirty="0">
              <a:solidFill>
                <a:srgbClr val="FF0000"/>
              </a:solidFill>
              <a:effectLst/>
              <a:latin typeface="Garamond" panose="02020404030301010803" pitchFamily="18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TT" sz="2000" kern="100" dirty="0">
              <a:solidFill>
                <a:srgbClr val="000000"/>
              </a:solidFill>
              <a:effectLst/>
              <a:latin typeface="Garamond" panose="02020404030301010803" pitchFamily="18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CA027B8-F0B1-9642-9A74-09B4A78BB4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66716" y="6405337"/>
            <a:ext cx="8545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BE59C6-22ED-CF49-B282-E437280EE158}" type="slidenum">
              <a:rPr lang="en-GB" smtClean="0"/>
              <a:pPr/>
              <a:t>1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DB7B96-D418-02D1-65D1-2C0AC1707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992" y="36518"/>
            <a:ext cx="5686862" cy="19436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53C6E7-93D5-1B88-A262-EB9CA2AEFD2A}"/>
              </a:ext>
            </a:extLst>
          </p:cNvPr>
          <p:cNvSpPr txBox="1"/>
          <p:nvPr/>
        </p:nvSpPr>
        <p:spPr>
          <a:xfrm>
            <a:off x="2047701" y="1960632"/>
            <a:ext cx="80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Aptos Black" panose="020F0502020204030204" pitchFamily="34" charset="0"/>
              </a:rPr>
              <a:t>THE NEXT STEPS TOWARDS A PROSPEROUS OIL AND GAS INDUSTRY TO POWER NAMIBIA’S SUSTAINABLE FUTURE</a:t>
            </a:r>
            <a:endParaRPr lang="en-GB" sz="3200" b="1" dirty="0">
              <a:solidFill>
                <a:schemeClr val="tx2">
                  <a:lumMod val="75000"/>
                  <a:lumOff val="25000"/>
                </a:schemeClr>
              </a:solidFill>
              <a:latin typeface="Aptos Black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C46263-DBD6-8477-E150-1942EF024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648" y="5737700"/>
            <a:ext cx="4659776" cy="1129643"/>
          </a:xfrm>
          <a:prstGeom prst="rect">
            <a:avLst/>
          </a:prstGeom>
        </p:spPr>
      </p:pic>
      <p:pic>
        <p:nvPicPr>
          <p:cNvPr id="7" name="Picture 6" descr="A red and black flag&#10;&#10;Description automatically generated">
            <a:extLst>
              <a:ext uri="{FF2B5EF4-FFF2-40B4-BE49-F238E27FC236}">
                <a16:creationId xmlns:a16="http://schemas.microsoft.com/office/drawing/2014/main" id="{4147396F-CE68-5792-7277-88D49997E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248" y="17957"/>
            <a:ext cx="2339813" cy="1404341"/>
          </a:xfrm>
          <a:prstGeom prst="rect">
            <a:avLst/>
          </a:prstGeom>
        </p:spPr>
      </p:pic>
      <p:pic>
        <p:nvPicPr>
          <p:cNvPr id="10" name="Picture 9" descr="A flag with a sun and a red strip&#10;&#10;Description automatically generated">
            <a:extLst>
              <a:ext uri="{FF2B5EF4-FFF2-40B4-BE49-F238E27FC236}">
                <a16:creationId xmlns:a16="http://schemas.microsoft.com/office/drawing/2014/main" id="{B56B43A5-26B4-2C3B-2EE7-F023C385EA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6" y="6701"/>
            <a:ext cx="2391477" cy="159511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4D971FE-8E50-685E-A320-234F28570CCE}"/>
              </a:ext>
            </a:extLst>
          </p:cNvPr>
          <p:cNvSpPr txBox="1"/>
          <p:nvPr/>
        </p:nvSpPr>
        <p:spPr>
          <a:xfrm>
            <a:off x="8516473" y="5888925"/>
            <a:ext cx="36047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400" b="1" kern="1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Anthony Paul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400" kern="1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Energy Strategy &amp; Policy Advisor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400" kern="100" dirty="0">
                <a:solidFill>
                  <a:srgbClr val="000000"/>
                </a:solidFill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Chairman, LBIC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400" kern="100" dirty="0">
                <a:solidFill>
                  <a:srgbClr val="000000"/>
                </a:solidFill>
                <a:latin typeface="Garamond" panose="02020404030301010803" pitchFamily="18" charset="0"/>
              </a:rPr>
              <a:t>tony1paul@gmail.com</a:t>
            </a:r>
            <a:endParaRPr lang="en-GB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445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24D17-4E4D-64C7-42EF-ABC9CFF08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742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Phase 1 of the transition – Oil to Gas</a:t>
            </a:r>
            <a:endParaRPr lang="en-GB" sz="2400" b="1" dirty="0">
              <a:latin typeface="Garamond" panose="02020404030301010803" pitchFamily="18" charset="0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77D7CCFA-1673-EE2A-0097-FA03EE2AF4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4915462"/>
              </p:ext>
            </p:extLst>
          </p:nvPr>
        </p:nvGraphicFramePr>
        <p:xfrm>
          <a:off x="636105" y="1369771"/>
          <a:ext cx="8609090" cy="5123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07B613D7-C15C-704D-E9F2-62D629F38A18}"/>
              </a:ext>
            </a:extLst>
          </p:cNvPr>
          <p:cNvSpPr txBox="1"/>
          <p:nvPr/>
        </p:nvSpPr>
        <p:spPr>
          <a:xfrm>
            <a:off x="9245194" y="3965713"/>
            <a:ext cx="2791093" cy="1200329"/>
          </a:xfrm>
          <a:prstGeom prst="rect">
            <a:avLst/>
          </a:prstGeom>
          <a:solidFill>
            <a:srgbClr val="B00000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Warning – These data are not accurate or up to date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Generated by CHAT-GPT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899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02" y="4267200"/>
            <a:ext cx="3834930" cy="2510966"/>
          </a:xfrm>
          <a:prstGeom prst="rect">
            <a:avLst/>
          </a:prstGeom>
        </p:spPr>
      </p:pic>
      <p:sp>
        <p:nvSpPr>
          <p:cNvPr id="56321" name="Title 1"/>
          <p:cNvSpPr>
            <a:spLocks noGrp="1"/>
          </p:cNvSpPr>
          <p:nvPr>
            <p:ph type="title"/>
          </p:nvPr>
        </p:nvSpPr>
        <p:spPr>
          <a:xfrm>
            <a:off x="39333" y="69815"/>
            <a:ext cx="8406575" cy="6921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TT" altLang="en-US" sz="2400" b="1" dirty="0">
                <a:latin typeface="Garamond" panose="02020404030301010803" pitchFamily="18" charset="0"/>
              </a:rPr>
              <a:t>Trinidad &amp; Tobago – Long History of Natural Gas Usage</a:t>
            </a:r>
            <a:endParaRPr lang="en-US" altLang="en-US" sz="2400" b="1" dirty="0">
              <a:latin typeface="Garamond" panose="02020404030301010803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644495" y="2572499"/>
            <a:ext cx="4513263" cy="41734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en-TT" sz="1200" b="1" u="sng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PORTFOLIO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en-GB" sz="1200" u="sng" dirty="0">
              <a:solidFill>
                <a:srgbClr val="000000"/>
              </a:solidFill>
              <a:latin typeface="Lucida Sans" charset="0"/>
              <a:ea typeface="Lucida Sans" charset="0"/>
              <a:cs typeface="Lucida Sans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TT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Point Lisas Industrial Estate</a:t>
            </a:r>
            <a:r>
              <a:rPr lang="en-TT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:</a:t>
            </a:r>
            <a:endParaRPr lang="en-GB" sz="1200" dirty="0">
              <a:solidFill>
                <a:srgbClr val="000000"/>
              </a:solidFill>
              <a:latin typeface="Lucida Sans" charset="0"/>
              <a:ea typeface="Lucida Sans" charset="0"/>
              <a:cs typeface="Lucida Sans" charset="0"/>
            </a:endParaRP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GB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Natural Gas Liquids Processing Facility</a:t>
            </a:r>
            <a:r>
              <a:rPr lang="en-TT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 (46 MBPD)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10 Ammonia Plants (5,800 MTPA)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Urea Plant (550 MTPA) 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7 Methanol Plants (6,590 MTPA)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Methanol to Power facility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A-U-M Complex, comprising: </a:t>
            </a:r>
          </a:p>
          <a:p>
            <a:pPr marL="742950" lvl="1" indent="-285750">
              <a:buFont typeface="Arial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Ammonia plant </a:t>
            </a:r>
          </a:p>
          <a:p>
            <a:pPr marL="742950" lvl="1" indent="-285750">
              <a:buFont typeface="Arial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Urea plant </a:t>
            </a:r>
          </a:p>
          <a:p>
            <a:pPr marL="742950" lvl="1" indent="-285750">
              <a:buFont typeface="Arial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Nitric Acid Plant </a:t>
            </a:r>
          </a:p>
          <a:p>
            <a:pPr marL="742950" lvl="1" indent="-285750">
              <a:buFont typeface="Arial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Ammonia Nitrate plant </a:t>
            </a:r>
          </a:p>
          <a:p>
            <a:pPr marL="742950" lvl="1" indent="-285750">
              <a:buFont typeface="Arial"/>
              <a:buChar char="•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2 Melamine trains 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4 Iron and Steel Mills (2,560 MTPA)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endParaRPr lang="en-US" sz="1200" dirty="0">
              <a:solidFill>
                <a:srgbClr val="000000"/>
              </a:solidFill>
              <a:latin typeface="Lucida Sans" charset="0"/>
              <a:ea typeface="Lucida Sans" charset="0"/>
              <a:cs typeface="Lucida Sans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Other Locations</a:t>
            </a: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: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TT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4</a:t>
            </a:r>
            <a:r>
              <a:rPr lang="en-GB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 Liquefied Natural Gas Plants( 23</a:t>
            </a:r>
            <a:r>
              <a:rPr lang="en-TT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00</a:t>
            </a:r>
            <a:r>
              <a:rPr lang="en-GB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 </a:t>
            </a:r>
            <a:r>
              <a:rPr lang="en-GB" sz="1200" b="1" dirty="0" err="1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Mmscfd</a:t>
            </a:r>
            <a:r>
              <a:rPr lang="en-GB" sz="1200" b="1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/15.3 MTPA)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TT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Crude Oil Refinery (160 mbpd) 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6 Power Generation Plants - (~2,500MW)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TT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1 cement manufacturing plant</a:t>
            </a:r>
          </a:p>
          <a:p>
            <a:pPr marL="285750" indent="-285750">
              <a:lnSpc>
                <a:spcPct val="90000"/>
              </a:lnSpc>
              <a:buFont typeface="Courier New"/>
              <a:buChar char="o"/>
              <a:defRPr/>
            </a:pP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Over 120 Light Industrial Consumers &amp; small gas consumers (air conditioning, CNG vehicles, </a:t>
            </a:r>
            <a:r>
              <a:rPr lang="en-US" sz="1200" dirty="0" err="1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etc</a:t>
            </a:r>
            <a:r>
              <a:rPr lang="en-US" sz="1200" dirty="0">
                <a:solidFill>
                  <a:srgbClr val="000000"/>
                </a:solidFill>
                <a:latin typeface="Lucida Sans" charset="0"/>
                <a:ea typeface="Lucida Sans" charset="0"/>
                <a:cs typeface="Lucida Sans" charset="0"/>
              </a:rPr>
              <a:t>)</a:t>
            </a:r>
            <a:endParaRPr lang="en-US" sz="1200" dirty="0">
              <a:solidFill>
                <a:srgbClr val="FF0000"/>
              </a:solidFill>
              <a:latin typeface="Lucida Sans" charset="0"/>
              <a:ea typeface="Lucida Sans" charset="0"/>
              <a:cs typeface="Lucida Sans" charset="0"/>
            </a:endParaRPr>
          </a:p>
        </p:txBody>
      </p:sp>
      <p:pic>
        <p:nvPicPr>
          <p:cNvPr id="5632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266" y="4051236"/>
            <a:ext cx="3728353" cy="2612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510" y="6329254"/>
            <a:ext cx="2944528" cy="486384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2B52191-B983-8CBD-F823-77D43012F1E5}"/>
              </a:ext>
            </a:extLst>
          </p:cNvPr>
          <p:cNvGrpSpPr/>
          <p:nvPr/>
        </p:nvGrpSpPr>
        <p:grpSpPr>
          <a:xfrm>
            <a:off x="137653" y="761965"/>
            <a:ext cx="5830528" cy="3286521"/>
            <a:chOff x="0" y="2116902"/>
            <a:chExt cx="9019309" cy="474109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61E9C31-2D19-D3D1-AAAB-39A1518900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717" r="2576"/>
            <a:stretch/>
          </p:blipFill>
          <p:spPr>
            <a:xfrm>
              <a:off x="0" y="2116902"/>
              <a:ext cx="9019309" cy="4741098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9DEAA12-6117-5524-476D-9C4ADDD60791}"/>
                </a:ext>
              </a:extLst>
            </p:cNvPr>
            <p:cNvCxnSpPr/>
            <p:nvPr/>
          </p:nvCxnSpPr>
          <p:spPr bwMode="auto">
            <a:xfrm flipV="1">
              <a:off x="5360416" y="3196336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753F6E73-74D1-8B0B-E304-BD0ACF5E9823}"/>
                </a:ext>
              </a:extLst>
            </p:cNvPr>
            <p:cNvCxnSpPr/>
            <p:nvPr/>
          </p:nvCxnSpPr>
          <p:spPr bwMode="auto">
            <a:xfrm flipV="1">
              <a:off x="4473956" y="3188208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8458631-DBAB-ABA5-C98E-8CAA9AAB99E3}"/>
                </a:ext>
              </a:extLst>
            </p:cNvPr>
            <p:cNvCxnSpPr/>
            <p:nvPr/>
          </p:nvCxnSpPr>
          <p:spPr bwMode="auto">
            <a:xfrm flipV="1">
              <a:off x="3955288" y="3187700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0559A4-A890-E785-CA76-689EB7B3AB2F}"/>
                </a:ext>
              </a:extLst>
            </p:cNvPr>
            <p:cNvCxnSpPr/>
            <p:nvPr/>
          </p:nvCxnSpPr>
          <p:spPr bwMode="auto">
            <a:xfrm flipV="1">
              <a:off x="5662168" y="3205480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C588090-127A-DCCD-7A83-48C454286B03}"/>
                </a:ext>
              </a:extLst>
            </p:cNvPr>
            <p:cNvCxnSpPr/>
            <p:nvPr/>
          </p:nvCxnSpPr>
          <p:spPr bwMode="auto">
            <a:xfrm flipV="1">
              <a:off x="7061708" y="3192272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C78ED42-8B7A-450E-0BF3-CFD90DAF4A2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061708" y="3511296"/>
              <a:ext cx="783844" cy="2221992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7A2D93D-CA8E-C063-32BB-645305C6020D}"/>
                </a:ext>
              </a:extLst>
            </p:cNvPr>
            <p:cNvCxnSpPr/>
            <p:nvPr/>
          </p:nvCxnSpPr>
          <p:spPr bwMode="auto">
            <a:xfrm flipV="1">
              <a:off x="5147564" y="3211103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A6F9EF9-AD1A-BA13-3E91-0270203D01CF}"/>
                </a:ext>
              </a:extLst>
            </p:cNvPr>
            <p:cNvCxnSpPr/>
            <p:nvPr/>
          </p:nvCxnSpPr>
          <p:spPr bwMode="auto">
            <a:xfrm flipV="1">
              <a:off x="5009128" y="3187700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5CA0189-B1C0-14D8-97F2-5EA44F8164F5}"/>
                </a:ext>
              </a:extLst>
            </p:cNvPr>
            <p:cNvCxnSpPr/>
            <p:nvPr/>
          </p:nvCxnSpPr>
          <p:spPr bwMode="auto">
            <a:xfrm flipV="1">
              <a:off x="7460820" y="3158354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2579B2B-ED40-D24B-D3A4-157C47896E6C}"/>
                </a:ext>
              </a:extLst>
            </p:cNvPr>
            <p:cNvCxnSpPr/>
            <p:nvPr/>
          </p:nvCxnSpPr>
          <p:spPr bwMode="auto">
            <a:xfrm flipV="1">
              <a:off x="3826328" y="3227556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EC39B83-74A7-5FE8-B82A-22C0C6F6E8FA}"/>
                </a:ext>
              </a:extLst>
            </p:cNvPr>
            <p:cNvCxnSpPr/>
            <p:nvPr/>
          </p:nvCxnSpPr>
          <p:spPr bwMode="auto">
            <a:xfrm flipV="1">
              <a:off x="4246520" y="3185860"/>
              <a:ext cx="0" cy="32766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942E082-E4EC-869F-DDD1-5B9C156F7EF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236063"/>
              </p:ext>
            </p:extLst>
          </p:nvPr>
        </p:nvGraphicFramePr>
        <p:xfrm>
          <a:off x="7585758" y="-11218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675301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C11B1-3E4B-8A56-3AD5-5C28712CF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5617" y="230188"/>
            <a:ext cx="10744199" cy="608012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Where does the Value Go (Major MNC example) </a:t>
            </a:r>
            <a:br>
              <a:rPr lang="en-US" sz="2400" b="1" dirty="0">
                <a:latin typeface="Garamond" panose="02020404030301010803" pitchFamily="18" charset="0"/>
              </a:rPr>
            </a:br>
            <a:r>
              <a:rPr lang="en-US" sz="2400" b="1" dirty="0">
                <a:latin typeface="Garamond" panose="02020404030301010803" pitchFamily="18" charset="0"/>
              </a:rPr>
              <a:t>Almost all Revenue Generated from Sale of Oil, Gas &amp; Derivatives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1BD95C-2A66-D3C5-E6AA-4643D961B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250F3-370A-6342-ABD0-49B0E9949427}" type="slidenum">
              <a:rPr lang="en-TT" altLang="en-US" smtClean="0"/>
              <a:pPr/>
              <a:t>12</a:t>
            </a:fld>
            <a:endParaRPr lang="en-TT" altLang="en-US" dirty="0"/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id="{2480CCDB-2746-601F-23CA-9D0FED721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3083" y="5376740"/>
            <a:ext cx="4351664" cy="126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1002" rIns="90000" bIns="45000"/>
          <a:lstStyle>
            <a:lvl1pPr marL="215900" indent="-21590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1pPr>
            <a:lvl2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2pPr>
            <a:lvl3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3pPr>
            <a:lvl4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4pPr>
            <a:lvl5pPr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PingFang SC" panose="020B0400000000000000" pitchFamily="34" charset="-122"/>
              </a:defRPr>
            </a:lvl9pPr>
          </a:lstStyle>
          <a:p>
            <a:pPr marL="0" indent="0" defTabSz="449263"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defRPr/>
            </a:pPr>
            <a:r>
              <a:rPr lang="en-US" sz="1600" dirty="0">
                <a:latin typeface="Lucida Sans" panose="020B0602030504020204" pitchFamily="34" charset="77"/>
              </a:rPr>
              <a:t>Average Annual Revenue 2011-2023: </a:t>
            </a:r>
          </a:p>
          <a:p>
            <a:pPr marL="342900" indent="-342900" defTabSz="449263"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en-US" sz="1600" dirty="0">
                <a:latin typeface="Lucida Sans" panose="020B0602030504020204" pitchFamily="34" charset="77"/>
              </a:rPr>
              <a:t>$277.2 Billion</a:t>
            </a:r>
            <a:endParaRPr lang="en-GB" sz="1600" dirty="0">
              <a:latin typeface="Lucida Sans" panose="020B0602030504020204" pitchFamily="34" charset="77"/>
            </a:endParaRPr>
          </a:p>
          <a:p>
            <a:pPr marL="342900" indent="-342900" defTabSz="449263"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en-GB" altLang="en-US" sz="1600" dirty="0">
                <a:latin typeface="Lucida Sans" panose="020B0602030504020204" pitchFamily="34" charset="77"/>
              </a:rPr>
              <a:t>Upstream ~25%</a:t>
            </a:r>
          </a:p>
          <a:p>
            <a:pPr marL="342900" indent="-342900" defTabSz="449263"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en-GB" altLang="en-US" sz="1600" b="1" dirty="0">
                <a:solidFill>
                  <a:srgbClr val="FF0000"/>
                </a:solidFill>
                <a:latin typeface="Lucida Sans" panose="020B0602030504020204" pitchFamily="34" charset="77"/>
              </a:rPr>
              <a:t>Downstream &gt;70% </a:t>
            </a:r>
            <a:endParaRPr lang="en-GB" altLang="en-US" sz="1600" b="1" i="1" dirty="0">
              <a:solidFill>
                <a:srgbClr val="FF0000"/>
              </a:solidFill>
              <a:latin typeface="Lucida Sans" panose="020B0602030504020204" pitchFamily="34" charset="77"/>
            </a:endParaRPr>
          </a:p>
          <a:p>
            <a:pPr marL="584200" lvl="1" indent="-342900" defTabSz="449263"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Wingdings" pitchFamily="2" charset="2"/>
              <a:buChar char="ü"/>
              <a:defRPr/>
            </a:pPr>
            <a:r>
              <a:rPr lang="en-GB" altLang="en-US" sz="1600" b="1" i="1" dirty="0">
                <a:solidFill>
                  <a:srgbClr val="FF0000"/>
                </a:solidFill>
                <a:latin typeface="Lucida Sans" panose="020B0602030504020204" pitchFamily="34" charset="77"/>
              </a:rPr>
              <a:t>much outside producing countries</a:t>
            </a:r>
          </a:p>
        </p:txBody>
      </p:sp>
      <p:pic>
        <p:nvPicPr>
          <p:cNvPr id="22" name="Picture 21" descr="A pie chart with different colored circles&#10;&#10;Description automatically generated">
            <a:extLst>
              <a:ext uri="{FF2B5EF4-FFF2-40B4-BE49-F238E27FC236}">
                <a16:creationId xmlns:a16="http://schemas.microsoft.com/office/drawing/2014/main" id="{3F286827-ED75-25EA-EA8B-5DEDF2CD62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886" y="938364"/>
            <a:ext cx="7662228" cy="442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01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AA6F75-8546-557C-7CCD-A1A0BF451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753259"/>
            <a:ext cx="8772838" cy="4964776"/>
          </a:xfrm>
          <a:prstGeom prst="rect">
            <a:avLst/>
          </a:prstGeom>
        </p:spPr>
      </p:pic>
      <p:sp>
        <p:nvSpPr>
          <p:cNvPr id="535" name="PlaceHolder 2">
            <a:extLst>
              <a:ext uri="{FF2B5EF4-FFF2-40B4-BE49-F238E27FC236}">
                <a16:creationId xmlns:a16="http://schemas.microsoft.com/office/drawing/2014/main" id="{3B7B5225-CE65-9228-5161-11FA478A1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5" y="146051"/>
            <a:ext cx="10793186" cy="4090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GB" sz="2800" b="1" dirty="0"/>
              <a:t>Major Third-Party Services - sub-sectors, spend &amp; transferability</a:t>
            </a:r>
            <a:endParaRPr lang="en-US" sz="2800" b="1" dirty="0"/>
          </a:p>
        </p:txBody>
      </p:sp>
      <p:sp>
        <p:nvSpPr>
          <p:cNvPr id="536" name="TextBox 6">
            <a:extLst>
              <a:ext uri="{FF2B5EF4-FFF2-40B4-BE49-F238E27FC236}">
                <a16:creationId xmlns:a16="http://schemas.microsoft.com/office/drawing/2014/main" id="{D1D3BCFF-306B-3B0B-563E-87DCB3A18E7A}"/>
              </a:ext>
            </a:extLst>
          </p:cNvPr>
          <p:cNvSpPr/>
          <p:nvPr/>
        </p:nvSpPr>
        <p:spPr>
          <a:xfrm>
            <a:off x="571500" y="707975"/>
            <a:ext cx="10972800" cy="8923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343080" indent="-34308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Arial"/>
              <a:buChar char="•"/>
              <a:tabLst>
                <a:tab pos="457200" algn="l"/>
              </a:tabLst>
              <a:defRPr/>
            </a:pPr>
            <a:r>
              <a:rPr lang="en-GB" sz="1400" spc="-1" dirty="0">
                <a:solidFill>
                  <a:srgbClr val="000000"/>
                </a:solidFill>
                <a:latin typeface="Calibri"/>
                <a:ea typeface="Calibri"/>
              </a:rPr>
              <a:t>Some activities develop and use skills and services that are entirely transferable to other sub-sectors &amp; industries; </a:t>
            </a:r>
            <a:endParaRPr lang="en-GB" sz="1400" spc="-1" dirty="0">
              <a:solidFill>
                <a:srgbClr val="000000"/>
              </a:solidFill>
              <a:latin typeface="Arial"/>
              <a:ea typeface="PingFang SC"/>
            </a:endParaRPr>
          </a:p>
          <a:p>
            <a:pPr marL="343080" indent="-34308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000000"/>
              </a:buClr>
              <a:buSzPct val="100000"/>
              <a:buFont typeface="Arial"/>
              <a:buChar char="•"/>
              <a:tabLst>
                <a:tab pos="457200" algn="l"/>
              </a:tabLst>
              <a:defRPr/>
            </a:pPr>
            <a:r>
              <a:rPr lang="en-GB" sz="1400" spc="-1" dirty="0">
                <a:solidFill>
                  <a:srgbClr val="000000"/>
                </a:solidFill>
                <a:latin typeface="Calibri"/>
                <a:ea typeface="Calibri"/>
              </a:rPr>
              <a:t>Others support specialised areas like geosciences and drilling (e.g</a:t>
            </a:r>
            <a:r>
              <a:rPr lang="en-GB" sz="1400" spc="-1" dirty="0">
                <a:solidFill>
                  <a:srgbClr val="FF0000"/>
                </a:solidFill>
                <a:latin typeface="Calibri"/>
                <a:ea typeface="Calibri"/>
              </a:rPr>
              <a:t>. ITC and management of major projects and risk</a:t>
            </a:r>
            <a:r>
              <a:rPr lang="en-GB" sz="1400" spc="-1" dirty="0">
                <a:solidFill>
                  <a:srgbClr val="000000"/>
                </a:solidFill>
                <a:latin typeface="Calibri"/>
                <a:ea typeface="Calibri"/>
              </a:rPr>
              <a:t>) and are themselves transferable</a:t>
            </a:r>
            <a:endParaRPr lang="en-GB" sz="1400" spc="-1" dirty="0">
              <a:solidFill>
                <a:srgbClr val="000000"/>
              </a:solidFill>
              <a:latin typeface="Arial"/>
              <a:ea typeface="PingFang SC"/>
            </a:endParaRPr>
          </a:p>
          <a:p>
            <a:pPr marL="343080" indent="-343080" defTabSz="449263" fontAlgn="base" hangingPunct="0">
              <a:lnSpc>
                <a:spcPct val="93000"/>
              </a:lnSpc>
              <a:spcBef>
                <a:spcPts val="13"/>
              </a:spcBef>
              <a:spcAft>
                <a:spcPts val="13"/>
              </a:spcAft>
              <a:buClr>
                <a:srgbClr val="FF0000"/>
              </a:buClr>
              <a:buSzPct val="100000"/>
              <a:buFont typeface="Arial"/>
              <a:buChar char="•"/>
              <a:tabLst>
                <a:tab pos="457200" algn="l"/>
              </a:tabLst>
              <a:defRPr/>
            </a:pPr>
            <a:r>
              <a:rPr lang="en-GB" sz="1400" spc="-1" dirty="0">
                <a:solidFill>
                  <a:srgbClr val="FF0000"/>
                </a:solidFill>
                <a:latin typeface="Calibri"/>
                <a:ea typeface="Calibri"/>
              </a:rPr>
              <a:t>Developing and using these can be an effective mechanism for sustainable development and preventing/reversing effects of “Dutch Disease”</a:t>
            </a:r>
            <a:endParaRPr lang="en-GB" sz="1400" spc="-1" dirty="0">
              <a:solidFill>
                <a:srgbClr val="000000"/>
              </a:solidFill>
              <a:latin typeface="Arial"/>
              <a:ea typeface="PingFang SC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680E924-FC30-39DB-63B0-ADE413D5E81E}"/>
              </a:ext>
            </a:extLst>
          </p:cNvPr>
          <p:cNvGrpSpPr/>
          <p:nvPr/>
        </p:nvGrpSpPr>
        <p:grpSpPr>
          <a:xfrm>
            <a:off x="1911351" y="2749501"/>
            <a:ext cx="8029575" cy="1343025"/>
            <a:chOff x="387350" y="2749500"/>
            <a:chExt cx="8029575" cy="1343025"/>
          </a:xfrm>
        </p:grpSpPr>
        <p:sp>
          <p:nvSpPr>
            <p:cNvPr id="575" name="TextBox 11">
              <a:extLst>
                <a:ext uri="{FF2B5EF4-FFF2-40B4-BE49-F238E27FC236}">
                  <a16:creationId xmlns:a16="http://schemas.microsoft.com/office/drawing/2014/main" id="{E20DDF48-A1DD-CF2F-F131-B247BF1ACB93}"/>
                </a:ext>
              </a:extLst>
            </p:cNvPr>
            <p:cNvSpPr/>
            <p:nvPr/>
          </p:nvSpPr>
          <p:spPr bwMode="auto">
            <a:xfrm>
              <a:off x="5591175" y="3030487"/>
              <a:ext cx="2149475" cy="863783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 defTabSz="449263" fontAlgn="base" hangingPunct="0">
                <a:lnSpc>
                  <a:spcPct val="93000"/>
                </a:lnSpc>
                <a:spcBef>
                  <a:spcPts val="13"/>
                </a:spcBef>
                <a:spcAft>
                  <a:spcPts val="13"/>
                </a:spcAft>
                <a:buClr>
                  <a:srgbClr val="000000"/>
                </a:buClr>
                <a:buSzPct val="100000"/>
                <a:defRPr/>
              </a:pPr>
              <a:r>
                <a:rPr lang="en-GB" b="1" spc="-1" dirty="0">
                  <a:solidFill>
                    <a:srgbClr val="C00000"/>
                  </a:solidFill>
                  <a:latin typeface="Cambria"/>
                  <a:ea typeface="ＭＳ Ｐゴシック"/>
                </a:rPr>
                <a:t>Partially Transferable Skills &amp; Services</a:t>
              </a:r>
              <a:endParaRPr lang="en-GB" spc="-1" dirty="0">
                <a:solidFill>
                  <a:srgbClr val="C00000"/>
                </a:solidFill>
                <a:latin typeface="Arial"/>
                <a:ea typeface="PingFang SC"/>
              </a:endParaRPr>
            </a:p>
          </p:txBody>
        </p:sp>
        <p:sp>
          <p:nvSpPr>
            <p:cNvPr id="577" name="TextBox 15">
              <a:extLst>
                <a:ext uri="{FF2B5EF4-FFF2-40B4-BE49-F238E27FC236}">
                  <a16:creationId xmlns:a16="http://schemas.microsoft.com/office/drawing/2014/main" id="{E73D162E-F105-C251-9534-F185833BD5AC}"/>
                </a:ext>
              </a:extLst>
            </p:cNvPr>
            <p:cNvSpPr/>
            <p:nvPr/>
          </p:nvSpPr>
          <p:spPr bwMode="auto">
            <a:xfrm rot="16200000">
              <a:off x="3730625" y="-593775"/>
              <a:ext cx="1343025" cy="8029575"/>
            </a:xfrm>
            <a:prstGeom prst="rect">
              <a:avLst/>
            </a:prstGeom>
            <a:noFill/>
            <a:ln w="38100" cap="rnd">
              <a:solidFill>
                <a:srgbClr val="FF0000"/>
              </a:solidFill>
              <a:prstDash val="sysDash"/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64BB7B5-CE24-CAA7-D9AD-DE846B04827D}"/>
              </a:ext>
            </a:extLst>
          </p:cNvPr>
          <p:cNvGrpSpPr/>
          <p:nvPr/>
        </p:nvGrpSpPr>
        <p:grpSpPr>
          <a:xfrm>
            <a:off x="1925639" y="4346526"/>
            <a:ext cx="8027987" cy="2300287"/>
            <a:chOff x="401638" y="4346525"/>
            <a:chExt cx="8027987" cy="2300287"/>
          </a:xfrm>
        </p:grpSpPr>
        <p:sp>
          <p:nvSpPr>
            <p:cNvPr id="576" name="TextBox 14">
              <a:extLst>
                <a:ext uri="{FF2B5EF4-FFF2-40B4-BE49-F238E27FC236}">
                  <a16:creationId xmlns:a16="http://schemas.microsoft.com/office/drawing/2014/main" id="{7E21E718-8586-03C4-F8E4-4383A32D50F0}"/>
                </a:ext>
              </a:extLst>
            </p:cNvPr>
            <p:cNvSpPr/>
            <p:nvPr/>
          </p:nvSpPr>
          <p:spPr bwMode="auto">
            <a:xfrm>
              <a:off x="479425" y="4814837"/>
              <a:ext cx="2149475" cy="606148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 defTabSz="449263" fontAlgn="base" hangingPunct="0">
                <a:lnSpc>
                  <a:spcPct val="93000"/>
                </a:lnSpc>
                <a:spcBef>
                  <a:spcPts val="13"/>
                </a:spcBef>
                <a:spcAft>
                  <a:spcPts val="13"/>
                </a:spcAft>
                <a:buClr>
                  <a:srgbClr val="000000"/>
                </a:buClr>
                <a:buSzPct val="100000"/>
                <a:defRPr/>
              </a:pPr>
              <a:r>
                <a:rPr lang="en-GB" b="1" spc="-1" dirty="0">
                  <a:solidFill>
                    <a:srgbClr val="0070C0"/>
                  </a:solidFill>
                  <a:latin typeface="Cambria"/>
                  <a:ea typeface="ＭＳ Ｐゴシック"/>
                </a:rPr>
                <a:t>Transferable Skills &amp; Services</a:t>
              </a:r>
              <a:endParaRPr lang="en-GB" spc="-1" dirty="0">
                <a:solidFill>
                  <a:srgbClr val="0070C0"/>
                </a:solidFill>
                <a:latin typeface="Arial"/>
                <a:ea typeface="PingFang SC"/>
              </a:endParaRPr>
            </a:p>
          </p:txBody>
        </p:sp>
        <p:sp>
          <p:nvSpPr>
            <p:cNvPr id="578" name="TextBox 16">
              <a:extLst>
                <a:ext uri="{FF2B5EF4-FFF2-40B4-BE49-F238E27FC236}">
                  <a16:creationId xmlns:a16="http://schemas.microsoft.com/office/drawing/2014/main" id="{A8B8ABA8-A41A-24E7-4C63-F81A8A53ABB4}"/>
                </a:ext>
              </a:extLst>
            </p:cNvPr>
            <p:cNvSpPr/>
            <p:nvPr/>
          </p:nvSpPr>
          <p:spPr bwMode="auto">
            <a:xfrm rot="16200000">
              <a:off x="3265488" y="1482675"/>
              <a:ext cx="2300287" cy="8027987"/>
            </a:xfrm>
            <a:prstGeom prst="rect">
              <a:avLst/>
            </a:prstGeom>
            <a:noFill/>
            <a:ln w="38100" cap="rnd">
              <a:solidFill>
                <a:srgbClr val="FF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0565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>
            <a:extLst>
              <a:ext uri="{FF2B5EF4-FFF2-40B4-BE49-F238E27FC236}">
                <a16:creationId xmlns:a16="http://schemas.microsoft.com/office/drawing/2014/main" id="{9CD3909E-756F-ED6F-29D2-5631C63E7A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1" y="449263"/>
            <a:ext cx="8907464" cy="54133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en-US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Can A Competitive Oil &amp; Gas Supply Chain </a:t>
            </a:r>
            <a:r>
              <a:rPr lang="en-US" altLang="en-US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Support Namibia’s Local Content &amp; National Development &amp; Diversification</a:t>
            </a:r>
            <a:r>
              <a:rPr lang="en-GB" altLang="ja-JP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  Objectives?</a:t>
            </a:r>
            <a:endParaRPr lang="en-GB" altLang="en-US" sz="2400" b="1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F222C90A-EA92-3153-FF6E-938FF4BB0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31" y="1190734"/>
            <a:ext cx="10947968" cy="576631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Slide Number Placeholder 2">
            <a:extLst>
              <a:ext uri="{FF2B5EF4-FFF2-40B4-BE49-F238E27FC236}">
                <a16:creationId xmlns:a16="http://schemas.microsoft.com/office/drawing/2014/main" id="{D626FA5F-E93A-9553-5F12-991667A599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231912" y="6356350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C8ABC7D-06A9-4BB4-8706-59F10B14DE25}" type="slidenum">
              <a:rPr lang="en-GB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en-US" sz="1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8660" name="Rectangle 3">
            <a:extLst>
              <a:ext uri="{FF2B5EF4-FFF2-40B4-BE49-F238E27FC236}">
                <a16:creationId xmlns:a16="http://schemas.microsoft.com/office/drawing/2014/main" id="{460A5DAE-02BE-3C3C-E491-EFA331D26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0" y="4189414"/>
            <a:ext cx="2895600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81000" indent="-381000">
              <a:spcBef>
                <a:spcPct val="20000"/>
              </a:spcBef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25000"/>
              </a:spcBef>
              <a:buClrTx/>
              <a:buFontTx/>
              <a:buNone/>
            </a:pPr>
            <a:endParaRPr lang="en-US" altLang="en-US" sz="1800">
              <a:solidFill>
                <a:srgbClr val="0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198662" name="Rectangle 253">
            <a:extLst>
              <a:ext uri="{FF2B5EF4-FFF2-40B4-BE49-F238E27FC236}">
                <a16:creationId xmlns:a16="http://schemas.microsoft.com/office/drawing/2014/main" id="{EDB6C3E7-1316-7587-660A-35CDE0E44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234" y="98426"/>
            <a:ext cx="10003440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762000">
              <a:spcBef>
                <a:spcPct val="20000"/>
              </a:spcBef>
              <a:buClr>
                <a:schemeClr val="tx1"/>
              </a:buClr>
              <a:buChar char="•"/>
              <a:tabLst>
                <a:tab pos="2684463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762000">
              <a:spcBef>
                <a:spcPct val="20000"/>
              </a:spcBef>
              <a:buClr>
                <a:schemeClr val="tx1"/>
              </a:buClr>
              <a:buChar char="–"/>
              <a:tabLst>
                <a:tab pos="2684463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762000">
              <a:spcBef>
                <a:spcPct val="20000"/>
              </a:spcBef>
              <a:buClr>
                <a:schemeClr val="tx1"/>
              </a:buClr>
              <a:buChar char="•"/>
              <a:tabLst>
                <a:tab pos="2684463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762000">
              <a:spcBef>
                <a:spcPct val="20000"/>
              </a:spcBef>
              <a:buClr>
                <a:schemeClr val="tx1"/>
              </a:buClr>
              <a:buChar char="–"/>
              <a:tabLst>
                <a:tab pos="26844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762000">
              <a:spcBef>
                <a:spcPct val="20000"/>
              </a:spcBef>
              <a:buClr>
                <a:schemeClr val="tx1"/>
              </a:buClr>
              <a:buChar char="•"/>
              <a:tabLst>
                <a:tab pos="26844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tabLst>
                <a:tab pos="26844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tabLst>
                <a:tab pos="26844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tabLst>
                <a:tab pos="26844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tabLst>
                <a:tab pos="2684463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GB" altLang="en-US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Can A Competitive Oil &amp; Gas Supply Chain </a:t>
            </a:r>
            <a:r>
              <a:rPr lang="en-US" altLang="en-US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Support Namibia’s Local Content &amp; National Development &amp; Diversification</a:t>
            </a:r>
            <a:r>
              <a:rPr lang="en-GB" altLang="ja-JP" sz="2400" b="1" dirty="0">
                <a:solidFill>
                  <a:srgbClr val="000000"/>
                </a:solidFill>
                <a:latin typeface="Garamond" panose="02020404030301010803" pitchFamily="18" charset="0"/>
              </a:rPr>
              <a:t>  Objectives?</a:t>
            </a:r>
            <a:endParaRPr lang="en-GB" altLang="en-US" sz="2400" b="1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D223125-2D82-4752-4E5B-8721E80E39F9}"/>
              </a:ext>
            </a:extLst>
          </p:cNvPr>
          <p:cNvSpPr txBox="1"/>
          <p:nvPr/>
        </p:nvSpPr>
        <p:spPr>
          <a:xfrm>
            <a:off x="231912" y="905081"/>
            <a:ext cx="395821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Green hydrogen; Renewable energy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Chemical industry; Value addition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Sustainable tourism,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Transport and logistics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Agriculture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Global Business Services</a:t>
            </a:r>
            <a:endParaRPr lang="en-GB" sz="1400" dirty="0"/>
          </a:p>
        </p:txBody>
      </p:sp>
      <p:pic>
        <p:nvPicPr>
          <p:cNvPr id="6" name="Picture 5" descr="A screen shot of a video game&#10;&#10;Description automatically generated">
            <a:extLst>
              <a:ext uri="{FF2B5EF4-FFF2-40B4-BE49-F238E27FC236}">
                <a16:creationId xmlns:a16="http://schemas.microsoft.com/office/drawing/2014/main" id="{9F819BBD-4987-F469-A51F-BB40020C3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007" y="877889"/>
            <a:ext cx="10632081" cy="598245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52A9B8-F2C5-7B40-84EA-E92BBE710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968377"/>
            <a:ext cx="9721851" cy="588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F18279-7A20-D045-8BE2-113B568B7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44" y="195949"/>
            <a:ext cx="7547881" cy="767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400" b="1" dirty="0">
                <a:latin typeface="Garamond" panose="02020404030301010803" pitchFamily="18" charset="0"/>
                <a:ea typeface="+mj-ea"/>
                <a:cs typeface="+mj-cs"/>
              </a:rPr>
              <a:t>RT Impact on Sustainable Development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3048F2-28F0-D24C-91E3-A2A394529E31}"/>
              </a:ext>
            </a:extLst>
          </p:cNvPr>
          <p:cNvSpPr txBox="1"/>
          <p:nvPr/>
        </p:nvSpPr>
        <p:spPr>
          <a:xfrm>
            <a:off x="1" y="2"/>
            <a:ext cx="6481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T" sz="800" b="1" dirty="0"/>
              <a:t>Towards a Strategy for Moving Trinidad and Tobago to Renewable Technologies,  </a:t>
            </a:r>
            <a:r>
              <a:rPr lang="en-TT" sz="800" dirty="0"/>
              <a:t>Anthony E. Paul (ACES) &amp; </a:t>
            </a:r>
            <a:r>
              <a:rPr lang="en-TT" sz="800" i="1" dirty="0"/>
              <a:t> </a:t>
            </a:r>
            <a:r>
              <a:rPr lang="en-TT" sz="800" dirty="0"/>
              <a:t>Stefano </a:t>
            </a:r>
            <a:r>
              <a:rPr lang="en-TT" sz="800" dirty="0" err="1"/>
              <a:t>Balbi</a:t>
            </a:r>
            <a:r>
              <a:rPr lang="en-TT" sz="800" dirty="0"/>
              <a:t> (UNDP)</a:t>
            </a:r>
          </a:p>
          <a:p>
            <a:r>
              <a:rPr lang="en-TT" sz="800" dirty="0"/>
              <a:t>Proceedings of the Tobago Gas Technology Conference (TGTC) 2008 , University of Trinidad &amp; Tobago</a:t>
            </a:r>
          </a:p>
        </p:txBody>
      </p:sp>
    </p:spTree>
    <p:extLst>
      <p:ext uri="{BB962C8B-B14F-4D97-AF65-F5344CB8AC3E}">
        <p14:creationId xmlns:p14="http://schemas.microsoft.com/office/powerpoint/2010/main" val="3467216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57E3613-6EF7-D542-BD3C-AEF39FDE6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659" y="4892732"/>
            <a:ext cx="4055165" cy="16718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6A7E2B-FC56-8D46-B483-BD4F0385B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55" y="796835"/>
            <a:ext cx="8303619" cy="6061101"/>
          </a:xfrm>
          <a:prstGeom prst="rect">
            <a:avLst/>
          </a:prstGeom>
        </p:spPr>
      </p:pic>
      <p:sp>
        <p:nvSpPr>
          <p:cNvPr id="8" name="Rectangle 8">
            <a:extLst>
              <a:ext uri="{FF2B5EF4-FFF2-40B4-BE49-F238E27FC236}">
                <a16:creationId xmlns:a16="http://schemas.microsoft.com/office/drawing/2014/main" id="{FC67E3B1-63E5-494A-869E-779965827173}"/>
              </a:ext>
            </a:extLst>
          </p:cNvPr>
          <p:cNvSpPr txBox="1">
            <a:spLocks noChangeArrowheads="1"/>
          </p:cNvSpPr>
          <p:nvPr/>
        </p:nvSpPr>
        <p:spPr>
          <a:xfrm>
            <a:off x="228631" y="45458"/>
            <a:ext cx="8392855" cy="868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r>
              <a:rPr lang="en-US" altLang="en-US" dirty="0"/>
              <a:t>Leveraging Oil &amp; Gas Assets for Renewables</a:t>
            </a:r>
          </a:p>
          <a:p>
            <a:r>
              <a:rPr lang="en-US" altLang="en-US" dirty="0"/>
              <a:t> - some advantages of biofuels for transition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4930B81-BD5B-034B-8428-B56A71C92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34548" y="6318755"/>
            <a:ext cx="2405385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fr-FR" altLang="en-US" sz="1600" b="1" dirty="0" err="1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Darrian</a:t>
            </a:r>
            <a:r>
              <a:rPr lang="fr-FR" altLang="en-US" sz="1600" b="1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M. Paul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fr-FR" altLang="en-US" sz="1100" b="1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UCL </a:t>
            </a:r>
            <a:r>
              <a:rPr lang="fr-FR" altLang="en-US" sz="1100" b="1" dirty="0" err="1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Biotechnology</a:t>
            </a:r>
            <a:r>
              <a:rPr lang="fr-FR" altLang="en-US" sz="1100" b="1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 2018</a:t>
            </a:r>
            <a:endParaRPr lang="fr-FR" altLang="en-US" sz="1600" b="1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BA7F9E-F98D-BD41-978A-5838F1BD13DC}"/>
              </a:ext>
            </a:extLst>
          </p:cNvPr>
          <p:cNvSpPr txBox="1"/>
          <p:nvPr/>
        </p:nvSpPr>
        <p:spPr>
          <a:xfrm>
            <a:off x="233714" y="6510113"/>
            <a:ext cx="36182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TT" sz="800" dirty="0">
                <a:hlinkClick r:id="" action="ppaction://noaction"/>
              </a:rPr>
              <a:t>Source:</a:t>
            </a:r>
            <a:endParaRPr lang="en-TT" sz="800" dirty="0">
              <a:hlinkClick r:id="rId4"/>
            </a:endParaRPr>
          </a:p>
          <a:p>
            <a:r>
              <a:rPr lang="en-TT" sz="800" dirty="0">
                <a:hlinkClick r:id="rId4"/>
              </a:rPr>
              <a:t>https://www.eni.com/en_IT/company/company-profile/business-model.page</a:t>
            </a:r>
            <a:endParaRPr lang="en-GB" sz="800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CC6011C-9A1A-C190-D942-154D6183F294}"/>
              </a:ext>
            </a:extLst>
          </p:cNvPr>
          <p:cNvSpPr txBox="1">
            <a:spLocks/>
          </p:cNvSpPr>
          <p:nvPr/>
        </p:nvSpPr>
        <p:spPr>
          <a:xfrm>
            <a:off x="8532249" y="612454"/>
            <a:ext cx="3659751" cy="39869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TT" sz="1800" b="1" dirty="0"/>
              <a:t>Hydrocarbon-based fuel</a:t>
            </a:r>
          </a:p>
          <a:p>
            <a:pPr>
              <a:spcBef>
                <a:spcPts val="0"/>
              </a:spcBef>
            </a:pPr>
            <a:r>
              <a:rPr lang="en-TT" sz="1800" b="1" dirty="0"/>
              <a:t>Transferrable skills</a:t>
            </a:r>
            <a:r>
              <a:rPr lang="en-TT" sz="1800" dirty="0"/>
              <a:t> for existing labour force</a:t>
            </a:r>
          </a:p>
          <a:p>
            <a:pPr>
              <a:spcBef>
                <a:spcPts val="0"/>
              </a:spcBef>
            </a:pPr>
            <a:r>
              <a:rPr lang="en-TT" sz="1800" b="1" dirty="0"/>
              <a:t>Adaptable</a:t>
            </a:r>
            <a:r>
              <a:rPr lang="en-TT" sz="1800" dirty="0"/>
              <a:t> to similar uses as conventional fossil fuels such as: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Transportation (fuel blends)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Power Generation</a:t>
            </a:r>
          </a:p>
          <a:p>
            <a:pPr>
              <a:spcBef>
                <a:spcPts val="0"/>
              </a:spcBef>
            </a:pPr>
            <a:r>
              <a:rPr lang="en-TT" sz="1800" dirty="0"/>
              <a:t>Can retrofit and use existing</a:t>
            </a:r>
            <a:r>
              <a:rPr lang="en-TT" sz="1800" b="1" dirty="0"/>
              <a:t> available infrastructure </a:t>
            </a:r>
            <a:r>
              <a:rPr lang="en-TT" sz="1800" dirty="0"/>
              <a:t>for: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Production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Refining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Transportation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Storage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Utilization</a:t>
            </a:r>
          </a:p>
          <a:p>
            <a:pPr lvl="1">
              <a:spcBef>
                <a:spcPts val="0"/>
              </a:spcBef>
            </a:pPr>
            <a:r>
              <a:rPr lang="en-TT" sz="1800" dirty="0"/>
              <a:t>Reduced </a:t>
            </a:r>
            <a:r>
              <a:rPr lang="en-TT" sz="1800" dirty="0" err="1"/>
              <a:t>CapEx</a:t>
            </a:r>
            <a:endParaRPr lang="en-TT" sz="1800" dirty="0"/>
          </a:p>
        </p:txBody>
      </p:sp>
    </p:spTree>
    <p:extLst>
      <p:ext uri="{BB962C8B-B14F-4D97-AF65-F5344CB8AC3E}">
        <p14:creationId xmlns:p14="http://schemas.microsoft.com/office/powerpoint/2010/main" val="577144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8F971-9A05-42D4-AC3E-CF2C00566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T" b="1" kern="0" dirty="0">
                <a:solidFill>
                  <a:srgbClr val="A7D86D"/>
                </a:solidFill>
                <a:latin typeface="Poppins"/>
                <a:cs typeface="Poppins"/>
                <a:sym typeface="Poppins"/>
              </a:rPr>
              <a:t>Why Algae?</a:t>
            </a:r>
            <a:endParaRPr lang="en-GB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62DF93-07A7-414F-A443-C3F3A827E40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1022" y="2361796"/>
          <a:ext cx="6654135" cy="1747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18045">
                  <a:extLst>
                    <a:ext uri="{9D8B030D-6E8A-4147-A177-3AD203B41FA5}">
                      <a16:colId xmlns:a16="http://schemas.microsoft.com/office/drawing/2014/main" val="2376393342"/>
                    </a:ext>
                  </a:extLst>
                </a:gridCol>
                <a:gridCol w="2218045">
                  <a:extLst>
                    <a:ext uri="{9D8B030D-6E8A-4147-A177-3AD203B41FA5}">
                      <a16:colId xmlns:a16="http://schemas.microsoft.com/office/drawing/2014/main" val="3002217446"/>
                    </a:ext>
                  </a:extLst>
                </a:gridCol>
                <a:gridCol w="2218045">
                  <a:extLst>
                    <a:ext uri="{9D8B030D-6E8A-4147-A177-3AD203B41FA5}">
                      <a16:colId xmlns:a16="http://schemas.microsoft.com/office/drawing/2014/main" val="393810787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" panose="02000303000000000000" pitchFamily="2" charset="0"/>
                        </a:rPr>
                        <a:t>Expression System</a:t>
                      </a:r>
                    </a:p>
                  </a:txBody>
                  <a:tcPr anchor="ctr">
                    <a:solidFill>
                      <a:srgbClr val="52A5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" panose="02000303000000000000" pitchFamily="2" charset="0"/>
                        </a:rPr>
                        <a:t>Barrels/Hectare/</a:t>
                      </a:r>
                    </a:p>
                    <a:p>
                      <a:pPr algn="ctr"/>
                      <a:r>
                        <a:rPr lang="en-GB" sz="1300" dirty="0">
                          <a:latin typeface="Muli" panose="02000303000000000000" pitchFamily="2" charset="0"/>
                        </a:rPr>
                        <a:t>Year</a:t>
                      </a:r>
                      <a:r>
                        <a:rPr lang="en-GB" sz="1300" baseline="30000" dirty="0">
                          <a:latin typeface="Muli" panose="02000303000000000000" pitchFamily="2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52A5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" panose="02000303000000000000" pitchFamily="2" charset="0"/>
                        </a:rPr>
                        <a:t>toe/Hectare/Year</a:t>
                      </a:r>
                      <a:r>
                        <a:rPr lang="en-GB" sz="1300" baseline="30000" dirty="0">
                          <a:latin typeface="Muli" panose="02000303000000000000" pitchFamily="2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52A5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09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 Light" panose="02000303000000000000" pitchFamily="2" charset="0"/>
                        </a:rPr>
                        <a:t>1</a:t>
                      </a:r>
                      <a:r>
                        <a:rPr lang="en-GB" sz="1300" baseline="30000" dirty="0">
                          <a:latin typeface="Muli Light" panose="02000303000000000000" pitchFamily="2" charset="0"/>
                        </a:rPr>
                        <a:t>st</a:t>
                      </a:r>
                      <a:r>
                        <a:rPr lang="en-GB" sz="1300" dirty="0">
                          <a:latin typeface="Muli Light" panose="02000303000000000000" pitchFamily="2" charset="0"/>
                        </a:rPr>
                        <a:t> gen – Soybean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 Light" panose="02000303000000000000" pitchFamily="2" charset="0"/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900" u="none" strike="noStrike" dirty="0">
                          <a:effectLst/>
                          <a:latin typeface="Muli Light" panose="02000303000000000000" pitchFamily="2" charset="0"/>
                        </a:rPr>
                        <a:t>0.35</a:t>
                      </a:r>
                      <a:endParaRPr lang="en-GB" sz="1900" b="0" i="0" u="none" strike="noStrike" dirty="0">
                        <a:solidFill>
                          <a:srgbClr val="000000"/>
                        </a:solidFill>
                        <a:effectLst/>
                        <a:latin typeface="Muli Light" panose="02000303000000000000" pitchFamily="2" charset="0"/>
                      </a:endParaRPr>
                    </a:p>
                  </a:txBody>
                  <a:tcPr marL="3811" marR="3811" marT="3811" marB="0" anchor="ctr"/>
                </a:tc>
                <a:extLst>
                  <a:ext uri="{0D108BD9-81ED-4DB2-BD59-A6C34878D82A}">
                    <a16:rowId xmlns:a16="http://schemas.microsoft.com/office/drawing/2014/main" val="20532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 Light" panose="02000303000000000000" pitchFamily="2" charset="0"/>
                        </a:rPr>
                        <a:t>2</a:t>
                      </a:r>
                      <a:r>
                        <a:rPr lang="en-GB" sz="1300" baseline="30000" dirty="0">
                          <a:latin typeface="Muli Light" panose="02000303000000000000" pitchFamily="2" charset="0"/>
                        </a:rPr>
                        <a:t>nd</a:t>
                      </a:r>
                      <a:r>
                        <a:rPr lang="en-GB" sz="1300" dirty="0">
                          <a:latin typeface="Muli Light" panose="02000303000000000000" pitchFamily="2" charset="0"/>
                        </a:rPr>
                        <a:t> gen – Jatropha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 Light" panose="02000303000000000000" pitchFamily="2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900" u="none" strike="noStrike" dirty="0">
                          <a:effectLst/>
                          <a:latin typeface="Muli Light" panose="02000303000000000000" pitchFamily="2" charset="0"/>
                        </a:rPr>
                        <a:t>1.68</a:t>
                      </a:r>
                      <a:endParaRPr lang="en-GB" sz="1900" b="0" i="0" u="none" strike="noStrike" dirty="0">
                        <a:solidFill>
                          <a:srgbClr val="000000"/>
                        </a:solidFill>
                        <a:effectLst/>
                        <a:latin typeface="Muli Light" panose="02000303000000000000" pitchFamily="2" charset="0"/>
                      </a:endParaRPr>
                    </a:p>
                  </a:txBody>
                  <a:tcPr marL="3811" marR="3811" marT="3811" marB="0" anchor="ctr"/>
                </a:tc>
                <a:extLst>
                  <a:ext uri="{0D108BD9-81ED-4DB2-BD59-A6C34878D82A}">
                    <a16:rowId xmlns:a16="http://schemas.microsoft.com/office/drawing/2014/main" val="2298285782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 Light" panose="02000303000000000000" pitchFamily="2" charset="0"/>
                        </a:rPr>
                        <a:t>3</a:t>
                      </a:r>
                      <a:r>
                        <a:rPr lang="en-GB" sz="1300" baseline="30000" dirty="0">
                          <a:latin typeface="Muli Light" panose="02000303000000000000" pitchFamily="2" charset="0"/>
                        </a:rPr>
                        <a:t>rd</a:t>
                      </a:r>
                      <a:r>
                        <a:rPr lang="en-GB" sz="1300" dirty="0">
                          <a:latin typeface="Muli Light" panose="02000303000000000000" pitchFamily="2" charset="0"/>
                        </a:rPr>
                        <a:t> gen – Microalgae &amp; Cyanobacteria</a:t>
                      </a:r>
                      <a:r>
                        <a:rPr lang="en-GB" sz="1300" baseline="30000" dirty="0">
                          <a:latin typeface="Muli Light" panose="02000303000000000000" pitchFamily="2" charset="0"/>
                        </a:rPr>
                        <a:t>3</a:t>
                      </a:r>
                      <a:r>
                        <a:rPr lang="en-GB" sz="1300" dirty="0">
                          <a:latin typeface="Muli Light" panose="02000303000000000000" pitchFamily="2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300" dirty="0">
                          <a:latin typeface="Muli Light" panose="02000303000000000000" pitchFamily="2" charset="0"/>
                        </a:rPr>
                        <a:t>360 – 1,500</a:t>
                      </a:r>
                      <a:endParaRPr lang="en-GB" sz="1300" baseline="30000" dirty="0">
                        <a:latin typeface="Muli Light" panose="02000303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900" u="none" strike="noStrike" dirty="0">
                          <a:effectLst/>
                          <a:latin typeface="Muli Light" panose="02000303000000000000" pitchFamily="2" charset="0"/>
                        </a:rPr>
                        <a:t>50 - 210</a:t>
                      </a:r>
                      <a:endParaRPr lang="en-GB" sz="1900" b="0" i="0" u="none" strike="noStrike" dirty="0">
                        <a:solidFill>
                          <a:srgbClr val="000000"/>
                        </a:solidFill>
                        <a:effectLst/>
                        <a:latin typeface="Muli Light" panose="02000303000000000000" pitchFamily="2" charset="0"/>
                      </a:endParaRPr>
                    </a:p>
                  </a:txBody>
                  <a:tcPr marL="3811" marR="3811" marT="3811" marB="0" anchor="ctr"/>
                </a:tc>
                <a:extLst>
                  <a:ext uri="{0D108BD9-81ED-4DB2-BD59-A6C34878D82A}">
                    <a16:rowId xmlns:a16="http://schemas.microsoft.com/office/drawing/2014/main" val="1273628236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E4E8AD-374C-4E45-B537-6CD5FA6DC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44" indent="-285744">
              <a:buFont typeface="Arial" panose="020B0604020202020204" pitchFamily="34" charset="0"/>
              <a:buChar char="•"/>
            </a:pPr>
            <a:r>
              <a:rPr lang="en-TT" sz="2800" kern="0" dirty="0">
                <a:solidFill>
                  <a:srgbClr val="65617D"/>
                </a:solidFill>
                <a:latin typeface="Muli Light"/>
                <a:sym typeface="Muli Light"/>
              </a:rPr>
              <a:t>No food source competition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TT" sz="2800" kern="0" dirty="0">
                <a:solidFill>
                  <a:srgbClr val="65617D"/>
                </a:solidFill>
                <a:latin typeface="Muli Light"/>
                <a:sym typeface="Muli Light"/>
              </a:rPr>
              <a:t>Less land usage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en-TT" sz="2800" kern="0" dirty="0">
                <a:solidFill>
                  <a:srgbClr val="65617D"/>
                </a:solidFill>
                <a:latin typeface="Muli Light"/>
                <a:sym typeface="Muli Light"/>
              </a:rPr>
              <a:t>Much higher yield compared to 1st and 2nd generation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07F4883-0ABE-47EE-96A0-1C9E3F2B9B4E}"/>
              </a:ext>
            </a:extLst>
          </p:cNvPr>
          <p:cNvSpPr/>
          <p:nvPr/>
        </p:nvSpPr>
        <p:spPr>
          <a:xfrm>
            <a:off x="5161021" y="530612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891" indent="-342891">
              <a:buAutoNum type="arabicPeriod"/>
            </a:pPr>
            <a:r>
              <a:rPr lang="en-TT" sz="1200" kern="0" dirty="0" err="1">
                <a:solidFill>
                  <a:srgbClr val="65617D"/>
                </a:solidFill>
                <a:latin typeface="Muli Light"/>
                <a:sym typeface="Muli Light"/>
              </a:rPr>
              <a:t>Dragone</a:t>
            </a:r>
            <a:r>
              <a:rPr lang="en-TT" sz="1200" kern="0" dirty="0">
                <a:solidFill>
                  <a:srgbClr val="65617D"/>
                </a:solidFill>
                <a:latin typeface="Muli Light"/>
                <a:sym typeface="Muli Light"/>
              </a:rPr>
              <a:t> G, Fernandes B, Vicente AA, Teixeira JA. Third generation biofuels from microalgae. [cited 2018 Mar 13]; Available from: https://repositorium.sdum.uminho.pt/bitstream/1822/16807/1/3067.pdf</a:t>
            </a:r>
          </a:p>
          <a:p>
            <a:pPr marL="342891" indent="-342891">
              <a:buAutoNum type="arabicPeriod"/>
            </a:pPr>
            <a:r>
              <a:rPr lang="en-TT" sz="1200" kern="0" dirty="0">
                <a:solidFill>
                  <a:srgbClr val="65617D"/>
                </a:solidFill>
                <a:latin typeface="Muli Light"/>
                <a:sym typeface="Muli Light"/>
              </a:rPr>
              <a:t>Conversion base : 1 barrel = 0.14 toe</a:t>
            </a:r>
          </a:p>
          <a:p>
            <a:pPr marL="342891" indent="-342891">
              <a:buAutoNum type="arabicPeriod"/>
            </a:pPr>
            <a:r>
              <a:rPr lang="en-TT" sz="1200" kern="0" dirty="0">
                <a:solidFill>
                  <a:srgbClr val="65617D"/>
                </a:solidFill>
                <a:latin typeface="Muli Light"/>
                <a:sym typeface="Muli Light"/>
              </a:rPr>
              <a:t>Based on % dry weight obtained from various microbial strains. Minimum 16% from </a:t>
            </a:r>
            <a:r>
              <a:rPr lang="en-TT" sz="1200" kern="0" dirty="0" err="1">
                <a:solidFill>
                  <a:srgbClr val="65617D"/>
                </a:solidFill>
                <a:latin typeface="Muli Light"/>
                <a:sym typeface="Muli Light"/>
              </a:rPr>
              <a:t>Cylindrotheca</a:t>
            </a:r>
            <a:r>
              <a:rPr lang="en-TT" sz="1200" kern="0" dirty="0">
                <a:solidFill>
                  <a:srgbClr val="65617D"/>
                </a:solidFill>
                <a:latin typeface="Muli Light"/>
                <a:sym typeface="Muli Light"/>
              </a:rPr>
              <a:t> sp. to maximum 77% from </a:t>
            </a:r>
            <a:r>
              <a:rPr lang="en-TT" sz="1200" kern="0" dirty="0" err="1">
                <a:solidFill>
                  <a:srgbClr val="65617D"/>
                </a:solidFill>
                <a:latin typeface="Muli Light"/>
                <a:sym typeface="Muli Light"/>
              </a:rPr>
              <a:t>Schizochytrium</a:t>
            </a:r>
            <a:r>
              <a:rPr lang="en-TT" sz="1200" kern="0" dirty="0">
                <a:solidFill>
                  <a:srgbClr val="65617D"/>
                </a:solidFill>
                <a:latin typeface="Muli Light"/>
                <a:sym typeface="Muli Light"/>
              </a:rPr>
              <a:t> sp.</a:t>
            </a:r>
          </a:p>
        </p:txBody>
      </p:sp>
    </p:spTree>
    <p:extLst>
      <p:ext uri="{BB962C8B-B14F-4D97-AF65-F5344CB8AC3E}">
        <p14:creationId xmlns:p14="http://schemas.microsoft.com/office/powerpoint/2010/main" val="224962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49B9E8A9-352D-4DCB-9485-C777000D4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2530E8-16F6-54C9-49D2-64983D8AA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19" y="226381"/>
            <a:ext cx="7127570" cy="876656"/>
          </a:xfrm>
        </p:spPr>
        <p:txBody>
          <a:bodyPr anchor="b">
            <a:noAutofit/>
          </a:bodyPr>
          <a:lstStyle/>
          <a:p>
            <a:r>
              <a:rPr lang="en-US" sz="3600" b="1" cap="small" dirty="0">
                <a:solidFill>
                  <a:schemeClr val="accent6">
                    <a:lumMod val="50000"/>
                  </a:schemeClr>
                </a:solidFill>
                <a:latin typeface="Garamond" charset="0"/>
                <a:ea typeface="Garamond" charset="0"/>
                <a:cs typeface="Garamond" charset="0"/>
              </a:rPr>
              <a:t>Extracting from Extractives:</a:t>
            </a:r>
            <a:br>
              <a:rPr lang="en-US" sz="3600" b="1" cap="small" dirty="0">
                <a:solidFill>
                  <a:schemeClr val="accent6">
                    <a:lumMod val="50000"/>
                  </a:schemeClr>
                </a:solidFill>
                <a:latin typeface="Garamond" charset="0"/>
                <a:ea typeface="Garamond" charset="0"/>
                <a:cs typeface="Garamond" charset="0"/>
              </a:rPr>
            </a:br>
            <a:r>
              <a:rPr lang="en-US" sz="2800" b="1" cap="small" dirty="0">
                <a:solidFill>
                  <a:srgbClr val="C00000"/>
                </a:solidFill>
                <a:latin typeface="Garamond" charset="0"/>
                <a:ea typeface="Garamond" charset="0"/>
                <a:cs typeface="Garamond" charset="0"/>
              </a:rPr>
              <a:t>A Unique Chance for Transformation</a:t>
            </a:r>
            <a:endParaRPr lang="en-GB" sz="24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2A9B0E5-C2C1-4B85-99A9-117A659D5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8AEACA-9535-4BE8-A91B-8BE82BA54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flag with a sun and a red strip&#10;&#10;Description automatically generated">
            <a:extLst>
              <a:ext uri="{FF2B5EF4-FFF2-40B4-BE49-F238E27FC236}">
                <a16:creationId xmlns:a16="http://schemas.microsoft.com/office/drawing/2014/main" id="{236D86C0-96CB-DFE1-0B9B-16B333514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969" y="336944"/>
            <a:ext cx="3621812" cy="2417559"/>
          </a:xfrm>
          <a:prstGeom prst="rect">
            <a:avLst/>
          </a:prstGeom>
        </p:spPr>
      </p:pic>
      <p:pic>
        <p:nvPicPr>
          <p:cNvPr id="4" name="Picture 3" descr="A red and black flag&#10;&#10;Description automatically generated">
            <a:extLst>
              <a:ext uri="{FF2B5EF4-FFF2-40B4-BE49-F238E27FC236}">
                <a16:creationId xmlns:a16="http://schemas.microsoft.com/office/drawing/2014/main" id="{44BEDD6D-4CDB-767A-ADC2-8BFE23037C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970" y="2754503"/>
            <a:ext cx="3621811" cy="217308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9CB2D98-C1C8-7D9B-752D-E08097778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8156" y="5724046"/>
            <a:ext cx="4663844" cy="113395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CCBB62E-B933-F633-88C4-0E2324F9A250}"/>
              </a:ext>
            </a:extLst>
          </p:cNvPr>
          <p:cNvSpPr txBox="1"/>
          <p:nvPr/>
        </p:nvSpPr>
        <p:spPr>
          <a:xfrm>
            <a:off x="3158413" y="1222909"/>
            <a:ext cx="505340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u="none" strike="noStrike" baseline="0" dirty="0">
                <a:latin typeface="NewYork"/>
              </a:rPr>
              <a:t>“There have been </a:t>
            </a:r>
            <a:r>
              <a:rPr lang="en-US" b="1" i="0" u="none" strike="noStrike" baseline="0" dirty="0">
                <a:latin typeface="NewYork"/>
              </a:rPr>
              <a:t>attempts to persuade us that the simplest and easiest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US" b="1" i="0" u="none" strike="noStrike" baseline="0" dirty="0">
                <a:latin typeface="NewYork"/>
              </a:rPr>
              <a:t>thing to do would be to sit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US" b="1" i="0" u="none" strike="noStrike" baseline="0" dirty="0">
                <a:latin typeface="NewYork"/>
              </a:rPr>
              <a:t>back, export our oil, export our gas, do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US" b="1" i="0" u="none" strike="noStrike" baseline="0" dirty="0">
                <a:latin typeface="NewYork"/>
              </a:rPr>
              <a:t>nothing else and just receive the revenues derived from such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US" b="1" i="0" u="none" strike="noStrike" baseline="0" dirty="0">
                <a:latin typeface="NewYork"/>
              </a:rPr>
              <a:t>exports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US" b="0" i="0" u="none" strike="noStrike" baseline="0" dirty="0">
                <a:latin typeface="NewYork"/>
              </a:rPr>
              <a:t>and as it were, lead a life of luxury – at least for some limited period.</a:t>
            </a:r>
          </a:p>
          <a:p>
            <a:pPr algn="l"/>
            <a:endParaRPr lang="en-US" b="0" i="0" u="none" strike="noStrike" baseline="0" dirty="0">
              <a:latin typeface="NewYork"/>
            </a:endParaRPr>
          </a:p>
          <a:p>
            <a:pPr algn="l"/>
            <a:r>
              <a:rPr lang="en-US" b="0" i="0" u="none" strike="noStrike" baseline="0" dirty="0">
                <a:latin typeface="NewYork"/>
              </a:rPr>
              <a:t>This, </a:t>
            </a:r>
            <a:r>
              <a:rPr lang="en-US" b="1" i="0" u="none" strike="noStrike" baseline="0" dirty="0">
                <a:latin typeface="NewYork"/>
              </a:rPr>
              <a:t>the Government has completely rejected</a:t>
            </a:r>
            <a:r>
              <a:rPr lang="en-US" b="0" i="0" u="none" strike="noStrike" baseline="0" dirty="0">
                <a:latin typeface="NewYork"/>
              </a:rPr>
              <a:t>, for it amounts to putting</a:t>
            </a:r>
            <a:r>
              <a:rPr lang="en-US" b="0" i="0" u="none" strike="noStrike" dirty="0">
                <a:latin typeface="NewYork"/>
              </a:rPr>
              <a:t> </a:t>
            </a:r>
            <a:r>
              <a:rPr lang="en-US" b="0" i="0" u="none" strike="noStrike" baseline="0" dirty="0">
                <a:latin typeface="NewYork"/>
              </a:rPr>
              <a:t>the entire nation on the dole. </a:t>
            </a:r>
          </a:p>
          <a:p>
            <a:pPr algn="l"/>
            <a:endParaRPr lang="en-US" dirty="0">
              <a:latin typeface="NewYork"/>
            </a:endParaRPr>
          </a:p>
          <a:p>
            <a:pPr algn="l"/>
            <a:r>
              <a:rPr lang="en-US" b="0" i="0" u="none" strike="noStrike" baseline="0" dirty="0">
                <a:latin typeface="NewYork"/>
              </a:rPr>
              <a:t>Instead, we have </a:t>
            </a:r>
            <a:r>
              <a:rPr lang="en-US" b="1" i="0" u="none" strike="noStrike" baseline="0" dirty="0">
                <a:latin typeface="NewYork"/>
              </a:rPr>
              <a:t>taken what may be the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US" b="1" i="0" u="none" strike="noStrike" baseline="0" dirty="0">
                <a:latin typeface="NewYork"/>
              </a:rPr>
              <a:t>more difficult road</a:t>
            </a:r>
            <a:r>
              <a:rPr lang="en-US" b="0" i="0" u="none" strike="noStrike" baseline="0" dirty="0">
                <a:latin typeface="NewYork"/>
              </a:rPr>
              <a:t> and that is, accepting the challenge of entering the</a:t>
            </a:r>
            <a:r>
              <a:rPr lang="en-US" b="0" i="0" u="none" strike="noStrike" dirty="0">
                <a:latin typeface="NewYork"/>
              </a:rPr>
              <a:t> </a:t>
            </a:r>
            <a:r>
              <a:rPr lang="en-US" b="0" i="0" u="none" strike="noStrike" baseline="0" dirty="0">
                <a:latin typeface="NewYork"/>
              </a:rPr>
              <a:t>world of steel, </a:t>
            </a:r>
            <a:r>
              <a:rPr lang="en-US" b="0" i="0" u="none" strike="noStrike" baseline="0" dirty="0" err="1">
                <a:latin typeface="NewYork"/>
              </a:rPr>
              <a:t>aluminium</a:t>
            </a:r>
            <a:r>
              <a:rPr lang="en-US" b="0" i="0" u="none" strike="noStrike" baseline="0" dirty="0">
                <a:latin typeface="NewYork"/>
              </a:rPr>
              <a:t>, methanol, fertilizer, petrochemicals. </a:t>
            </a:r>
          </a:p>
          <a:p>
            <a:pPr algn="l"/>
            <a:endParaRPr lang="en-US" dirty="0">
              <a:latin typeface="NewYork"/>
            </a:endParaRPr>
          </a:p>
          <a:p>
            <a:pPr algn="l"/>
            <a:r>
              <a:rPr lang="en-US" b="0" i="0" u="none" strike="noStrike" baseline="0" dirty="0">
                <a:latin typeface="NewYork"/>
              </a:rPr>
              <a:t>We have</a:t>
            </a:r>
            <a:r>
              <a:rPr lang="en-US" b="0" i="0" u="none" strike="noStrike" dirty="0">
                <a:latin typeface="NewYork"/>
              </a:rPr>
              <a:t> </a:t>
            </a:r>
            <a:r>
              <a:rPr lang="en-US" b="0" i="0" u="none" strike="noStrike" baseline="0" dirty="0">
                <a:latin typeface="NewYork"/>
              </a:rPr>
              <a:t>accepted the challenge of </a:t>
            </a:r>
            <a:r>
              <a:rPr lang="en-US" b="1" i="0" u="none" strike="noStrike" baseline="0" dirty="0">
                <a:latin typeface="NewYork"/>
              </a:rPr>
              <a:t>using our hydrocarbon resources in a very</a:t>
            </a:r>
            <a:r>
              <a:rPr lang="en-US" b="1" i="0" u="none" strike="noStrike" dirty="0">
                <a:latin typeface="NewYork"/>
              </a:rPr>
              <a:t> </a:t>
            </a:r>
            <a:r>
              <a:rPr lang="en-GB" b="1" i="0" u="none" strike="noStrike" baseline="0" dirty="0">
                <a:latin typeface="NewYork"/>
              </a:rPr>
              <a:t>definite industrialization process</a:t>
            </a:r>
            <a:r>
              <a:rPr lang="en-GB" b="0" i="0" u="none" strike="noStrike" baseline="0" dirty="0">
                <a:latin typeface="NewYork"/>
              </a:rPr>
              <a:t>.”</a:t>
            </a:r>
          </a:p>
          <a:p>
            <a:pPr algn="l"/>
            <a:endParaRPr lang="en-GB" dirty="0">
              <a:latin typeface="NewYork"/>
            </a:endParaRPr>
          </a:p>
          <a:p>
            <a:pPr algn="l"/>
            <a:r>
              <a:rPr lang="en-GB" i="1" dirty="0">
                <a:latin typeface="NewYork"/>
              </a:rPr>
              <a:t>Eric Williams, Founding Prime Minister, 1976</a:t>
            </a:r>
            <a:endParaRPr lang="en-GB" i="1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8F498FE-4419-1711-4873-ADEF034BD0E9}"/>
              </a:ext>
            </a:extLst>
          </p:cNvPr>
          <p:cNvGrpSpPr/>
          <p:nvPr/>
        </p:nvGrpSpPr>
        <p:grpSpPr>
          <a:xfrm>
            <a:off x="92289" y="1222909"/>
            <a:ext cx="3066123" cy="4652701"/>
            <a:chOff x="92289" y="1222909"/>
            <a:chExt cx="3066123" cy="4652701"/>
          </a:xfrm>
        </p:grpSpPr>
        <p:pic>
          <p:nvPicPr>
            <p:cNvPr id="9" name="Picture 8" descr="Christ Church, Windhoek with a steeple and a cross on the top&#10;&#10;Description automatically generated">
              <a:extLst>
                <a:ext uri="{FF2B5EF4-FFF2-40B4-BE49-F238E27FC236}">
                  <a16:creationId xmlns:a16="http://schemas.microsoft.com/office/drawing/2014/main" id="{73D66FB9-A43D-BA84-F951-2CCD52C5E9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89" y="1222909"/>
              <a:ext cx="3066123" cy="4088164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E02E03-4FC6-C3DE-4282-8768CEA673C0}"/>
                </a:ext>
              </a:extLst>
            </p:cNvPr>
            <p:cNvSpPr txBox="1"/>
            <p:nvPr/>
          </p:nvSpPr>
          <p:spPr>
            <a:xfrm>
              <a:off x="278219" y="5506278"/>
              <a:ext cx="26240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Blue Sky Thinking</a:t>
              </a:r>
              <a:endParaRPr lang="en-GB" b="1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02FD2D5C-90CA-D3BA-1028-F5F8AB7ACE5F}"/>
              </a:ext>
            </a:extLst>
          </p:cNvPr>
          <p:cNvSpPr txBox="1"/>
          <p:nvPr/>
        </p:nvSpPr>
        <p:spPr>
          <a:xfrm>
            <a:off x="0" y="5997903"/>
            <a:ext cx="29022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200" b="1" kern="1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Anthony Paul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200" kern="1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Energy Strategy &amp; Policy Advisor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200" kern="100" dirty="0">
                <a:solidFill>
                  <a:srgbClr val="000000"/>
                </a:solidFill>
                <a:latin typeface="Garamond" panose="02020404030301010803" pitchFamily="18" charset="0"/>
                <a:ea typeface="Aptos" panose="020B0004020202020204" pitchFamily="34" charset="0"/>
                <a:cs typeface="Aptos" panose="020B0004020202020204" pitchFamily="34" charset="0"/>
              </a:rPr>
              <a:t>Chairman, LBIC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TT" sz="1200" kern="100" dirty="0">
                <a:solidFill>
                  <a:srgbClr val="000000"/>
                </a:solidFill>
                <a:latin typeface="Garamond" panose="02020404030301010803" pitchFamily="18" charset="0"/>
              </a:rPr>
              <a:t>tony1paul@gmail.com</a:t>
            </a:r>
            <a:endParaRPr lang="en-GB" sz="1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42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0663B-6920-95DE-0C07-3878C4A20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4895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Approach</a:t>
            </a:r>
            <a:endParaRPr lang="en-GB" sz="2400" b="1" dirty="0">
              <a:latin typeface="Garamond" panose="020204040303010108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BD2AD-C0F1-19FE-F2B6-1408E4144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343" y="905409"/>
            <a:ext cx="11473313" cy="558746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en-US" sz="2000" dirty="0"/>
              <a:t>⁠Provide a range of data, situations and insights that contribute to the complex tapestry of Namibia's energy and transition landscape: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000" dirty="0"/>
              <a:t>Oil vs gas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000" dirty="0"/>
              <a:t>Renewables options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lphaLcPeriod"/>
            </a:pPr>
            <a:r>
              <a:rPr lang="en-US" sz="2000" dirty="0"/>
              <a:t>Diversification</a:t>
            </a:r>
          </a:p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en-US" sz="2000" dirty="0"/>
              <a:t>Look a few countries that have similarity to Namibia</a:t>
            </a:r>
          </a:p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r>
              <a:rPr lang="en-US" sz="2000" dirty="0"/>
              <a:t>Not intended to provide solutions for Namibia; but food for thought and discussion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endParaRPr lang="en-US" sz="2000" dirty="0"/>
          </a:p>
          <a:p>
            <a:pPr>
              <a:lnSpc>
                <a:spcPct val="100000"/>
              </a:lnSpc>
              <a:spcBef>
                <a:spcPts val="0"/>
              </a:spcBef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9083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7ACD8-04B8-A8E2-F08C-A88817D5A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86469"/>
            <a:ext cx="10604090" cy="523814"/>
          </a:xfrm>
        </p:spPr>
        <p:txBody>
          <a:bodyPr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</a:tabLst>
            </a:pPr>
            <a:r>
              <a:rPr lang="en-US" sz="2800" b="1" kern="100" dirty="0">
                <a:effectLst/>
                <a:latin typeface="Garamond" panose="02020404030301010803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Namibia will become a major deep-water oil (and gas) producer</a:t>
            </a:r>
            <a:endParaRPr lang="en-US" sz="2800" b="1" dirty="0">
              <a:latin typeface="Garamond" panose="02020404030301010803" pitchFamily="18" charset="0"/>
            </a:endParaRPr>
          </a:p>
        </p:txBody>
      </p:sp>
      <p:pic>
        <p:nvPicPr>
          <p:cNvPr id="2049" name="Picture 1" descr="page2image5528480">
            <a:extLst>
              <a:ext uri="{FF2B5EF4-FFF2-40B4-BE49-F238E27FC236}">
                <a16:creationId xmlns:a16="http://schemas.microsoft.com/office/drawing/2014/main" id="{7ADCA6F9-6064-D876-A628-8EA627080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99" y="2015648"/>
            <a:ext cx="8153400" cy="458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C52FB0-80AF-9701-8F7C-492520D960AE}"/>
              </a:ext>
            </a:extLst>
          </p:cNvPr>
          <p:cNvSpPr txBox="1"/>
          <p:nvPr/>
        </p:nvSpPr>
        <p:spPr>
          <a:xfrm>
            <a:off x="8442959" y="5110552"/>
            <a:ext cx="35712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Lucida Sans" panose="020B0602030504020204" pitchFamily="34" charset="77"/>
              </a:rPr>
              <a:t>Gas isn’t being discussed, but the sense is that there is a high Gas/oil ratio (GOR) which may be delaying decision making and information flow. Similar situation in Suriname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67E932-56D2-C72C-2956-FECE075C8585}"/>
              </a:ext>
            </a:extLst>
          </p:cNvPr>
          <p:cNvSpPr txBox="1"/>
          <p:nvPr/>
        </p:nvSpPr>
        <p:spPr>
          <a:xfrm>
            <a:off x="8442960" y="2069514"/>
            <a:ext cx="357124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With so few wells drilled in Namibia, </a:t>
            </a:r>
            <a:r>
              <a:rPr lang="en-US" kern="100" dirty="0">
                <a:solidFill>
                  <a:srgbClr val="FF0000"/>
                </a:solidFill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we can expect further exploration success</a:t>
            </a:r>
            <a:r>
              <a:rPr lang="en-US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 and resource upgrades</a:t>
            </a:r>
            <a:r>
              <a:rPr lang="en-US" b="0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endParaRPr lang="en-US" kern="100" dirty="0">
              <a:latin typeface="Lucida Sans" panose="020B0602030504020204" pitchFamily="34" charset="77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b="0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So far, Namibia is in on trend with results achieved from other frontier deep-water hotspots like Guyana, Suriname and Senegal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11F33D-F51A-3EF2-EB29-71AA3A3C278A}"/>
              </a:ext>
            </a:extLst>
          </p:cNvPr>
          <p:cNvSpPr txBox="1"/>
          <p:nvPr/>
        </p:nvSpPr>
        <p:spPr>
          <a:xfrm>
            <a:off x="457200" y="807798"/>
            <a:ext cx="1155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Namibia has 230,000 square km of licensed acreage;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Norway has less than 100,000.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Currently, the area is hugely under-explored, with fewer than 20 deep-water wells,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0" kern="100" dirty="0">
                <a:effectLst/>
                <a:latin typeface="Lucida Sans" panose="020B0602030504020204" pitchFamily="34" charset="77"/>
                <a:ea typeface="Aptos" panose="020B0004020202020204" pitchFamily="34" charset="0"/>
                <a:cs typeface="Times New Roman" panose="02020603050405020304" pitchFamily="18" charset="0"/>
              </a:rPr>
              <a:t>compared to thousands of wells offshore in places like the North Sea or the Gulf of Mexico.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396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DD89-984F-7CCD-FBAE-B573F3B45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5081"/>
          </a:xfrm>
        </p:spPr>
        <p:txBody>
          <a:bodyPr>
            <a:normAutofit/>
          </a:bodyPr>
          <a:lstStyle/>
          <a:p>
            <a:r>
              <a:rPr lang="en-US" sz="2400" b="1" i="0" u="none" strike="noStrike" baseline="0" dirty="0">
                <a:latin typeface="Garamond" panose="02020404030301010803" pitchFamily="18" charset="0"/>
              </a:rPr>
              <a:t>Outlook for Namibia Upstream</a:t>
            </a:r>
            <a:br>
              <a:rPr lang="en-US" sz="2400" b="1" i="0" u="none" strike="noStrike" baseline="0" dirty="0">
                <a:latin typeface="Garamond" panose="02020404030301010803" pitchFamily="18" charset="0"/>
              </a:rPr>
            </a:br>
            <a:r>
              <a:rPr lang="en-US" sz="2400" b="1" i="0" u="none" strike="noStrike" baseline="0" dirty="0">
                <a:latin typeface="Garamond" panose="02020404030301010803" pitchFamily="18" charset="0"/>
              </a:rPr>
              <a:t>(Wood Mackenzie</a:t>
            </a:r>
            <a:r>
              <a:rPr lang="en-US" sz="2400" b="1" dirty="0">
                <a:latin typeface="Garamond" panose="02020404030301010803" pitchFamily="18" charset="0"/>
              </a:rPr>
              <a:t>)</a:t>
            </a:r>
            <a:endParaRPr lang="en-GB" sz="2400" b="1" dirty="0">
              <a:latin typeface="Garamond" panose="020204040303010108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A5289-95DA-CC83-1873-A67C9CB6B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Autofit/>
          </a:bodyPr>
          <a:lstStyle/>
          <a:p>
            <a:pPr algn="l"/>
            <a:r>
              <a:rPr lang="en-US" sz="1800" dirty="0"/>
              <a:t>…</a:t>
            </a:r>
            <a:r>
              <a:rPr lang="en-US" sz="1800" b="0" i="0" u="none" strike="noStrike" baseline="0" dirty="0"/>
              <a:t> we believe oil production in Namibia 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could surpass 500,000 barrels per day </a:t>
            </a:r>
            <a:r>
              <a:rPr lang="en-US" sz="1800" b="0" i="0" u="none" strike="noStrike" baseline="0" dirty="0"/>
              <a:t>within a decade and continue to grow after that.</a:t>
            </a:r>
          </a:p>
          <a:p>
            <a:pPr algn="l"/>
            <a:r>
              <a:rPr lang="en-US" sz="1800" b="0" i="0" u="none" strike="noStrike" baseline="0" dirty="0"/>
              <a:t>The scale of 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upstream investment</a:t>
            </a:r>
            <a:r>
              <a:rPr lang="en-US" sz="1800" b="0" i="0" u="none" strike="noStrike" baseline="0" dirty="0"/>
              <a:t> will be unprecedented for the country, reaching up to 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US$4 billion per year</a:t>
            </a:r>
            <a:r>
              <a:rPr lang="en-US" sz="1800" b="0" i="0" u="none" strike="noStrike" baseline="0" dirty="0"/>
              <a:t> in the first half of the </a:t>
            </a:r>
            <a:r>
              <a:rPr lang="en-GB" sz="1800" b="0" i="0" u="none" strike="noStrike" baseline="0" dirty="0"/>
              <a:t>next decade.</a:t>
            </a:r>
          </a:p>
          <a:p>
            <a:pPr algn="l"/>
            <a:r>
              <a:rPr lang="en-US" sz="1800" b="0" i="0" u="none" strike="noStrike" baseline="0" dirty="0" err="1">
                <a:solidFill>
                  <a:srgbClr val="FF0000"/>
                </a:solidFill>
              </a:rPr>
              <a:t>Monetisation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 of gas will be more complicated</a:t>
            </a:r>
            <a:r>
              <a:rPr lang="en-US" sz="1800" b="0" i="0" u="none" strike="noStrike" baseline="0" dirty="0"/>
              <a:t>: </a:t>
            </a:r>
          </a:p>
          <a:p>
            <a:pPr lvl="1"/>
            <a:r>
              <a:rPr lang="en-US" sz="1800" b="0" i="0" u="none" strike="noStrike" baseline="0" dirty="0"/>
              <a:t>The ultra-deepwater location, seabed topography, </a:t>
            </a:r>
            <a:r>
              <a:rPr lang="en-US" sz="1800" dirty="0"/>
              <a:t>off</a:t>
            </a:r>
            <a:r>
              <a:rPr lang="en-US" sz="1800" b="0" i="0" u="none" strike="noStrike" baseline="0" dirty="0"/>
              <a:t>shore conditions, gas quality and limited local market and infrastructure mean reinjection may be preferable initially to benefit from higher oil returns.</a:t>
            </a:r>
          </a:p>
          <a:p>
            <a:pPr algn="l"/>
            <a:r>
              <a:rPr lang="en-US" sz="1800" b="0" i="0" u="none" strike="noStrike" baseline="0" dirty="0">
                <a:solidFill>
                  <a:srgbClr val="FF0000"/>
                </a:solidFill>
              </a:rPr>
              <a:t>Operators will adopt a multi-phase development</a:t>
            </a:r>
            <a:r>
              <a:rPr lang="en-US" sz="1800" b="0" i="0" u="none" strike="noStrike" baseline="0" dirty="0"/>
              <a:t> concept to exploit the opportunity. </a:t>
            </a:r>
          </a:p>
          <a:p>
            <a:pPr lvl="1"/>
            <a:r>
              <a:rPr lang="en-US" sz="1800" b="0" i="0" u="none" strike="noStrike" baseline="0" dirty="0">
                <a:solidFill>
                  <a:srgbClr val="FF0000"/>
                </a:solidFill>
              </a:rPr>
              <a:t>Initially, floating production storage and offloading (FPSO)</a:t>
            </a:r>
            <a:r>
              <a:rPr lang="en-US" sz="1800" b="0" i="0" u="none" strike="noStrike" baseline="0" dirty="0"/>
              <a:t> installations will be used. </a:t>
            </a:r>
          </a:p>
          <a:p>
            <a:pPr lvl="1"/>
            <a:r>
              <a:rPr lang="en-US" sz="1800" b="0" i="0" u="none" strike="noStrike" baseline="0" dirty="0">
                <a:solidFill>
                  <a:srgbClr val="FF0000"/>
                </a:solidFill>
              </a:rPr>
              <a:t>Later</a:t>
            </a:r>
            <a:r>
              <a:rPr lang="en-US" sz="1800" b="0" i="0" u="none" strike="noStrike" baseline="0" dirty="0"/>
              <a:t> over 100 subsea wells, comprising producers and water and </a:t>
            </a:r>
            <a:r>
              <a:rPr lang="en-US" sz="1800" b="0" i="0" u="none" strike="noStrike" baseline="0" dirty="0">
                <a:solidFill>
                  <a:srgbClr val="FF0000"/>
                </a:solidFill>
              </a:rPr>
              <a:t>gas injectors</a:t>
            </a:r>
            <a:r>
              <a:rPr lang="en-US" sz="1800" b="0" i="0" u="none" strike="noStrike" baseline="0" dirty="0"/>
              <a:t>, could be drilled on the </a:t>
            </a:r>
            <a:r>
              <a:rPr lang="en-GB" sz="1800" b="0" i="0" u="none" strike="noStrike" baseline="0" dirty="0"/>
              <a:t>fields.</a:t>
            </a:r>
          </a:p>
          <a:p>
            <a:pPr algn="l"/>
            <a:r>
              <a:rPr lang="en-US" sz="1800" b="0" i="0" u="none" strike="noStrike" baseline="0" dirty="0"/>
              <a:t>… see Namibia as an emerging core region for the Majors, </a:t>
            </a:r>
          </a:p>
          <a:p>
            <a:pPr lvl="1"/>
            <a:r>
              <a:rPr lang="en-US" sz="1800" b="0" i="0" u="none" strike="noStrike" baseline="0" dirty="0"/>
              <a:t>with expected NPV for projects giving them the potential to become crown jewel assets for several big operators</a:t>
            </a:r>
          </a:p>
          <a:p>
            <a:pPr marL="457200" lvl="1" indent="0">
              <a:buNone/>
            </a:pPr>
            <a:endParaRPr lang="en-GB" sz="1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C9C1FC-1A2A-B39F-1D6D-7D7850E6D882}"/>
              </a:ext>
            </a:extLst>
          </p:cNvPr>
          <p:cNvSpPr txBox="1"/>
          <p:nvPr/>
        </p:nvSpPr>
        <p:spPr>
          <a:xfrm>
            <a:off x="1374005" y="6401690"/>
            <a:ext cx="942553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2"/>
              </a:rPr>
              <a:t>woodmac.com/news/opinion/will-</a:t>
            </a:r>
            <a:r>
              <a:rPr lang="en-US" sz="1100" dirty="0" err="1">
                <a:hlinkClick r:id="rId2"/>
              </a:rPr>
              <a:t>namibia</a:t>
            </a:r>
            <a:r>
              <a:rPr lang="en-US" sz="1100" dirty="0">
                <a:hlinkClick r:id="rId2"/>
              </a:rPr>
              <a:t>-become-a-major-deepwater-oil-producer/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0313094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35635-68F4-B2CE-942B-B6EEE0450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6926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Oil &amp; Gas - Quick Reminder</a:t>
            </a:r>
            <a:endParaRPr lang="en-GB" sz="2400" b="1" dirty="0">
              <a:latin typeface="Garamond" panose="020204040303010108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17A-7817-87D1-8147-6619E9C8F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79871"/>
            <a:ext cx="10695039" cy="499709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Oil and Gas are </a:t>
            </a:r>
            <a:r>
              <a:rPr lang="en-US" sz="1800" dirty="0">
                <a:solidFill>
                  <a:srgbClr val="FF0000"/>
                </a:solidFill>
              </a:rPr>
              <a:t>formed by the same process</a:t>
            </a:r>
            <a:r>
              <a:rPr lang="en-US" sz="1800" dirty="0"/>
              <a:t>, in varying proportions, depending on geological factors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Oil and Gas are </a:t>
            </a:r>
            <a:r>
              <a:rPr lang="en-US" sz="1800" dirty="0">
                <a:solidFill>
                  <a:srgbClr val="FF0000"/>
                </a:solidFill>
              </a:rPr>
              <a:t>stored underground in reservoirs</a:t>
            </a:r>
            <a:r>
              <a:rPr lang="en-US" sz="1800" dirty="0"/>
              <a:t>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FF0000"/>
                </a:solidFill>
              </a:rPr>
              <a:t>alone</a:t>
            </a:r>
            <a:r>
              <a:rPr lang="en-US" sz="1600" dirty="0"/>
              <a:t> (oil reservoirs or “non-associated” gas reservoirs) or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rgbClr val="FF0000"/>
                </a:solidFill>
              </a:rPr>
              <a:t>together</a:t>
            </a:r>
            <a:r>
              <a:rPr lang="en-US" sz="1600" dirty="0"/>
              <a:t> (“</a:t>
            </a:r>
            <a:r>
              <a:rPr lang="en-US" sz="1600" dirty="0">
                <a:solidFill>
                  <a:srgbClr val="FF0000"/>
                </a:solidFill>
              </a:rPr>
              <a:t>associated gas</a:t>
            </a:r>
            <a:r>
              <a:rPr lang="en-US" sz="1600" dirty="0"/>
              <a:t>”)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Companies make more money from oil: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Oil is much more valuable than gas ($80 vs $24 per BOE)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Oil is cheaper to move from the producing field to market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Oil has a wider range of markets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Producing Gas reservoirs can be cheaper, but gas requires high-cost transportation infrastructure and/or processing plants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Order of priority/profitability: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oil only &gt; 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associated gas &gt;</a:t>
            </a:r>
          </a:p>
          <a:p>
            <a:pPr marL="800100" lvl="1" indent="-342900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1800" dirty="0"/>
              <a:t>non-associated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High-carbon oil being produced now,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“Cleaner” natural gas production deferred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36427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A9D34A-99B4-B1C2-06BF-335802E0E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293757"/>
              </p:ext>
            </p:extLst>
          </p:nvPr>
        </p:nvGraphicFramePr>
        <p:xfrm>
          <a:off x="117987" y="2333049"/>
          <a:ext cx="4121097" cy="2191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12854">
                  <a:extLst>
                    <a:ext uri="{9D8B030D-6E8A-4147-A177-3AD203B41FA5}">
                      <a16:colId xmlns:a16="http://schemas.microsoft.com/office/drawing/2014/main" val="1040557319"/>
                    </a:ext>
                  </a:extLst>
                </a:gridCol>
                <a:gridCol w="1115714">
                  <a:extLst>
                    <a:ext uri="{9D8B030D-6E8A-4147-A177-3AD203B41FA5}">
                      <a16:colId xmlns:a16="http://schemas.microsoft.com/office/drawing/2014/main" val="96037167"/>
                    </a:ext>
                  </a:extLst>
                </a:gridCol>
                <a:gridCol w="1692529">
                  <a:extLst>
                    <a:ext uri="{9D8B030D-6E8A-4147-A177-3AD203B41FA5}">
                      <a16:colId xmlns:a16="http://schemas.microsoft.com/office/drawing/2014/main" val="2690045827"/>
                    </a:ext>
                  </a:extLst>
                </a:gridCol>
              </a:tblGrid>
              <a:tr h="65229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u="none" strike="noStrike" dirty="0">
                          <a:effectLst/>
                        </a:rPr>
                        <a:t>Country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u="none" strike="noStrike" dirty="0">
                          <a:effectLst/>
                        </a:rPr>
                        <a:t>Land Area (</a:t>
                      </a:r>
                      <a:r>
                        <a:rPr lang="en-GB" sz="1600" b="1" u="none" strike="noStrike" dirty="0" err="1">
                          <a:effectLst/>
                        </a:rPr>
                        <a:t>sq</a:t>
                      </a:r>
                      <a:r>
                        <a:rPr lang="en-GB" sz="1600" b="1" u="none" strike="noStrike" dirty="0">
                          <a:effectLst/>
                        </a:rPr>
                        <a:t> km)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u="none" strike="noStrike" dirty="0">
                          <a:effectLst/>
                        </a:rPr>
                        <a:t>Population (2023)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extLst>
                  <a:ext uri="{0D108BD9-81ED-4DB2-BD59-A6C34878D82A}">
                    <a16:rowId xmlns:a16="http://schemas.microsoft.com/office/drawing/2014/main" val="3195658943"/>
                  </a:ext>
                </a:extLst>
              </a:tr>
              <a:tr h="348203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</a:rPr>
                        <a:t>Trinidad and Tobago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5131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1400000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1060046672"/>
                  </a:ext>
                </a:extLst>
              </a:tr>
              <a:tr h="348203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</a:rPr>
                        <a:t>Guyana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214970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800000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1688256752"/>
                  </a:ext>
                </a:extLst>
              </a:tr>
              <a:tr h="348203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</a:rPr>
                        <a:t>Suriname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163820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600000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929021169"/>
                  </a:ext>
                </a:extLst>
              </a:tr>
              <a:tr h="348203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</a:rPr>
                        <a:t>Namibia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>
                          <a:effectLst/>
                        </a:rPr>
                        <a:t>825615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</a:rPr>
                        <a:t>2500000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2133140357"/>
                  </a:ext>
                </a:extLst>
              </a:tr>
            </a:tbl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FB6AD30A-5410-D6FB-F65A-329E87DD231A}"/>
              </a:ext>
            </a:extLst>
          </p:cNvPr>
          <p:cNvGrpSpPr/>
          <p:nvPr/>
        </p:nvGrpSpPr>
        <p:grpSpPr>
          <a:xfrm>
            <a:off x="4514387" y="491612"/>
            <a:ext cx="7697281" cy="6562707"/>
            <a:chOff x="4514387" y="491612"/>
            <a:chExt cx="7697281" cy="656270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06F9984-1781-5DB8-67DF-48214E89A3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" t="31310" r="506" b="5486"/>
            <a:stretch/>
          </p:blipFill>
          <p:spPr>
            <a:xfrm>
              <a:off x="4514387" y="491612"/>
              <a:ext cx="7608787" cy="6562707"/>
            </a:xfrm>
            <a:prstGeom prst="rect">
              <a:avLst/>
            </a:prstGeom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4DB3E6C-B903-58E7-50B2-B02E8567749F}"/>
                </a:ext>
              </a:extLst>
            </p:cNvPr>
            <p:cNvSpPr/>
            <p:nvPr/>
          </p:nvSpPr>
          <p:spPr>
            <a:xfrm>
              <a:off x="11130119" y="4414683"/>
              <a:ext cx="1081549" cy="19664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8FC1F14-85BC-C727-0BE9-705AB509FEA3}"/>
                </a:ext>
              </a:extLst>
            </p:cNvPr>
            <p:cNvSpPr/>
            <p:nvPr/>
          </p:nvSpPr>
          <p:spPr>
            <a:xfrm>
              <a:off x="6105836" y="2192593"/>
              <a:ext cx="1410929" cy="79641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148792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3C1FB-AC4D-2CCF-5CFF-23762FB67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2793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Recent Major Discoveries to Production </a:t>
            </a:r>
            <a:endParaRPr lang="en-GB" sz="2400" b="1" dirty="0">
              <a:latin typeface="Garamond" panose="02020404030301010803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DC5790-A09F-3BAB-DB3C-4CEA98C37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973689"/>
              </p:ext>
            </p:extLst>
          </p:nvPr>
        </p:nvGraphicFramePr>
        <p:xfrm>
          <a:off x="838200" y="1485900"/>
          <a:ext cx="10515600" cy="446156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90952">
                  <a:extLst>
                    <a:ext uri="{9D8B030D-6E8A-4147-A177-3AD203B41FA5}">
                      <a16:colId xmlns:a16="http://schemas.microsoft.com/office/drawing/2014/main" val="96732456"/>
                    </a:ext>
                  </a:extLst>
                </a:gridCol>
                <a:gridCol w="3184512">
                  <a:extLst>
                    <a:ext uri="{9D8B030D-6E8A-4147-A177-3AD203B41FA5}">
                      <a16:colId xmlns:a16="http://schemas.microsoft.com/office/drawing/2014/main" val="1842692156"/>
                    </a:ext>
                  </a:extLst>
                </a:gridCol>
                <a:gridCol w="1672936">
                  <a:extLst>
                    <a:ext uri="{9D8B030D-6E8A-4147-A177-3AD203B41FA5}">
                      <a16:colId xmlns:a16="http://schemas.microsoft.com/office/drawing/2014/main" val="4101459093"/>
                    </a:ext>
                  </a:extLst>
                </a:gridCol>
                <a:gridCol w="1699591">
                  <a:extLst>
                    <a:ext uri="{9D8B030D-6E8A-4147-A177-3AD203B41FA5}">
                      <a16:colId xmlns:a16="http://schemas.microsoft.com/office/drawing/2014/main" val="3659113446"/>
                    </a:ext>
                  </a:extLst>
                </a:gridCol>
                <a:gridCol w="1325025">
                  <a:extLst>
                    <a:ext uri="{9D8B030D-6E8A-4147-A177-3AD203B41FA5}">
                      <a16:colId xmlns:a16="http://schemas.microsoft.com/office/drawing/2014/main" val="3997011144"/>
                    </a:ext>
                  </a:extLst>
                </a:gridCol>
                <a:gridCol w="1242584">
                  <a:extLst>
                    <a:ext uri="{9D8B030D-6E8A-4147-A177-3AD203B41FA5}">
                      <a16:colId xmlns:a16="http://schemas.microsoft.com/office/drawing/2014/main" val="1378370521"/>
                    </a:ext>
                  </a:extLst>
                </a:gridCol>
              </a:tblGrid>
              <a:tr h="80781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u="none" strike="noStrike" dirty="0">
                          <a:effectLst/>
                        </a:rPr>
                        <a:t>Country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u="none" strike="noStrike">
                          <a:effectLst/>
                        </a:rPr>
                        <a:t>Field/Discovery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u="none" strike="noStrike" dirty="0">
                          <a:effectLst/>
                        </a:rPr>
                        <a:t>Water Depth (m)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u="none" strike="noStrike">
                          <a:effectLst/>
                        </a:rPr>
                        <a:t>Distance from Shore (km)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u="none" strike="noStrike">
                          <a:effectLst/>
                        </a:rPr>
                        <a:t>First Discovery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u="none" strike="noStrike" dirty="0">
                          <a:effectLst/>
                        </a:rPr>
                        <a:t>First Production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/>
                </a:tc>
                <a:extLst>
                  <a:ext uri="{0D108BD9-81ED-4DB2-BD59-A6C34878D82A}">
                    <a16:rowId xmlns:a16="http://schemas.microsoft.com/office/drawing/2014/main" val="379962130"/>
                  </a:ext>
                </a:extLst>
              </a:tr>
              <a:tr h="41176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 dirty="0">
                          <a:effectLst/>
                        </a:rPr>
                        <a:t>Ghana</a:t>
                      </a:r>
                      <a:endParaRPr lang="en-GB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Jubilee Field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1,100 to 1,700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60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2007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2884363065"/>
                  </a:ext>
                </a:extLst>
              </a:tr>
              <a:tr h="41176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>
                          <a:effectLst/>
                        </a:rPr>
                        <a:t>Senegal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SNE Field (Sangomar)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1,100 to 1,400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2014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2023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462386189"/>
                  </a:ext>
                </a:extLst>
              </a:tr>
              <a:tr h="41176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>
                          <a:effectLst/>
                        </a:rPr>
                        <a:t>Mozambique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+mn-lt"/>
                        </a:rPr>
                        <a:t>Rovuma Basin (Area 1 and Area 4)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1,500 to 2,500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40 to 50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2010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2022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2491931253"/>
                  </a:ext>
                </a:extLst>
              </a:tr>
              <a:tr h="77137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1" u="none" strike="noStrike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Namibia</a:t>
                      </a: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Venus Discovery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~3,000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300</a:t>
                      </a:r>
                      <a:endParaRPr lang="en-GB" sz="1800" b="1" i="0" u="none" strike="noStrike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2022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2029 (projected)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508672160"/>
                  </a:ext>
                </a:extLst>
              </a:tr>
              <a:tr h="411768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8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Namibia</a:t>
                      </a: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Graff Discovery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~2,000</a:t>
                      </a:r>
                      <a:endParaRPr lang="en-GB" sz="1800" b="1" i="0" u="none" strike="noStrike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300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3303028507"/>
                  </a:ext>
                </a:extLst>
              </a:tr>
              <a:tr h="411768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>
                          <a:effectLst/>
                        </a:rPr>
                        <a:t>Guyana</a:t>
                      </a:r>
                      <a:endParaRPr lang="en-GB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Liza Field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1,500 to 1,900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190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2015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2019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1645468818"/>
                  </a:ext>
                </a:extLst>
              </a:tr>
              <a:tr h="823537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Suriname</a:t>
                      </a:r>
                      <a:endParaRPr lang="en-GB" sz="1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Block 58 Discoveries (Sapakara, Maka Central, Kwaskwasi)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1,000 to 2,000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>
                          <a:effectLst/>
                          <a:latin typeface="+mn-lt"/>
                        </a:rPr>
                        <a:t>150 to 200</a:t>
                      </a:r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2020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Not yet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7315" marR="7315" marT="7315" marB="0" anchor="b"/>
                </a:tc>
                <a:extLst>
                  <a:ext uri="{0D108BD9-81ED-4DB2-BD59-A6C34878D82A}">
                    <a16:rowId xmlns:a16="http://schemas.microsoft.com/office/drawing/2014/main" val="40723221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624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EA45C-AE04-EDDC-E053-58804473E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8336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Garamond" panose="02020404030301010803" pitchFamily="18" charset="0"/>
              </a:rPr>
              <a:t>Guyana – Daily Oil Production</a:t>
            </a:r>
            <a:endParaRPr lang="en-GB" sz="2400" b="1" dirty="0"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431D52-DCB1-BDCF-B6A0-592FC0500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947" y="1383827"/>
            <a:ext cx="9448800" cy="44807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27687D-FAF6-FDFE-78FF-02403A2C6077}"/>
              </a:ext>
            </a:extLst>
          </p:cNvPr>
          <p:cNvSpPr txBox="1"/>
          <p:nvPr/>
        </p:nvSpPr>
        <p:spPr>
          <a:xfrm>
            <a:off x="567891" y="6018543"/>
            <a:ext cx="10882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Data source: </a:t>
            </a:r>
            <a:r>
              <a:rPr 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U.S. Energy Information Administration, </a:t>
            </a:r>
            <a:r>
              <a:rPr lang="en-US" b="0" i="1" u="none" strike="noStrike" dirty="0">
                <a:solidFill>
                  <a:srgbClr val="007EB5"/>
                </a:solidFill>
                <a:effectLst/>
                <a:latin typeface="Arial" panose="020B0604020202020204" pitchFamily="34" charset="0"/>
                <a:hlinkClick r:id="rId3"/>
              </a:rPr>
              <a:t>Short-Term Energy Outlook</a:t>
            </a:r>
            <a:r>
              <a:rPr 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(STEO), May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0172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9EEB2BC9-2DE7-7E2A-1F86-C31915B3B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683" y="365125"/>
            <a:ext cx="9084975" cy="650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rrow: Striped Right 3">
            <a:extLst>
              <a:ext uri="{FF2B5EF4-FFF2-40B4-BE49-F238E27FC236}">
                <a16:creationId xmlns:a16="http://schemas.microsoft.com/office/drawing/2014/main" id="{9CFFA581-8B14-E5C3-8D31-57614BE247AD}"/>
              </a:ext>
            </a:extLst>
          </p:cNvPr>
          <p:cNvSpPr/>
          <p:nvPr/>
        </p:nvSpPr>
        <p:spPr>
          <a:xfrm rot="1770485">
            <a:off x="3848070" y="2856729"/>
            <a:ext cx="1501559" cy="418442"/>
          </a:xfrm>
          <a:prstGeom prst="stripedRightArrow">
            <a:avLst/>
          </a:prstGeom>
          <a:gradFill flip="none" rotWithShape="1">
            <a:gsLst>
              <a:gs pos="0">
                <a:srgbClr val="FF0000">
                  <a:alpha val="22000"/>
                </a:srgbClr>
              </a:gs>
              <a:gs pos="100000">
                <a:srgbClr val="60A5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92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6225</TotalTime>
  <Words>1637</Words>
  <Application>Microsoft Office PowerPoint</Application>
  <PresentationFormat>Widescreen</PresentationFormat>
  <Paragraphs>239</Paragraphs>
  <Slides>19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Approach</vt:lpstr>
      <vt:lpstr>Namibia will become a major deep-water oil (and gas) producer</vt:lpstr>
      <vt:lpstr>Outlook for Namibia Upstream (Wood Mackenzie)</vt:lpstr>
      <vt:lpstr>Oil &amp; Gas - Quick Reminder</vt:lpstr>
      <vt:lpstr>PowerPoint Presentation</vt:lpstr>
      <vt:lpstr>Recent Major Discoveries to Production </vt:lpstr>
      <vt:lpstr>Guyana – Daily Oil Production</vt:lpstr>
      <vt:lpstr>PowerPoint Presentation</vt:lpstr>
      <vt:lpstr>Phase 1 of the transition – Oil to Gas</vt:lpstr>
      <vt:lpstr>Trinidad &amp; Tobago – Long History of Natural Gas Usage</vt:lpstr>
      <vt:lpstr>Where does the Value Go (Major MNC example)  Almost all Revenue Generated from Sale of Oil, Gas &amp; Derivatives</vt:lpstr>
      <vt:lpstr>Major Third-Party Services - sub-sectors, spend &amp; transferability</vt:lpstr>
      <vt:lpstr>Can A Competitive Oil &amp; Gas Supply Chain Support Namibia’s Local Content &amp; National Development &amp; Diversification  Objectives?</vt:lpstr>
      <vt:lpstr>PowerPoint Presentation</vt:lpstr>
      <vt:lpstr>PowerPoint Presentation</vt:lpstr>
      <vt:lpstr>PowerPoint Presentation</vt:lpstr>
      <vt:lpstr>Why Algae?</vt:lpstr>
      <vt:lpstr>Extracting from Extractives: A Unique Chance for Transformation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Paul</dc:creator>
  <cp:lastModifiedBy>Tony Paul</cp:lastModifiedBy>
  <cp:revision>86</cp:revision>
  <dcterms:created xsi:type="dcterms:W3CDTF">2024-08-16T12:22:29Z</dcterms:created>
  <dcterms:modified xsi:type="dcterms:W3CDTF">2024-08-22T07:16:54Z</dcterms:modified>
</cp:coreProperties>
</file>