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3"/>
    <p:sldMasterId id="2147486745" r:id="rId4"/>
  </p:sldMasterIdLst>
  <p:notesMasterIdLst>
    <p:notesMasterId r:id="rId26"/>
  </p:notesMasterIdLst>
  <p:handoutMasterIdLst>
    <p:handoutMasterId r:id="rId27"/>
  </p:handoutMasterIdLst>
  <p:sldIdLst>
    <p:sldId id="701" r:id="rId5"/>
    <p:sldId id="786" r:id="rId6"/>
    <p:sldId id="776" r:id="rId7"/>
    <p:sldId id="808" r:id="rId8"/>
    <p:sldId id="787" r:id="rId9"/>
    <p:sldId id="807" r:id="rId10"/>
    <p:sldId id="790" r:id="rId11"/>
    <p:sldId id="811" r:id="rId12"/>
    <p:sldId id="812" r:id="rId13"/>
    <p:sldId id="814" r:id="rId14"/>
    <p:sldId id="815" r:id="rId15"/>
    <p:sldId id="816" r:id="rId16"/>
    <p:sldId id="782" r:id="rId17"/>
    <p:sldId id="778" r:id="rId18"/>
    <p:sldId id="785" r:id="rId19"/>
    <p:sldId id="796" r:id="rId20"/>
    <p:sldId id="797" r:id="rId21"/>
    <p:sldId id="775" r:id="rId22"/>
    <p:sldId id="820" r:id="rId23"/>
    <p:sldId id="818" r:id="rId24"/>
    <p:sldId id="635" r:id="rId25"/>
  </p:sldIdLst>
  <p:sldSz cx="9144000" cy="6858000" type="screen4x3"/>
  <p:notesSz cx="68580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8585A2D-F806-4B5F-809F-C962692E683A}">
          <p14:sldIdLst>
            <p14:sldId id="701"/>
            <p14:sldId id="786"/>
            <p14:sldId id="776"/>
            <p14:sldId id="808"/>
            <p14:sldId id="787"/>
            <p14:sldId id="807"/>
            <p14:sldId id="790"/>
            <p14:sldId id="811"/>
            <p14:sldId id="812"/>
            <p14:sldId id="814"/>
            <p14:sldId id="815"/>
            <p14:sldId id="816"/>
            <p14:sldId id="782"/>
            <p14:sldId id="778"/>
            <p14:sldId id="785"/>
            <p14:sldId id="796"/>
            <p14:sldId id="797"/>
            <p14:sldId id="775"/>
            <p14:sldId id="820"/>
            <p14:sldId id="818"/>
            <p14:sldId id="63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ADC538-196A-4EFE-22D7-6A35FF7FDABC}" name="Patrick Kizito" initials="PK" userId="S::patrickkizito@atacama.co.ug::b9717ec2-9eaf-445b-8165-51763dcfb08e" providerId="AD"/>
  <p188:author id="{3924B1D7-4CF6-D01E-880B-8FCC2E5F675B}" name="Diana Ahebwe" initials="DA" userId="S::dianaahebwe@atacama.co.ug::932d172c-357e-4382-bb23-4be2fbd3f60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emarykyeya@ATCM.CO.UG" initials="" lastIdx="1" clrIdx="0"/>
  <p:cmAuthor id="2" name="Unknown User1" initials="Unknown User1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F2F2"/>
    <a:srgbClr val="15A8AB"/>
    <a:srgbClr val="32428B"/>
    <a:srgbClr val="EA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B9D91A-380C-A383-ECA3-E704FDDB8297}" v="254" dt="2024-08-22T03:49:56.9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40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RAP2-5 Planning grievances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ofPieChart>
        <c:ofPieType val="bar"/>
        <c:varyColors val="1"/>
        <c:ser>
          <c:idx val="0"/>
          <c:order val="0"/>
          <c:tx>
            <c:strRef>
              <c:f>Sheet1!$C$8</c:f>
              <c:strCache>
                <c:ptCount val="1"/>
                <c:pt idx="0">
                  <c:v>No. of grievances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2BE-49EC-B627-FA3AED7F665D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2BE-49EC-B627-FA3AED7F665D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2BE-49EC-B627-FA3AED7F665D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2BE-49EC-B627-FA3AED7F665D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b="1">
                        <a:solidFill>
                          <a:schemeClr val="bg1"/>
                        </a:solidFill>
                      </a:rPr>
                      <a:t>100%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C2BE-49EC-B627-FA3AED7F665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="1">
                        <a:solidFill>
                          <a:schemeClr val="bg1"/>
                        </a:solidFill>
                      </a:rPr>
                      <a:t>98%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C2BE-49EC-B627-FA3AED7F665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2%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C2BE-49EC-B627-FA3AED7F66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Sheet1!$B$9:$B$11</c:f>
              <c:strCache>
                <c:ptCount val="3"/>
                <c:pt idx="0">
                  <c:v>Recorded</c:v>
                </c:pt>
                <c:pt idx="1">
                  <c:v>Resolved </c:v>
                </c:pt>
                <c:pt idx="2">
                  <c:v>Unresolved escalated grievances</c:v>
                </c:pt>
              </c:strCache>
            </c:strRef>
          </c:cat>
          <c:val>
            <c:numRef>
              <c:f>Sheet1!$C$9:$C$11</c:f>
              <c:numCache>
                <c:formatCode>General</c:formatCode>
                <c:ptCount val="3"/>
                <c:pt idx="0">
                  <c:v>620</c:v>
                </c:pt>
                <c:pt idx="1">
                  <c:v>609</c:v>
                </c:pt>
                <c:pt idx="2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2BE-49EC-B627-FA3AED7F665D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Sheet1!$B$19</c:f>
              <c:strCache>
                <c:ptCount val="1"/>
                <c:pt idx="0">
                  <c:v>Recorded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Sheet1!$C$18</c:f>
              <c:strCache>
                <c:ptCount val="1"/>
                <c:pt idx="0">
                  <c:v>No. of grievances</c:v>
                </c:pt>
              </c:strCache>
            </c:strRef>
          </c:cat>
          <c:val>
            <c:numRef>
              <c:f>Sheet1!$C$19</c:f>
              <c:numCache>
                <c:formatCode>General</c:formatCode>
                <c:ptCount val="1"/>
                <c:pt idx="0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1D-4175-9D23-5A4D9A0966E4}"/>
            </c:ext>
          </c:extLst>
        </c:ser>
        <c:ser>
          <c:idx val="1"/>
          <c:order val="1"/>
          <c:tx>
            <c:strRef>
              <c:f>Sheet1!$B$20</c:f>
              <c:strCache>
                <c:ptCount val="1"/>
                <c:pt idx="0">
                  <c:v>Resolved </c:v>
                </c:pt>
              </c:strCache>
            </c:strRef>
          </c:tx>
          <c:spPr>
            <a:gradFill flip="none" rotWithShape="1">
              <a:gsLst>
                <a:gs pos="0">
                  <a:schemeClr val="accent3"/>
                </a:gs>
                <a:gs pos="75000">
                  <a:schemeClr val="accent3">
                    <a:lumMod val="60000"/>
                    <a:lumOff val="40000"/>
                  </a:schemeClr>
                </a:gs>
                <a:gs pos="51000">
                  <a:schemeClr val="accent3">
                    <a:alpha val="75000"/>
                  </a:schemeClr>
                </a:gs>
                <a:gs pos="100000">
                  <a:schemeClr val="accent3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Sheet1!$C$18</c:f>
              <c:strCache>
                <c:ptCount val="1"/>
                <c:pt idx="0">
                  <c:v>No. of grievances</c:v>
                </c:pt>
              </c:strCache>
            </c:strRef>
          </c:cat>
          <c:val>
            <c:numRef>
              <c:f>Sheet1!$C$20</c:f>
              <c:numCache>
                <c:formatCode>General</c:formatCode>
                <c:ptCount val="1"/>
                <c:pt idx="0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1D-4175-9D23-5A4D9A0966E4}"/>
            </c:ext>
          </c:extLst>
        </c:ser>
        <c:ser>
          <c:idx val="2"/>
          <c:order val="2"/>
          <c:tx>
            <c:strRef>
              <c:f>Sheet1!$B$21</c:f>
              <c:strCache>
                <c:ptCount val="1"/>
                <c:pt idx="0">
                  <c:v>Unresolved escalated grievances</c:v>
                </c:pt>
              </c:strCache>
            </c:strRef>
          </c:tx>
          <c:spPr>
            <a:gradFill flip="none" rotWithShape="1">
              <a:gsLst>
                <a:gs pos="0">
                  <a:schemeClr val="accent5"/>
                </a:gs>
                <a:gs pos="75000">
                  <a:schemeClr val="accent5">
                    <a:lumMod val="60000"/>
                    <a:lumOff val="40000"/>
                  </a:schemeClr>
                </a:gs>
                <a:gs pos="51000">
                  <a:schemeClr val="accent5">
                    <a:alpha val="75000"/>
                  </a:schemeClr>
                </a:gs>
                <a:gs pos="100000">
                  <a:schemeClr val="accent5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Sheet1!$C$18</c:f>
              <c:strCache>
                <c:ptCount val="1"/>
                <c:pt idx="0">
                  <c:v>No. of grievances</c:v>
                </c:pt>
              </c:strCache>
            </c:strRef>
          </c:cat>
          <c:val>
            <c:numRef>
              <c:f>Sheet1!$C$21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1D-4175-9D23-5A4D9A0966E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26"/>
        <c:overlap val="-58"/>
        <c:axId val="1168735039"/>
        <c:axId val="1168722559"/>
      </c:barChart>
      <c:catAx>
        <c:axId val="116873503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8722559"/>
        <c:crosses val="autoZero"/>
        <c:auto val="1"/>
        <c:lblAlgn val="ctr"/>
        <c:lblOffset val="100"/>
        <c:noMultiLvlLbl val="0"/>
      </c:catAx>
      <c:valAx>
        <c:axId val="1168722559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99000">
                    <a:schemeClr val="tx1">
                      <a:lumMod val="25000"/>
                      <a:lumOff val="75000"/>
                    </a:schemeClr>
                  </a:gs>
                  <a:gs pos="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87350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Human Resource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Sheet4!$E$4</c:f>
              <c:strCache>
                <c:ptCount val="1"/>
                <c:pt idx="0">
                  <c:v>No. hired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371-42D2-80DB-144D94EE335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371-42D2-80DB-144D94EE335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371-42D2-80DB-144D94EE335E}"/>
              </c:ext>
            </c:extLst>
          </c:dPt>
          <c:dLbls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0.3%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647222222222223"/>
                      <c:h val="0.15733814523184603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5-1371-42D2-80DB-144D94EE33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Sheet4!$D$5:$D$7</c:f>
              <c:strCache>
                <c:ptCount val="3"/>
                <c:pt idx="0">
                  <c:v>Local Hire from community</c:v>
                </c:pt>
                <c:pt idx="1">
                  <c:v>National Personnel</c:v>
                </c:pt>
                <c:pt idx="2">
                  <c:v>Other Country</c:v>
                </c:pt>
              </c:strCache>
            </c:strRef>
          </c:cat>
          <c:val>
            <c:numRef>
              <c:f>Sheet4!$E$5:$E$7</c:f>
              <c:numCache>
                <c:formatCode>General</c:formatCode>
                <c:ptCount val="3"/>
                <c:pt idx="0">
                  <c:v>91.8</c:v>
                </c:pt>
                <c:pt idx="1">
                  <c:v>7.9</c:v>
                </c:pt>
                <c:pt idx="2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371-42D2-80DB-144D94EE335E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Procurement of Goods &amp; Services.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Sheet4!$E$10</c:f>
              <c:strCache>
                <c:ptCount val="1"/>
                <c:pt idx="0">
                  <c:v>No.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463-4186-BBEC-D919A09E6FA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463-4186-BBEC-D919A09E6FAA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BA36A300-827F-4C6A-BD55-315450F72F26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r>
                      <a:rPr lang="en-US" dirty="0">
                        <a:solidFill>
                          <a:schemeClr val="bg1"/>
                        </a:solidFill>
                      </a:rPr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463-4186-BBEC-D919A09E6FA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C463-4186-BBEC-D919A09E6FAA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Sheet4!$D$11:$D$12</c:f>
              <c:strCache>
                <c:ptCount val="2"/>
                <c:pt idx="0">
                  <c:v>National</c:v>
                </c:pt>
                <c:pt idx="1">
                  <c:v>Other Country</c:v>
                </c:pt>
              </c:strCache>
            </c:strRef>
          </c:cat>
          <c:val>
            <c:numRef>
              <c:f>Sheet4!$E$11:$E$12</c:f>
              <c:numCache>
                <c:formatCode>General</c:formatCode>
                <c:ptCount val="2"/>
                <c:pt idx="0">
                  <c:v>98</c:v>
                </c:pt>
                <c:pt idx="1">
                  <c:v>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463-4186-BBEC-D919A09E6FA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4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99000">
              <a:schemeClr val="tx1">
                <a:lumMod val="25000"/>
                <a:lumOff val="75000"/>
              </a:schemeClr>
            </a:gs>
            <a:gs pos="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15000"/>
                <a:lumOff val="85000"/>
              </a:schemeClr>
            </a:gs>
            <a:gs pos="0">
              <a:schemeClr val="tx1">
                <a:lumMod val="5000"/>
                <a:lumOff val="9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277CAF-960B-4328-B7DA-46B27FF5B8A6}" type="doc">
      <dgm:prSet loTypeId="urn:microsoft.com/office/officeart/2011/layout/RadialPictureList" loCatId="picture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UG"/>
        </a:p>
      </dgm:t>
    </dgm:pt>
    <dgm:pt modelId="{6FF35869-E60E-42C7-9A1C-FD73D2B4F086}">
      <dgm:prSet phldrT="[Text]" custT="1"/>
      <dgm:spPr/>
      <dgm:t>
        <a:bodyPr/>
        <a:lstStyle/>
        <a:p>
          <a:r>
            <a:rPr lang="en-US" sz="2000"/>
            <a:t>Implementation Phase</a:t>
          </a:r>
          <a:endParaRPr lang="en-UG" sz="2000"/>
        </a:p>
      </dgm:t>
    </dgm:pt>
    <dgm:pt modelId="{1DCE1719-9A62-4DDE-BCE4-535370795D20}" type="parTrans" cxnId="{02F45549-9185-4AE4-B767-49A89B668CB4}">
      <dgm:prSet/>
      <dgm:spPr/>
      <dgm:t>
        <a:bodyPr/>
        <a:lstStyle/>
        <a:p>
          <a:endParaRPr lang="en-UG"/>
        </a:p>
      </dgm:t>
    </dgm:pt>
    <dgm:pt modelId="{22445657-3176-4257-A2F3-EDA8C5528299}" type="sibTrans" cxnId="{02F45549-9185-4AE4-B767-49A89B668CB4}">
      <dgm:prSet/>
      <dgm:spPr/>
      <dgm:t>
        <a:bodyPr/>
        <a:lstStyle/>
        <a:p>
          <a:endParaRPr lang="en-UG"/>
        </a:p>
      </dgm:t>
    </dgm:pt>
    <dgm:pt modelId="{B663EEEC-5B6C-4AF5-9F13-D04154EA8F8D}">
      <dgm:prSet phldrT="[Text]" custT="1"/>
      <dgm:spPr/>
      <dgm:t>
        <a:bodyPr/>
        <a:lstStyle/>
        <a:p>
          <a:r>
            <a:rPr lang="en-US" sz="2000"/>
            <a:t>Financial Literacy</a:t>
          </a:r>
          <a:endParaRPr lang="en-UG" sz="2000"/>
        </a:p>
      </dgm:t>
    </dgm:pt>
    <dgm:pt modelId="{46A3288D-5A6E-4111-82C2-CE6FFFC1F4F8}" type="parTrans" cxnId="{24DFAD2C-478D-4E8D-967C-A79DBD9576C6}">
      <dgm:prSet/>
      <dgm:spPr/>
      <dgm:t>
        <a:bodyPr/>
        <a:lstStyle/>
        <a:p>
          <a:endParaRPr lang="en-UG"/>
        </a:p>
      </dgm:t>
    </dgm:pt>
    <dgm:pt modelId="{26B70874-8867-48B3-B66A-ADD9092516A1}" type="sibTrans" cxnId="{24DFAD2C-478D-4E8D-967C-A79DBD9576C6}">
      <dgm:prSet/>
      <dgm:spPr/>
      <dgm:t>
        <a:bodyPr/>
        <a:lstStyle/>
        <a:p>
          <a:endParaRPr lang="en-UG"/>
        </a:p>
      </dgm:t>
    </dgm:pt>
    <dgm:pt modelId="{E1FFD0E0-7A68-44F9-B5F0-64B9B5C84671}">
      <dgm:prSet phldrT="[Text]" custT="1"/>
      <dgm:spPr/>
      <dgm:t>
        <a:bodyPr/>
        <a:lstStyle/>
        <a:p>
          <a:r>
            <a:rPr lang="en-US" sz="1800"/>
            <a:t>Disclosure of Entitlements &amp;Agreement signing</a:t>
          </a:r>
          <a:endParaRPr lang="en-UG" sz="1800"/>
        </a:p>
      </dgm:t>
    </dgm:pt>
    <dgm:pt modelId="{ECAC67E9-E088-4DBF-92C6-1968B2B0F9D8}" type="parTrans" cxnId="{09CA41F7-61FC-415F-B791-A4E289E1C82F}">
      <dgm:prSet/>
      <dgm:spPr/>
      <dgm:t>
        <a:bodyPr/>
        <a:lstStyle/>
        <a:p>
          <a:endParaRPr lang="en-UG"/>
        </a:p>
      </dgm:t>
    </dgm:pt>
    <dgm:pt modelId="{253C8259-D1B8-4333-BCAD-9D174A19591C}" type="sibTrans" cxnId="{09CA41F7-61FC-415F-B791-A4E289E1C82F}">
      <dgm:prSet/>
      <dgm:spPr/>
      <dgm:t>
        <a:bodyPr/>
        <a:lstStyle/>
        <a:p>
          <a:endParaRPr lang="en-UG"/>
        </a:p>
      </dgm:t>
    </dgm:pt>
    <dgm:pt modelId="{27FF3E3A-AA18-41CD-968F-8377475EF45D}">
      <dgm:prSet phldrT="[Text]" custT="1"/>
      <dgm:spPr/>
      <dgm:t>
        <a:bodyPr/>
        <a:lstStyle/>
        <a:p>
          <a:r>
            <a:rPr lang="en-US" sz="2000"/>
            <a:t>Compensation payment (Cash &amp; In-kind)</a:t>
          </a:r>
          <a:endParaRPr lang="en-UG" sz="2000"/>
        </a:p>
      </dgm:t>
    </dgm:pt>
    <dgm:pt modelId="{1823608A-FABB-4FF3-8922-63837E0A8D66}" type="parTrans" cxnId="{ED3198D4-C155-42E8-9221-4965F6AF5D31}">
      <dgm:prSet/>
      <dgm:spPr/>
      <dgm:t>
        <a:bodyPr/>
        <a:lstStyle/>
        <a:p>
          <a:endParaRPr lang="en-UG"/>
        </a:p>
      </dgm:t>
    </dgm:pt>
    <dgm:pt modelId="{E3AF37E8-0953-4BD6-B29D-F69C77293022}" type="sibTrans" cxnId="{ED3198D4-C155-42E8-9221-4965F6AF5D31}">
      <dgm:prSet/>
      <dgm:spPr/>
      <dgm:t>
        <a:bodyPr/>
        <a:lstStyle/>
        <a:p>
          <a:endParaRPr lang="en-UG"/>
        </a:p>
      </dgm:t>
    </dgm:pt>
    <dgm:pt modelId="{39910B67-B78C-40EB-A2C8-9515376C32D9}">
      <dgm:prSet phldrT="[Text]" custT="1"/>
      <dgm:spPr/>
      <dgm:t>
        <a:bodyPr/>
        <a:lstStyle/>
        <a:p>
          <a:r>
            <a:rPr lang="en-US" sz="2000"/>
            <a:t>Internal Monitoring </a:t>
          </a:r>
          <a:endParaRPr lang="en-UG" sz="2000"/>
        </a:p>
      </dgm:t>
    </dgm:pt>
    <dgm:pt modelId="{1AAD2908-D012-4D2A-937C-CF6CC1502305}" type="parTrans" cxnId="{F91B428F-DC2F-4FE6-8E41-76F1A7D1B450}">
      <dgm:prSet/>
      <dgm:spPr/>
      <dgm:t>
        <a:bodyPr/>
        <a:lstStyle/>
        <a:p>
          <a:endParaRPr lang="en-UG"/>
        </a:p>
      </dgm:t>
    </dgm:pt>
    <dgm:pt modelId="{7723E687-5974-4733-B148-866DF492519A}" type="sibTrans" cxnId="{F91B428F-DC2F-4FE6-8E41-76F1A7D1B450}">
      <dgm:prSet/>
      <dgm:spPr/>
      <dgm:t>
        <a:bodyPr/>
        <a:lstStyle/>
        <a:p>
          <a:endParaRPr lang="en-UG"/>
        </a:p>
      </dgm:t>
    </dgm:pt>
    <dgm:pt modelId="{FFE72B3E-7B49-4FC4-A4E2-4D54F5C41E59}" type="pres">
      <dgm:prSet presAssocID="{30277CAF-960B-4328-B7DA-46B27FF5B8A6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6ACCA96B-4E49-4562-BB25-FA6D4D078C33}" type="pres">
      <dgm:prSet presAssocID="{6FF35869-E60E-42C7-9A1C-FD73D2B4F086}" presName="Parent" presStyleLbl="node1" presStyleIdx="0" presStyleCnt="2">
        <dgm:presLayoutVars>
          <dgm:chMax val="4"/>
          <dgm:chPref val="3"/>
        </dgm:presLayoutVars>
      </dgm:prSet>
      <dgm:spPr/>
    </dgm:pt>
    <dgm:pt modelId="{FB371C6D-1B63-4A25-9493-35EC1B77CB79}" type="pres">
      <dgm:prSet presAssocID="{B663EEEC-5B6C-4AF5-9F13-D04154EA8F8D}" presName="Accent" presStyleLbl="node1" presStyleIdx="1" presStyleCnt="2"/>
      <dgm:spPr/>
    </dgm:pt>
    <dgm:pt modelId="{402D5B4D-950C-4EF9-9977-F5B4DE918B8A}" type="pres">
      <dgm:prSet presAssocID="{B663EEEC-5B6C-4AF5-9F13-D04154EA8F8D}" presName="Image1" presStyleLbl="fgImgPlace1" presStyleIdx="0" presStyleCnt="4"/>
      <dgm:spPr>
        <a:blipFill rotWithShape="1">
          <a:blip xmlns:r="http://schemas.openxmlformats.org/officeDocument/2006/relationships" r:embed="rId1"/>
          <a:srcRect/>
          <a:stretch>
            <a:fillRect l="-18000" r="-18000"/>
          </a:stretch>
        </a:blipFill>
      </dgm:spPr>
    </dgm:pt>
    <dgm:pt modelId="{7FA5BC9B-A441-4BE1-8336-FECE950983A9}" type="pres">
      <dgm:prSet presAssocID="{B663EEEC-5B6C-4AF5-9F13-D04154EA8F8D}" presName="Child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1E0D2935-69E5-417D-B3CF-A26C983D938A}" type="pres">
      <dgm:prSet presAssocID="{E1FFD0E0-7A68-44F9-B5F0-64B9B5C84671}" presName="Image2" presStyleCnt="0"/>
      <dgm:spPr/>
    </dgm:pt>
    <dgm:pt modelId="{96463457-4943-4617-BCC0-4F109E9BD9EB}" type="pres">
      <dgm:prSet presAssocID="{E1FFD0E0-7A68-44F9-B5F0-64B9B5C84671}" presName="Image" presStyleLbl="fgImgPlace1" presStyleIdx="1" presStyleCnt="4"/>
      <dgm:spPr>
        <a:blipFill rotWithShape="1">
          <a:blip xmlns:r="http://schemas.openxmlformats.org/officeDocument/2006/relationships" r:embed="rId2"/>
          <a:srcRect/>
          <a:stretch>
            <a:fillRect l="-49000" r="-49000"/>
          </a:stretch>
        </a:blipFill>
      </dgm:spPr>
    </dgm:pt>
    <dgm:pt modelId="{DC0FC0A5-9917-44CC-A212-BC57A45270E5}" type="pres">
      <dgm:prSet presAssocID="{E1FFD0E0-7A68-44F9-B5F0-64B9B5C84671}" presName="Child2" presStyleLbl="revTx" presStyleIdx="1" presStyleCnt="4" custScaleX="137161" custScaleY="93243" custLinFactNeighborX="21328" custLinFactNeighborY="602">
        <dgm:presLayoutVars>
          <dgm:chMax val="0"/>
          <dgm:chPref val="0"/>
          <dgm:bulletEnabled val="1"/>
        </dgm:presLayoutVars>
      </dgm:prSet>
      <dgm:spPr/>
    </dgm:pt>
    <dgm:pt modelId="{7F7801AF-B238-44E0-BD63-3BB1D0675292}" type="pres">
      <dgm:prSet presAssocID="{27FF3E3A-AA18-41CD-968F-8377475EF45D}" presName="Image3" presStyleCnt="0"/>
      <dgm:spPr/>
    </dgm:pt>
    <dgm:pt modelId="{DD30E597-673C-4BB5-8145-50295DCF07A2}" type="pres">
      <dgm:prSet presAssocID="{27FF3E3A-AA18-41CD-968F-8377475EF45D}" presName="Image" presStyleLbl="fgImgPlace1" presStyleIdx="2" presStyleCnt="4"/>
      <dgm:spPr>
        <a:blipFill rotWithShape="1">
          <a:blip xmlns:r="http://schemas.openxmlformats.org/officeDocument/2006/relationships" r:embed="rId3"/>
          <a:srcRect/>
          <a:stretch>
            <a:fillRect/>
          </a:stretch>
        </a:blipFill>
      </dgm:spPr>
    </dgm:pt>
    <dgm:pt modelId="{6B62F877-6189-49E9-99F9-E2A09A931005}" type="pres">
      <dgm:prSet presAssocID="{27FF3E3A-AA18-41CD-968F-8377475EF45D}" presName="Child3" presStyleLbl="revTx" presStyleIdx="2" presStyleCnt="4" custScaleX="130058" custScaleY="100876" custLinFactNeighborX="21328" custLinFactNeighborY="-2243">
        <dgm:presLayoutVars>
          <dgm:chMax val="0"/>
          <dgm:chPref val="0"/>
          <dgm:bulletEnabled val="1"/>
        </dgm:presLayoutVars>
      </dgm:prSet>
      <dgm:spPr/>
    </dgm:pt>
    <dgm:pt modelId="{397EBADB-41EF-4CB0-A191-D252C2BD0963}" type="pres">
      <dgm:prSet presAssocID="{39910B67-B78C-40EB-A2C8-9515376C32D9}" presName="Image4" presStyleCnt="0"/>
      <dgm:spPr/>
    </dgm:pt>
    <dgm:pt modelId="{E6F688D5-197B-4AAA-AF2D-4AE764C135AA}" type="pres">
      <dgm:prSet presAssocID="{39910B67-B78C-40EB-A2C8-9515376C32D9}" presName="Image" presStyleLbl="fgImgPlace1" presStyleIdx="3" presStyleCnt="4"/>
      <dgm:spPr>
        <a:blipFill rotWithShape="1">
          <a:blip xmlns:r="http://schemas.openxmlformats.org/officeDocument/2006/relationships" r:embed="rId4"/>
          <a:srcRect/>
          <a:stretch>
            <a:fillRect/>
          </a:stretch>
        </a:blipFill>
      </dgm:spPr>
    </dgm:pt>
    <dgm:pt modelId="{B5EE49B0-FDD2-45AB-ACD3-1A1E74AF89E7}" type="pres">
      <dgm:prSet presAssocID="{39910B67-B78C-40EB-A2C8-9515376C32D9}" presName="Child4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2AFF4A14-1ADC-4E0E-B497-61AC47CCC7AE}" type="presOf" srcId="{27FF3E3A-AA18-41CD-968F-8377475EF45D}" destId="{6B62F877-6189-49E9-99F9-E2A09A931005}" srcOrd="0" destOrd="0" presId="urn:microsoft.com/office/officeart/2011/layout/RadialPictureList"/>
    <dgm:cxn modelId="{0F5B9218-D33B-4AE9-B0EF-385C8A523ABB}" type="presOf" srcId="{E1FFD0E0-7A68-44F9-B5F0-64B9B5C84671}" destId="{DC0FC0A5-9917-44CC-A212-BC57A45270E5}" srcOrd="0" destOrd="0" presId="urn:microsoft.com/office/officeart/2011/layout/RadialPictureList"/>
    <dgm:cxn modelId="{24DFAD2C-478D-4E8D-967C-A79DBD9576C6}" srcId="{6FF35869-E60E-42C7-9A1C-FD73D2B4F086}" destId="{B663EEEC-5B6C-4AF5-9F13-D04154EA8F8D}" srcOrd="0" destOrd="0" parTransId="{46A3288D-5A6E-4111-82C2-CE6FFFC1F4F8}" sibTransId="{26B70874-8867-48B3-B66A-ADD9092516A1}"/>
    <dgm:cxn modelId="{02F45549-9185-4AE4-B767-49A89B668CB4}" srcId="{30277CAF-960B-4328-B7DA-46B27FF5B8A6}" destId="{6FF35869-E60E-42C7-9A1C-FD73D2B4F086}" srcOrd="0" destOrd="0" parTransId="{1DCE1719-9A62-4DDE-BCE4-535370795D20}" sibTransId="{22445657-3176-4257-A2F3-EDA8C5528299}"/>
    <dgm:cxn modelId="{F91B428F-DC2F-4FE6-8E41-76F1A7D1B450}" srcId="{6FF35869-E60E-42C7-9A1C-FD73D2B4F086}" destId="{39910B67-B78C-40EB-A2C8-9515376C32D9}" srcOrd="3" destOrd="0" parTransId="{1AAD2908-D012-4D2A-937C-CF6CC1502305}" sibTransId="{7723E687-5974-4733-B148-866DF492519A}"/>
    <dgm:cxn modelId="{4DDA9DAE-EC7A-47A9-A766-7A25FA6EA5E9}" type="presOf" srcId="{39910B67-B78C-40EB-A2C8-9515376C32D9}" destId="{B5EE49B0-FDD2-45AB-ACD3-1A1E74AF89E7}" srcOrd="0" destOrd="0" presId="urn:microsoft.com/office/officeart/2011/layout/RadialPictureList"/>
    <dgm:cxn modelId="{83E682BE-96EC-48A6-9AEC-D4CC2C5DBE75}" type="presOf" srcId="{30277CAF-960B-4328-B7DA-46B27FF5B8A6}" destId="{FFE72B3E-7B49-4FC4-A4E2-4D54F5C41E59}" srcOrd="0" destOrd="0" presId="urn:microsoft.com/office/officeart/2011/layout/RadialPictureList"/>
    <dgm:cxn modelId="{D3FB2EC7-81B4-427F-BFB1-8FB2E444AAF5}" type="presOf" srcId="{B663EEEC-5B6C-4AF5-9F13-D04154EA8F8D}" destId="{7FA5BC9B-A441-4BE1-8336-FECE950983A9}" srcOrd="0" destOrd="0" presId="urn:microsoft.com/office/officeart/2011/layout/RadialPictureList"/>
    <dgm:cxn modelId="{ED3198D4-C155-42E8-9221-4965F6AF5D31}" srcId="{6FF35869-E60E-42C7-9A1C-FD73D2B4F086}" destId="{27FF3E3A-AA18-41CD-968F-8377475EF45D}" srcOrd="2" destOrd="0" parTransId="{1823608A-FABB-4FF3-8922-63837E0A8D66}" sibTransId="{E3AF37E8-0953-4BD6-B29D-F69C77293022}"/>
    <dgm:cxn modelId="{633E9CE4-CCB0-4C89-820A-F2F393C10A96}" type="presOf" srcId="{6FF35869-E60E-42C7-9A1C-FD73D2B4F086}" destId="{6ACCA96B-4E49-4562-BB25-FA6D4D078C33}" srcOrd="0" destOrd="0" presId="urn:microsoft.com/office/officeart/2011/layout/RadialPictureList"/>
    <dgm:cxn modelId="{09CA41F7-61FC-415F-B791-A4E289E1C82F}" srcId="{6FF35869-E60E-42C7-9A1C-FD73D2B4F086}" destId="{E1FFD0E0-7A68-44F9-B5F0-64B9B5C84671}" srcOrd="1" destOrd="0" parTransId="{ECAC67E9-E088-4DBF-92C6-1968B2B0F9D8}" sibTransId="{253C8259-D1B8-4333-BCAD-9D174A19591C}"/>
    <dgm:cxn modelId="{CDEF981C-C403-456C-B4DB-60E1AA2A607D}" type="presParOf" srcId="{FFE72B3E-7B49-4FC4-A4E2-4D54F5C41E59}" destId="{6ACCA96B-4E49-4562-BB25-FA6D4D078C33}" srcOrd="0" destOrd="0" presId="urn:microsoft.com/office/officeart/2011/layout/RadialPictureList"/>
    <dgm:cxn modelId="{37F4933E-C21B-48A6-854B-EC6E73091448}" type="presParOf" srcId="{FFE72B3E-7B49-4FC4-A4E2-4D54F5C41E59}" destId="{FB371C6D-1B63-4A25-9493-35EC1B77CB79}" srcOrd="1" destOrd="0" presId="urn:microsoft.com/office/officeart/2011/layout/RadialPictureList"/>
    <dgm:cxn modelId="{059B38D0-6F26-4859-BBDD-8FB3DEBDBD1C}" type="presParOf" srcId="{FFE72B3E-7B49-4FC4-A4E2-4D54F5C41E59}" destId="{402D5B4D-950C-4EF9-9977-F5B4DE918B8A}" srcOrd="2" destOrd="0" presId="urn:microsoft.com/office/officeart/2011/layout/RadialPictureList"/>
    <dgm:cxn modelId="{5812B2F8-00D5-4B31-892F-AF378B05F3B2}" type="presParOf" srcId="{FFE72B3E-7B49-4FC4-A4E2-4D54F5C41E59}" destId="{7FA5BC9B-A441-4BE1-8336-FECE950983A9}" srcOrd="3" destOrd="0" presId="urn:microsoft.com/office/officeart/2011/layout/RadialPictureList"/>
    <dgm:cxn modelId="{66FC9B17-1581-4975-AD84-6DDC3F8B2A81}" type="presParOf" srcId="{FFE72B3E-7B49-4FC4-A4E2-4D54F5C41E59}" destId="{1E0D2935-69E5-417D-B3CF-A26C983D938A}" srcOrd="4" destOrd="0" presId="urn:microsoft.com/office/officeart/2011/layout/RadialPictureList"/>
    <dgm:cxn modelId="{4F15CF2C-546B-4950-8ECF-D0B35B3A2A27}" type="presParOf" srcId="{1E0D2935-69E5-417D-B3CF-A26C983D938A}" destId="{96463457-4943-4617-BCC0-4F109E9BD9EB}" srcOrd="0" destOrd="0" presId="urn:microsoft.com/office/officeart/2011/layout/RadialPictureList"/>
    <dgm:cxn modelId="{233C92A1-155E-474F-B8FF-351854DA37D4}" type="presParOf" srcId="{FFE72B3E-7B49-4FC4-A4E2-4D54F5C41E59}" destId="{DC0FC0A5-9917-44CC-A212-BC57A45270E5}" srcOrd="5" destOrd="0" presId="urn:microsoft.com/office/officeart/2011/layout/RadialPictureList"/>
    <dgm:cxn modelId="{934011A6-7D26-4C85-BC49-05BF7DC0DD46}" type="presParOf" srcId="{FFE72B3E-7B49-4FC4-A4E2-4D54F5C41E59}" destId="{7F7801AF-B238-44E0-BD63-3BB1D0675292}" srcOrd="6" destOrd="0" presId="urn:microsoft.com/office/officeart/2011/layout/RadialPictureList"/>
    <dgm:cxn modelId="{19BEFAF9-A16A-41BF-BB4B-C2B2619C15E1}" type="presParOf" srcId="{7F7801AF-B238-44E0-BD63-3BB1D0675292}" destId="{DD30E597-673C-4BB5-8145-50295DCF07A2}" srcOrd="0" destOrd="0" presId="urn:microsoft.com/office/officeart/2011/layout/RadialPictureList"/>
    <dgm:cxn modelId="{CDF465C3-FED8-4D4F-93F5-534F02A8A439}" type="presParOf" srcId="{FFE72B3E-7B49-4FC4-A4E2-4D54F5C41E59}" destId="{6B62F877-6189-49E9-99F9-E2A09A931005}" srcOrd="7" destOrd="0" presId="urn:microsoft.com/office/officeart/2011/layout/RadialPictureList"/>
    <dgm:cxn modelId="{D4BA9C92-AB62-4936-AA85-AEA858B7DBA7}" type="presParOf" srcId="{FFE72B3E-7B49-4FC4-A4E2-4D54F5C41E59}" destId="{397EBADB-41EF-4CB0-A191-D252C2BD0963}" srcOrd="8" destOrd="0" presId="urn:microsoft.com/office/officeart/2011/layout/RadialPictureList"/>
    <dgm:cxn modelId="{5373F947-F42C-4FE2-AA1C-5900D008EF44}" type="presParOf" srcId="{397EBADB-41EF-4CB0-A191-D252C2BD0963}" destId="{E6F688D5-197B-4AAA-AF2D-4AE764C135AA}" srcOrd="0" destOrd="0" presId="urn:microsoft.com/office/officeart/2011/layout/RadialPictureList"/>
    <dgm:cxn modelId="{48E6394F-BA02-4759-BA39-977FC19662D0}" type="presParOf" srcId="{FFE72B3E-7B49-4FC4-A4E2-4D54F5C41E59}" destId="{B5EE49B0-FDD2-45AB-ACD3-1A1E74AF89E7}" srcOrd="9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3AADC6-876B-4036-9171-A73C9933B8C0}" type="doc">
      <dgm:prSet loTypeId="urn:microsoft.com/office/officeart/2005/8/layout/process1" loCatId="process" qsTypeId="urn:microsoft.com/office/officeart/2005/8/quickstyle/simple1" qsCatId="simple" csTypeId="urn:microsoft.com/office/officeart/2005/8/colors/colorful2" csCatId="colorful" phldr="1"/>
      <dgm:spPr/>
    </dgm:pt>
    <dgm:pt modelId="{655BB490-2570-4A52-B9BE-B4F0FB85158D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Aerial Surveys</a:t>
          </a:r>
          <a:endParaRPr lang="en-UG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FEA87C-5D1F-42FC-BB54-BB7B6EA7F7E8}" type="parTrans" cxnId="{4B027856-A438-4048-9EFA-9C4EBF47A43C}">
      <dgm:prSet/>
      <dgm:spPr/>
      <dgm:t>
        <a:bodyPr/>
        <a:lstStyle/>
        <a:p>
          <a:endParaRPr lang="en-UG"/>
        </a:p>
      </dgm:t>
    </dgm:pt>
    <dgm:pt modelId="{C4AF2AEC-577F-4B37-93A8-656937E199DE}" type="sibTrans" cxnId="{4B027856-A438-4048-9EFA-9C4EBF47A43C}">
      <dgm:prSet/>
      <dgm:spPr/>
      <dgm:t>
        <a:bodyPr/>
        <a:lstStyle/>
        <a:p>
          <a:endParaRPr lang="en-UG" dirty="0"/>
        </a:p>
      </dgm:t>
    </dgm:pt>
    <dgm:pt modelId="{C26CB9BE-48E0-4FA5-B076-22BC79BBC3E3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Land Cadastral Survey</a:t>
          </a:r>
          <a:endParaRPr lang="en-UG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80098D-B988-4578-8931-1FAE3BE7031C}" type="parTrans" cxnId="{ABFCDE51-A3C1-477E-97B6-FCF5EDB7376A}">
      <dgm:prSet/>
      <dgm:spPr/>
      <dgm:t>
        <a:bodyPr/>
        <a:lstStyle/>
        <a:p>
          <a:endParaRPr lang="en-UG"/>
        </a:p>
      </dgm:t>
    </dgm:pt>
    <dgm:pt modelId="{E40EC419-1EF5-40CA-B55E-E3C99388079B}" type="sibTrans" cxnId="{ABFCDE51-A3C1-477E-97B6-FCF5EDB7376A}">
      <dgm:prSet/>
      <dgm:spPr/>
      <dgm:t>
        <a:bodyPr/>
        <a:lstStyle/>
        <a:p>
          <a:endParaRPr lang="en-UG" dirty="0"/>
        </a:p>
      </dgm:t>
    </dgm:pt>
    <dgm:pt modelId="{D3B38FAC-54E1-4572-A98F-F4AD2B0916B2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Socioeconomic survey</a:t>
          </a:r>
          <a:endParaRPr lang="en-UG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54B12B-DA60-442C-937C-AF5560B7BF5B}" type="parTrans" cxnId="{33D9415F-36E2-43DE-AAA8-72A10B99FD99}">
      <dgm:prSet/>
      <dgm:spPr/>
      <dgm:t>
        <a:bodyPr/>
        <a:lstStyle/>
        <a:p>
          <a:endParaRPr lang="en-UG"/>
        </a:p>
      </dgm:t>
    </dgm:pt>
    <dgm:pt modelId="{310A78B9-011F-4BCE-9CCB-A174A0F69234}" type="sibTrans" cxnId="{33D9415F-36E2-43DE-AAA8-72A10B99FD99}">
      <dgm:prSet/>
      <dgm:spPr/>
      <dgm:t>
        <a:bodyPr/>
        <a:lstStyle/>
        <a:p>
          <a:endParaRPr lang="en-UG" dirty="0"/>
        </a:p>
      </dgm:t>
    </dgm:pt>
    <dgm:pt modelId="{27923FC7-2695-4FF7-ABAA-B9E98D284634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Asset Inventory Survey</a:t>
          </a:r>
          <a:endParaRPr lang="en-UG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67F985-5918-460F-890F-055F4117B93F}" type="parTrans" cxnId="{18A51FFB-B2A6-4E8D-A8CA-79B05499C18F}">
      <dgm:prSet/>
      <dgm:spPr/>
      <dgm:t>
        <a:bodyPr/>
        <a:lstStyle/>
        <a:p>
          <a:endParaRPr lang="en-UG"/>
        </a:p>
      </dgm:t>
    </dgm:pt>
    <dgm:pt modelId="{237CA95A-E020-45D5-B2B7-01DEC4F656A4}" type="sibTrans" cxnId="{18A51FFB-B2A6-4E8D-A8CA-79B05499C18F}">
      <dgm:prSet/>
      <dgm:spPr/>
      <dgm:t>
        <a:bodyPr/>
        <a:lstStyle/>
        <a:p>
          <a:endParaRPr lang="en-UG" dirty="0"/>
        </a:p>
      </dgm:t>
    </dgm:pt>
    <dgm:pt modelId="{D2A78519-BDD4-4392-B9BC-E9F205884A0C}">
      <dgm:prSet phldrT="[Text]"/>
      <dgm:spPr/>
      <dgm:t>
        <a:bodyPr/>
        <a:lstStyle/>
        <a:p>
          <a:r>
            <a: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Valuation Report Preparation</a:t>
          </a:r>
          <a:endParaRPr lang="en-UG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31A58B-CC58-4CB7-ADB6-FF5C83E01416}" type="parTrans" cxnId="{0A12FD14-0708-4331-A69E-F669052CEDBD}">
      <dgm:prSet/>
      <dgm:spPr/>
      <dgm:t>
        <a:bodyPr/>
        <a:lstStyle/>
        <a:p>
          <a:endParaRPr lang="en-UG"/>
        </a:p>
      </dgm:t>
    </dgm:pt>
    <dgm:pt modelId="{EE28DBD5-74B7-425F-92F9-AD77EB88858A}" type="sibTrans" cxnId="{0A12FD14-0708-4331-A69E-F669052CEDBD}">
      <dgm:prSet/>
      <dgm:spPr/>
      <dgm:t>
        <a:bodyPr/>
        <a:lstStyle/>
        <a:p>
          <a:endParaRPr lang="en-UG"/>
        </a:p>
      </dgm:t>
    </dgm:pt>
    <dgm:pt modelId="{1FA0FAC4-A3CC-4431-8C4D-BD7E4D2E4FE2}" type="pres">
      <dgm:prSet presAssocID="{733AADC6-876B-4036-9171-A73C9933B8C0}" presName="Name0" presStyleCnt="0">
        <dgm:presLayoutVars>
          <dgm:dir/>
          <dgm:resizeHandles val="exact"/>
        </dgm:presLayoutVars>
      </dgm:prSet>
      <dgm:spPr/>
    </dgm:pt>
    <dgm:pt modelId="{F11BBF56-484B-47D1-AD48-3A914D100BB5}" type="pres">
      <dgm:prSet presAssocID="{655BB490-2570-4A52-B9BE-B4F0FB85158D}" presName="node" presStyleLbl="node1" presStyleIdx="0" presStyleCnt="5">
        <dgm:presLayoutVars>
          <dgm:bulletEnabled val="1"/>
        </dgm:presLayoutVars>
      </dgm:prSet>
      <dgm:spPr/>
    </dgm:pt>
    <dgm:pt modelId="{2BFB59EB-D052-4F14-BD80-4D43D8DD9170}" type="pres">
      <dgm:prSet presAssocID="{C4AF2AEC-577F-4B37-93A8-656937E199DE}" presName="sibTrans" presStyleLbl="sibTrans2D1" presStyleIdx="0" presStyleCnt="4"/>
      <dgm:spPr/>
    </dgm:pt>
    <dgm:pt modelId="{DF7C3529-31AE-4E38-9707-1324793BA4C0}" type="pres">
      <dgm:prSet presAssocID="{C4AF2AEC-577F-4B37-93A8-656937E199DE}" presName="connectorText" presStyleLbl="sibTrans2D1" presStyleIdx="0" presStyleCnt="4"/>
      <dgm:spPr/>
    </dgm:pt>
    <dgm:pt modelId="{93448F90-72F0-435A-B6B7-9A472D7849DC}" type="pres">
      <dgm:prSet presAssocID="{C26CB9BE-48E0-4FA5-B076-22BC79BBC3E3}" presName="node" presStyleLbl="node1" presStyleIdx="1" presStyleCnt="5">
        <dgm:presLayoutVars>
          <dgm:bulletEnabled val="1"/>
        </dgm:presLayoutVars>
      </dgm:prSet>
      <dgm:spPr/>
    </dgm:pt>
    <dgm:pt modelId="{5BA0F8EE-98B3-467D-A0B7-CDB30DB344AA}" type="pres">
      <dgm:prSet presAssocID="{E40EC419-1EF5-40CA-B55E-E3C99388079B}" presName="sibTrans" presStyleLbl="sibTrans2D1" presStyleIdx="1" presStyleCnt="4"/>
      <dgm:spPr/>
    </dgm:pt>
    <dgm:pt modelId="{01AF6EA0-A62C-4868-A289-20F69D2D3461}" type="pres">
      <dgm:prSet presAssocID="{E40EC419-1EF5-40CA-B55E-E3C99388079B}" presName="connectorText" presStyleLbl="sibTrans2D1" presStyleIdx="1" presStyleCnt="4"/>
      <dgm:spPr/>
    </dgm:pt>
    <dgm:pt modelId="{3405D377-41FE-4124-B70A-C438E400021F}" type="pres">
      <dgm:prSet presAssocID="{27923FC7-2695-4FF7-ABAA-B9E98D284634}" presName="node" presStyleLbl="node1" presStyleIdx="2" presStyleCnt="5">
        <dgm:presLayoutVars>
          <dgm:bulletEnabled val="1"/>
        </dgm:presLayoutVars>
      </dgm:prSet>
      <dgm:spPr/>
    </dgm:pt>
    <dgm:pt modelId="{48BAFC76-03DF-41B1-A8EC-638CA9F9518E}" type="pres">
      <dgm:prSet presAssocID="{237CA95A-E020-45D5-B2B7-01DEC4F656A4}" presName="sibTrans" presStyleLbl="sibTrans2D1" presStyleIdx="2" presStyleCnt="4"/>
      <dgm:spPr/>
    </dgm:pt>
    <dgm:pt modelId="{C31DC574-2F33-4A7A-B82B-B011964DCBF2}" type="pres">
      <dgm:prSet presAssocID="{237CA95A-E020-45D5-B2B7-01DEC4F656A4}" presName="connectorText" presStyleLbl="sibTrans2D1" presStyleIdx="2" presStyleCnt="4"/>
      <dgm:spPr/>
    </dgm:pt>
    <dgm:pt modelId="{7F7D986F-5FB3-4575-92D5-124937FECFB5}" type="pres">
      <dgm:prSet presAssocID="{D3B38FAC-54E1-4572-A98F-F4AD2B0916B2}" presName="node" presStyleLbl="node1" presStyleIdx="3" presStyleCnt="5">
        <dgm:presLayoutVars>
          <dgm:bulletEnabled val="1"/>
        </dgm:presLayoutVars>
      </dgm:prSet>
      <dgm:spPr/>
    </dgm:pt>
    <dgm:pt modelId="{94EEC9D9-31A4-4092-ACB5-BAD32A8F2289}" type="pres">
      <dgm:prSet presAssocID="{310A78B9-011F-4BCE-9CCB-A174A0F69234}" presName="sibTrans" presStyleLbl="sibTrans2D1" presStyleIdx="3" presStyleCnt="4"/>
      <dgm:spPr/>
    </dgm:pt>
    <dgm:pt modelId="{E0D411D7-40F9-46D9-9D13-24780CE82B88}" type="pres">
      <dgm:prSet presAssocID="{310A78B9-011F-4BCE-9CCB-A174A0F69234}" presName="connectorText" presStyleLbl="sibTrans2D1" presStyleIdx="3" presStyleCnt="4"/>
      <dgm:spPr/>
    </dgm:pt>
    <dgm:pt modelId="{D073267B-9D87-4150-88E8-5731C66B9BFE}" type="pres">
      <dgm:prSet presAssocID="{D2A78519-BDD4-4392-B9BC-E9F205884A0C}" presName="node" presStyleLbl="node1" presStyleIdx="4" presStyleCnt="5">
        <dgm:presLayoutVars>
          <dgm:bulletEnabled val="1"/>
        </dgm:presLayoutVars>
      </dgm:prSet>
      <dgm:spPr/>
    </dgm:pt>
  </dgm:ptLst>
  <dgm:cxnLst>
    <dgm:cxn modelId="{27F75C05-B333-4EB6-B2C4-03DF974491AE}" type="presOf" srcId="{237CA95A-E020-45D5-B2B7-01DEC4F656A4}" destId="{C31DC574-2F33-4A7A-B82B-B011964DCBF2}" srcOrd="1" destOrd="0" presId="urn:microsoft.com/office/officeart/2005/8/layout/process1"/>
    <dgm:cxn modelId="{04E21506-4809-4DFF-B33D-51A7BA4804AE}" type="presOf" srcId="{27923FC7-2695-4FF7-ABAA-B9E98D284634}" destId="{3405D377-41FE-4124-B70A-C438E400021F}" srcOrd="0" destOrd="0" presId="urn:microsoft.com/office/officeart/2005/8/layout/process1"/>
    <dgm:cxn modelId="{0A12FD14-0708-4331-A69E-F669052CEDBD}" srcId="{733AADC6-876B-4036-9171-A73C9933B8C0}" destId="{D2A78519-BDD4-4392-B9BC-E9F205884A0C}" srcOrd="4" destOrd="0" parTransId="{EF31A58B-CC58-4CB7-ADB6-FF5C83E01416}" sibTransId="{EE28DBD5-74B7-425F-92F9-AD77EB88858A}"/>
    <dgm:cxn modelId="{5CF6952C-61B3-4111-A7C4-6E22E252C35B}" type="presOf" srcId="{310A78B9-011F-4BCE-9CCB-A174A0F69234}" destId="{94EEC9D9-31A4-4092-ACB5-BAD32A8F2289}" srcOrd="0" destOrd="0" presId="urn:microsoft.com/office/officeart/2005/8/layout/process1"/>
    <dgm:cxn modelId="{8FA4C62E-3B7A-4FFC-9F87-9C3B8F1D19C1}" type="presOf" srcId="{733AADC6-876B-4036-9171-A73C9933B8C0}" destId="{1FA0FAC4-A3CC-4431-8C4D-BD7E4D2E4FE2}" srcOrd="0" destOrd="0" presId="urn:microsoft.com/office/officeart/2005/8/layout/process1"/>
    <dgm:cxn modelId="{33D9415F-36E2-43DE-AAA8-72A10B99FD99}" srcId="{733AADC6-876B-4036-9171-A73C9933B8C0}" destId="{D3B38FAC-54E1-4572-A98F-F4AD2B0916B2}" srcOrd="3" destOrd="0" parTransId="{4D54B12B-DA60-442C-937C-AF5560B7BF5B}" sibTransId="{310A78B9-011F-4BCE-9CCB-A174A0F69234}"/>
    <dgm:cxn modelId="{14DE4B42-2A19-452E-9027-8CA775BAE7FE}" type="presOf" srcId="{237CA95A-E020-45D5-B2B7-01DEC4F656A4}" destId="{48BAFC76-03DF-41B1-A8EC-638CA9F9518E}" srcOrd="0" destOrd="0" presId="urn:microsoft.com/office/officeart/2005/8/layout/process1"/>
    <dgm:cxn modelId="{DA12624B-2AD4-420D-B4D1-7A2152B0672E}" type="presOf" srcId="{D3B38FAC-54E1-4572-A98F-F4AD2B0916B2}" destId="{7F7D986F-5FB3-4575-92D5-124937FECFB5}" srcOrd="0" destOrd="0" presId="urn:microsoft.com/office/officeart/2005/8/layout/process1"/>
    <dgm:cxn modelId="{ABFCDE51-A3C1-477E-97B6-FCF5EDB7376A}" srcId="{733AADC6-876B-4036-9171-A73C9933B8C0}" destId="{C26CB9BE-48E0-4FA5-B076-22BC79BBC3E3}" srcOrd="1" destOrd="0" parTransId="{5080098D-B988-4578-8931-1FAE3BE7031C}" sibTransId="{E40EC419-1EF5-40CA-B55E-E3C99388079B}"/>
    <dgm:cxn modelId="{DFAEF375-32BB-437A-B7D3-A9FFCC51AA8A}" type="presOf" srcId="{C4AF2AEC-577F-4B37-93A8-656937E199DE}" destId="{DF7C3529-31AE-4E38-9707-1324793BA4C0}" srcOrd="1" destOrd="0" presId="urn:microsoft.com/office/officeart/2005/8/layout/process1"/>
    <dgm:cxn modelId="{4B027856-A438-4048-9EFA-9C4EBF47A43C}" srcId="{733AADC6-876B-4036-9171-A73C9933B8C0}" destId="{655BB490-2570-4A52-B9BE-B4F0FB85158D}" srcOrd="0" destOrd="0" parTransId="{03FEA87C-5D1F-42FC-BB54-BB7B6EA7F7E8}" sibTransId="{C4AF2AEC-577F-4B37-93A8-656937E199DE}"/>
    <dgm:cxn modelId="{33CAEEA0-8EB4-4FFE-96BA-CF9DABB6FC84}" type="presOf" srcId="{C26CB9BE-48E0-4FA5-B076-22BC79BBC3E3}" destId="{93448F90-72F0-435A-B6B7-9A472D7849DC}" srcOrd="0" destOrd="0" presId="urn:microsoft.com/office/officeart/2005/8/layout/process1"/>
    <dgm:cxn modelId="{15B67FA3-4900-4F16-9A55-DED914110E92}" type="presOf" srcId="{E40EC419-1EF5-40CA-B55E-E3C99388079B}" destId="{01AF6EA0-A62C-4868-A289-20F69D2D3461}" srcOrd="1" destOrd="0" presId="urn:microsoft.com/office/officeart/2005/8/layout/process1"/>
    <dgm:cxn modelId="{D3CC52AC-EAD6-47A9-A792-7E0C41EE2A7F}" type="presOf" srcId="{310A78B9-011F-4BCE-9CCB-A174A0F69234}" destId="{E0D411D7-40F9-46D9-9D13-24780CE82B88}" srcOrd="1" destOrd="0" presId="urn:microsoft.com/office/officeart/2005/8/layout/process1"/>
    <dgm:cxn modelId="{8DE4FFB7-0B38-47CC-BBDC-BDA439B7FD9E}" type="presOf" srcId="{D2A78519-BDD4-4392-B9BC-E9F205884A0C}" destId="{D073267B-9D87-4150-88E8-5731C66B9BFE}" srcOrd="0" destOrd="0" presId="urn:microsoft.com/office/officeart/2005/8/layout/process1"/>
    <dgm:cxn modelId="{CEA179BC-1EDF-445E-8830-B7FC8AD1F064}" type="presOf" srcId="{E40EC419-1EF5-40CA-B55E-E3C99388079B}" destId="{5BA0F8EE-98B3-467D-A0B7-CDB30DB344AA}" srcOrd="0" destOrd="0" presId="urn:microsoft.com/office/officeart/2005/8/layout/process1"/>
    <dgm:cxn modelId="{F4681FD3-6BB8-4898-A033-32D970BECE73}" type="presOf" srcId="{C4AF2AEC-577F-4B37-93A8-656937E199DE}" destId="{2BFB59EB-D052-4F14-BD80-4D43D8DD9170}" srcOrd="0" destOrd="0" presId="urn:microsoft.com/office/officeart/2005/8/layout/process1"/>
    <dgm:cxn modelId="{102688DC-FE25-4759-A4B9-95F25700E49E}" type="presOf" srcId="{655BB490-2570-4A52-B9BE-B4F0FB85158D}" destId="{F11BBF56-484B-47D1-AD48-3A914D100BB5}" srcOrd="0" destOrd="0" presId="urn:microsoft.com/office/officeart/2005/8/layout/process1"/>
    <dgm:cxn modelId="{18A51FFB-B2A6-4E8D-A8CA-79B05499C18F}" srcId="{733AADC6-876B-4036-9171-A73C9933B8C0}" destId="{27923FC7-2695-4FF7-ABAA-B9E98D284634}" srcOrd="2" destOrd="0" parTransId="{0A67F985-5918-460F-890F-055F4117B93F}" sibTransId="{237CA95A-E020-45D5-B2B7-01DEC4F656A4}"/>
    <dgm:cxn modelId="{EB6BCD63-7F26-4717-8584-2F207F7A2490}" type="presParOf" srcId="{1FA0FAC4-A3CC-4431-8C4D-BD7E4D2E4FE2}" destId="{F11BBF56-484B-47D1-AD48-3A914D100BB5}" srcOrd="0" destOrd="0" presId="urn:microsoft.com/office/officeart/2005/8/layout/process1"/>
    <dgm:cxn modelId="{4B982770-E867-4256-889B-0BF694FD7B9A}" type="presParOf" srcId="{1FA0FAC4-A3CC-4431-8C4D-BD7E4D2E4FE2}" destId="{2BFB59EB-D052-4F14-BD80-4D43D8DD9170}" srcOrd="1" destOrd="0" presId="urn:microsoft.com/office/officeart/2005/8/layout/process1"/>
    <dgm:cxn modelId="{BACD6FF7-DA80-4EAE-A14C-CF76436D4985}" type="presParOf" srcId="{2BFB59EB-D052-4F14-BD80-4D43D8DD9170}" destId="{DF7C3529-31AE-4E38-9707-1324793BA4C0}" srcOrd="0" destOrd="0" presId="urn:microsoft.com/office/officeart/2005/8/layout/process1"/>
    <dgm:cxn modelId="{8389A3BA-6D89-4038-B2C6-5900629B3C59}" type="presParOf" srcId="{1FA0FAC4-A3CC-4431-8C4D-BD7E4D2E4FE2}" destId="{93448F90-72F0-435A-B6B7-9A472D7849DC}" srcOrd="2" destOrd="0" presId="urn:microsoft.com/office/officeart/2005/8/layout/process1"/>
    <dgm:cxn modelId="{365EE283-3C62-468C-94D0-FDE4C152E8A8}" type="presParOf" srcId="{1FA0FAC4-A3CC-4431-8C4D-BD7E4D2E4FE2}" destId="{5BA0F8EE-98B3-467D-A0B7-CDB30DB344AA}" srcOrd="3" destOrd="0" presId="urn:microsoft.com/office/officeart/2005/8/layout/process1"/>
    <dgm:cxn modelId="{ECA5E1D3-E796-4982-9D62-7151B576DD70}" type="presParOf" srcId="{5BA0F8EE-98B3-467D-A0B7-CDB30DB344AA}" destId="{01AF6EA0-A62C-4868-A289-20F69D2D3461}" srcOrd="0" destOrd="0" presId="urn:microsoft.com/office/officeart/2005/8/layout/process1"/>
    <dgm:cxn modelId="{F4EA068B-651C-4432-8EEA-0780081CBB32}" type="presParOf" srcId="{1FA0FAC4-A3CC-4431-8C4D-BD7E4D2E4FE2}" destId="{3405D377-41FE-4124-B70A-C438E400021F}" srcOrd="4" destOrd="0" presId="urn:microsoft.com/office/officeart/2005/8/layout/process1"/>
    <dgm:cxn modelId="{8C6D6DB9-C1EA-45C7-BEE5-FA8CB9E8CDB5}" type="presParOf" srcId="{1FA0FAC4-A3CC-4431-8C4D-BD7E4D2E4FE2}" destId="{48BAFC76-03DF-41B1-A8EC-638CA9F9518E}" srcOrd="5" destOrd="0" presId="urn:microsoft.com/office/officeart/2005/8/layout/process1"/>
    <dgm:cxn modelId="{956D79B0-3C36-47E0-BA4D-1A1E2B5CE3ED}" type="presParOf" srcId="{48BAFC76-03DF-41B1-A8EC-638CA9F9518E}" destId="{C31DC574-2F33-4A7A-B82B-B011964DCBF2}" srcOrd="0" destOrd="0" presId="urn:microsoft.com/office/officeart/2005/8/layout/process1"/>
    <dgm:cxn modelId="{4C668FDC-592C-40E5-BB34-271DB73EEAF4}" type="presParOf" srcId="{1FA0FAC4-A3CC-4431-8C4D-BD7E4D2E4FE2}" destId="{7F7D986F-5FB3-4575-92D5-124937FECFB5}" srcOrd="6" destOrd="0" presId="urn:microsoft.com/office/officeart/2005/8/layout/process1"/>
    <dgm:cxn modelId="{11A11B9F-F041-4AEC-8F24-FB1CDF359E1A}" type="presParOf" srcId="{1FA0FAC4-A3CC-4431-8C4D-BD7E4D2E4FE2}" destId="{94EEC9D9-31A4-4092-ACB5-BAD32A8F2289}" srcOrd="7" destOrd="0" presId="urn:microsoft.com/office/officeart/2005/8/layout/process1"/>
    <dgm:cxn modelId="{9BBBDC12-0113-4AA8-B96F-5E25670DAAA7}" type="presParOf" srcId="{94EEC9D9-31A4-4092-ACB5-BAD32A8F2289}" destId="{E0D411D7-40F9-46D9-9D13-24780CE82B88}" srcOrd="0" destOrd="0" presId="urn:microsoft.com/office/officeart/2005/8/layout/process1"/>
    <dgm:cxn modelId="{46546977-FAAD-4BE2-9932-D82EF15B19E7}" type="presParOf" srcId="{1FA0FAC4-A3CC-4431-8C4D-BD7E4D2E4FE2}" destId="{D073267B-9D87-4150-88E8-5731C66B9BFE}" srcOrd="8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CCA96B-4E49-4562-BB25-FA6D4D078C33}">
      <dsp:nvSpPr>
        <dsp:cNvPr id="0" name=""/>
        <dsp:cNvSpPr/>
      </dsp:nvSpPr>
      <dsp:spPr>
        <a:xfrm>
          <a:off x="1235098" y="1135887"/>
          <a:ext cx="1778971" cy="177881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Implementation Phase</a:t>
          </a:r>
          <a:endParaRPr lang="en-UG" sz="2000" kern="1200"/>
        </a:p>
      </dsp:txBody>
      <dsp:txXfrm>
        <a:off x="1495622" y="1396388"/>
        <a:ext cx="1257923" cy="1257810"/>
      </dsp:txXfrm>
    </dsp:sp>
    <dsp:sp modelId="{FB371C6D-1B63-4A25-9493-35EC1B77CB79}">
      <dsp:nvSpPr>
        <dsp:cNvPr id="0" name=""/>
        <dsp:cNvSpPr/>
      </dsp:nvSpPr>
      <dsp:spPr>
        <a:xfrm>
          <a:off x="317930" y="146710"/>
          <a:ext cx="3585625" cy="3737660"/>
        </a:xfrm>
        <a:prstGeom prst="blockArc">
          <a:avLst>
            <a:gd name="adj1" fmla="val 16509444"/>
            <a:gd name="adj2" fmla="val 5088054"/>
            <a:gd name="adj3" fmla="val 5240"/>
          </a:avLst>
        </a:prstGeom>
        <a:solidFill>
          <a:schemeClr val="accent4">
            <a:hueOff val="11142974"/>
            <a:satOff val="39624"/>
            <a:lumOff val="8960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02D5B4D-950C-4EF9-9977-F5B4DE918B8A}">
      <dsp:nvSpPr>
        <dsp:cNvPr id="0" name=""/>
        <dsp:cNvSpPr/>
      </dsp:nvSpPr>
      <dsp:spPr>
        <a:xfrm>
          <a:off x="2537728" y="0"/>
          <a:ext cx="953207" cy="953008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18000" r="-18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FA5BC9B-A441-4BE1-8336-FECE950983A9}">
      <dsp:nvSpPr>
        <dsp:cNvPr id="0" name=""/>
        <dsp:cNvSpPr/>
      </dsp:nvSpPr>
      <dsp:spPr>
        <a:xfrm>
          <a:off x="3563535" y="12192"/>
          <a:ext cx="1275991" cy="922528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000" kern="1200"/>
            <a:t>Financial Literacy</a:t>
          </a:r>
          <a:endParaRPr lang="en-UG" sz="2000" kern="1200"/>
        </a:p>
      </dsp:txBody>
      <dsp:txXfrm>
        <a:off x="3563535" y="12192"/>
        <a:ext cx="1275991" cy="922528"/>
      </dsp:txXfrm>
    </dsp:sp>
    <dsp:sp modelId="{96463457-4943-4617-BCC0-4F109E9BD9EB}">
      <dsp:nvSpPr>
        <dsp:cNvPr id="0" name=""/>
        <dsp:cNvSpPr/>
      </dsp:nvSpPr>
      <dsp:spPr>
        <a:xfrm>
          <a:off x="3241795" y="887577"/>
          <a:ext cx="953207" cy="953008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49000" r="-49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C0FC0A5-9917-44CC-A212-BC57A45270E5}">
      <dsp:nvSpPr>
        <dsp:cNvPr id="0" name=""/>
        <dsp:cNvSpPr/>
      </dsp:nvSpPr>
      <dsp:spPr>
        <a:xfrm>
          <a:off x="4300049" y="940961"/>
          <a:ext cx="1750163" cy="860192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1800" kern="1200"/>
            <a:t>Disclosure of Entitlements &amp;Agreement signing</a:t>
          </a:r>
          <a:endParaRPr lang="en-UG" sz="1800" kern="1200"/>
        </a:p>
      </dsp:txBody>
      <dsp:txXfrm>
        <a:off x="4300049" y="940961"/>
        <a:ext cx="1750163" cy="860192"/>
      </dsp:txXfrm>
    </dsp:sp>
    <dsp:sp modelId="{DD30E597-673C-4BB5-8145-50295DCF07A2}">
      <dsp:nvSpPr>
        <dsp:cNvPr id="0" name=""/>
        <dsp:cNvSpPr/>
      </dsp:nvSpPr>
      <dsp:spPr>
        <a:xfrm>
          <a:off x="3238139" y="2192527"/>
          <a:ext cx="953207" cy="953008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B62F877-6189-49E9-99F9-E2A09A931005}">
      <dsp:nvSpPr>
        <dsp:cNvPr id="0" name=""/>
        <dsp:cNvSpPr/>
      </dsp:nvSpPr>
      <dsp:spPr>
        <a:xfrm>
          <a:off x="4345366" y="2183238"/>
          <a:ext cx="1659529" cy="93060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000" kern="1200"/>
            <a:t>Compensation payment (Cash &amp; In-kind)</a:t>
          </a:r>
          <a:endParaRPr lang="en-UG" sz="2000" kern="1200"/>
        </a:p>
      </dsp:txBody>
      <dsp:txXfrm>
        <a:off x="4345366" y="2183238"/>
        <a:ext cx="1659529" cy="930609"/>
      </dsp:txXfrm>
    </dsp:sp>
    <dsp:sp modelId="{E6F688D5-197B-4AAA-AF2D-4AE764C135AA}">
      <dsp:nvSpPr>
        <dsp:cNvPr id="0" name=""/>
        <dsp:cNvSpPr/>
      </dsp:nvSpPr>
      <dsp:spPr>
        <a:xfrm>
          <a:off x="2537728" y="3110991"/>
          <a:ext cx="953207" cy="953008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5EE49B0-FDD2-45AB-ACD3-1A1E74AF89E7}">
      <dsp:nvSpPr>
        <dsp:cNvPr id="0" name=""/>
        <dsp:cNvSpPr/>
      </dsp:nvSpPr>
      <dsp:spPr>
        <a:xfrm>
          <a:off x="3563535" y="3130499"/>
          <a:ext cx="1275991" cy="922528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000" kern="1200"/>
            <a:t>Internal Monitoring </a:t>
          </a:r>
          <a:endParaRPr lang="en-UG" sz="2000" kern="1200"/>
        </a:p>
      </dsp:txBody>
      <dsp:txXfrm>
        <a:off x="3563535" y="3130499"/>
        <a:ext cx="1275991" cy="9225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1BBF56-484B-47D1-AD48-3A914D100BB5}">
      <dsp:nvSpPr>
        <dsp:cNvPr id="0" name=""/>
        <dsp:cNvSpPr/>
      </dsp:nvSpPr>
      <dsp:spPr>
        <a:xfrm>
          <a:off x="4289" y="1431518"/>
          <a:ext cx="1329757" cy="79785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Arial" panose="020B0604020202020204" pitchFamily="34" charset="0"/>
              <a:cs typeface="Arial" panose="020B0604020202020204" pitchFamily="34" charset="0"/>
            </a:rPr>
            <a:t>Aerial Surveys</a:t>
          </a:r>
          <a:endParaRPr lang="en-UG" sz="1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657" y="1454886"/>
        <a:ext cx="1283021" cy="751118"/>
      </dsp:txXfrm>
    </dsp:sp>
    <dsp:sp modelId="{2BFB59EB-D052-4F14-BD80-4D43D8DD9170}">
      <dsp:nvSpPr>
        <dsp:cNvPr id="0" name=""/>
        <dsp:cNvSpPr/>
      </dsp:nvSpPr>
      <dsp:spPr>
        <a:xfrm>
          <a:off x="1467022" y="1665556"/>
          <a:ext cx="281908" cy="3297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G" sz="1100" kern="1200" dirty="0"/>
        </a:p>
      </dsp:txBody>
      <dsp:txXfrm>
        <a:off x="1467022" y="1731512"/>
        <a:ext cx="197336" cy="197867"/>
      </dsp:txXfrm>
    </dsp:sp>
    <dsp:sp modelId="{93448F90-72F0-435A-B6B7-9A472D7849DC}">
      <dsp:nvSpPr>
        <dsp:cNvPr id="0" name=""/>
        <dsp:cNvSpPr/>
      </dsp:nvSpPr>
      <dsp:spPr>
        <a:xfrm>
          <a:off x="1865949" y="1431518"/>
          <a:ext cx="1329757" cy="797854"/>
        </a:xfrm>
        <a:prstGeom prst="roundRect">
          <a:avLst>
            <a:gd name="adj" fmla="val 10000"/>
          </a:avLst>
        </a:prstGeom>
        <a:solidFill>
          <a:schemeClr val="accent2">
            <a:hueOff val="-3600000"/>
            <a:satOff val="-12501"/>
            <a:lumOff val="150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Arial" panose="020B0604020202020204" pitchFamily="34" charset="0"/>
              <a:cs typeface="Arial" panose="020B0604020202020204" pitchFamily="34" charset="0"/>
            </a:rPr>
            <a:t>Land Cadastral Survey</a:t>
          </a:r>
          <a:endParaRPr lang="en-UG" sz="1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89317" y="1454886"/>
        <a:ext cx="1283021" cy="751118"/>
      </dsp:txXfrm>
    </dsp:sp>
    <dsp:sp modelId="{5BA0F8EE-98B3-467D-A0B7-CDB30DB344AA}">
      <dsp:nvSpPr>
        <dsp:cNvPr id="0" name=""/>
        <dsp:cNvSpPr/>
      </dsp:nvSpPr>
      <dsp:spPr>
        <a:xfrm>
          <a:off x="3328682" y="1665556"/>
          <a:ext cx="281908" cy="3297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4800000"/>
            <a:satOff val="-16668"/>
            <a:lumOff val="2000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G" sz="1100" kern="1200" dirty="0"/>
        </a:p>
      </dsp:txBody>
      <dsp:txXfrm>
        <a:off x="3328682" y="1731512"/>
        <a:ext cx="197336" cy="197867"/>
      </dsp:txXfrm>
    </dsp:sp>
    <dsp:sp modelId="{3405D377-41FE-4124-B70A-C438E400021F}">
      <dsp:nvSpPr>
        <dsp:cNvPr id="0" name=""/>
        <dsp:cNvSpPr/>
      </dsp:nvSpPr>
      <dsp:spPr>
        <a:xfrm>
          <a:off x="3727609" y="1431518"/>
          <a:ext cx="1329757" cy="797854"/>
        </a:xfrm>
        <a:prstGeom prst="roundRect">
          <a:avLst>
            <a:gd name="adj" fmla="val 10000"/>
          </a:avLst>
        </a:prstGeom>
        <a:solidFill>
          <a:schemeClr val="accent2">
            <a:hueOff val="-7200000"/>
            <a:satOff val="-25001"/>
            <a:lumOff val="3000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Arial" panose="020B0604020202020204" pitchFamily="34" charset="0"/>
              <a:cs typeface="Arial" panose="020B0604020202020204" pitchFamily="34" charset="0"/>
            </a:rPr>
            <a:t>Asset Inventory Survey</a:t>
          </a:r>
          <a:endParaRPr lang="en-UG" sz="1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50977" y="1454886"/>
        <a:ext cx="1283021" cy="751118"/>
      </dsp:txXfrm>
    </dsp:sp>
    <dsp:sp modelId="{48BAFC76-03DF-41B1-A8EC-638CA9F9518E}">
      <dsp:nvSpPr>
        <dsp:cNvPr id="0" name=""/>
        <dsp:cNvSpPr/>
      </dsp:nvSpPr>
      <dsp:spPr>
        <a:xfrm>
          <a:off x="5190342" y="1665556"/>
          <a:ext cx="281908" cy="3297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9600000"/>
            <a:satOff val="-33335"/>
            <a:lumOff val="4000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G" sz="1100" kern="1200" dirty="0"/>
        </a:p>
      </dsp:txBody>
      <dsp:txXfrm>
        <a:off x="5190342" y="1731512"/>
        <a:ext cx="197336" cy="197867"/>
      </dsp:txXfrm>
    </dsp:sp>
    <dsp:sp modelId="{7F7D986F-5FB3-4575-92D5-124937FECFB5}">
      <dsp:nvSpPr>
        <dsp:cNvPr id="0" name=""/>
        <dsp:cNvSpPr/>
      </dsp:nvSpPr>
      <dsp:spPr>
        <a:xfrm>
          <a:off x="5589269" y="1431518"/>
          <a:ext cx="1329757" cy="797854"/>
        </a:xfrm>
        <a:prstGeom prst="roundRect">
          <a:avLst>
            <a:gd name="adj" fmla="val 10000"/>
          </a:avLst>
        </a:prstGeom>
        <a:solidFill>
          <a:schemeClr val="accent2">
            <a:hueOff val="-10800000"/>
            <a:satOff val="-37502"/>
            <a:lumOff val="4500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Arial" panose="020B0604020202020204" pitchFamily="34" charset="0"/>
              <a:cs typeface="Arial" panose="020B0604020202020204" pitchFamily="34" charset="0"/>
            </a:rPr>
            <a:t>Socioeconomic survey</a:t>
          </a:r>
          <a:endParaRPr lang="en-UG" sz="1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12637" y="1454886"/>
        <a:ext cx="1283021" cy="751118"/>
      </dsp:txXfrm>
    </dsp:sp>
    <dsp:sp modelId="{94EEC9D9-31A4-4092-ACB5-BAD32A8F2289}">
      <dsp:nvSpPr>
        <dsp:cNvPr id="0" name=""/>
        <dsp:cNvSpPr/>
      </dsp:nvSpPr>
      <dsp:spPr>
        <a:xfrm>
          <a:off x="7052002" y="1665556"/>
          <a:ext cx="281908" cy="3297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4400000"/>
            <a:satOff val="-50003"/>
            <a:lumOff val="6000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G" sz="1100" kern="1200" dirty="0"/>
        </a:p>
      </dsp:txBody>
      <dsp:txXfrm>
        <a:off x="7052002" y="1731512"/>
        <a:ext cx="197336" cy="197867"/>
      </dsp:txXfrm>
    </dsp:sp>
    <dsp:sp modelId="{D073267B-9D87-4150-88E8-5731C66B9BFE}">
      <dsp:nvSpPr>
        <dsp:cNvPr id="0" name=""/>
        <dsp:cNvSpPr/>
      </dsp:nvSpPr>
      <dsp:spPr>
        <a:xfrm>
          <a:off x="7450929" y="1431518"/>
          <a:ext cx="1329757" cy="797854"/>
        </a:xfrm>
        <a:prstGeom prst="roundRect">
          <a:avLst>
            <a:gd name="adj" fmla="val 10000"/>
          </a:avLst>
        </a:prstGeom>
        <a:solidFill>
          <a:schemeClr val="accent2">
            <a:hueOff val="-14400000"/>
            <a:satOff val="-50003"/>
            <a:lumOff val="6000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Valuation Report Preparation</a:t>
          </a:r>
          <a:endParaRPr lang="en-UG" sz="1300" kern="1200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74297" y="1454886"/>
        <a:ext cx="1283021" cy="7511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A7CF1A31-B22E-AB74-70CC-227AD939013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71800" cy="4635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86018" tIns="43009" rIns="86018" bIns="43009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1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6C65DD93-7B17-242F-4D40-D79DD552BD2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1"/>
            <a:ext cx="2971800" cy="4635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86018" tIns="43009" rIns="86018" bIns="43009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1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3252" name="Rectangle 4">
            <a:extLst>
              <a:ext uri="{FF2B5EF4-FFF2-40B4-BE49-F238E27FC236}">
                <a16:creationId xmlns:a16="http://schemas.microsoft.com/office/drawing/2014/main" id="{4CE7C3E2-435C-C7EC-5A20-9895E4549F97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35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86018" tIns="43009" rIns="86018" bIns="43009" numCol="1" anchor="b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1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3253" name="Rectangle 5">
            <a:extLst>
              <a:ext uri="{FF2B5EF4-FFF2-40B4-BE49-F238E27FC236}">
                <a16:creationId xmlns:a16="http://schemas.microsoft.com/office/drawing/2014/main" id="{700D4333-EBC5-B2F8-4563-493E34987DF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31263"/>
            <a:ext cx="2971800" cy="4635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86018" tIns="43009" rIns="86018" bIns="43009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100"/>
            </a:lvl1pPr>
          </a:lstStyle>
          <a:p>
            <a:pPr>
              <a:defRPr/>
            </a:pPr>
            <a:fld id="{211B983A-6C88-CE40-96FC-B56971E1879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B3BDB66C-1E2C-E487-BEA2-CC82D23F658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71800" cy="4635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defTabSz="931857" eaLnBrk="1" hangingPunct="1">
              <a:buFont typeface="Arial" panose="020B0604020202020204" pitchFamily="34" charset="0"/>
              <a:buNone/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607F8AC2-689E-1A6E-F950-AF9FAF36CAC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1"/>
            <a:ext cx="2971800" cy="4635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r" defTabSz="931857" eaLnBrk="1" hangingPunct="1">
              <a:buFont typeface="Arial" panose="020B0604020202020204" pitchFamily="34" charset="0"/>
              <a:buNone/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B2D0FD01-0300-4CDC-3F3F-A374EBB60D32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1108075" y="700088"/>
            <a:ext cx="4641850" cy="3482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F073C72B-0F3D-10C6-B769-85920CF7024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4839"/>
            <a:ext cx="5029200" cy="418306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3174" tIns="46587" rIns="93174" bIns="46587" numCol="1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CB335C25-20E7-AA5F-B404-163F5C8F7D4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2851"/>
            <a:ext cx="2971800" cy="4635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defTabSz="931857" eaLnBrk="1" hangingPunct="1">
              <a:buFont typeface="Arial" panose="020B0604020202020204" pitchFamily="34" charset="0"/>
              <a:buNone/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01FEF5B3-CA24-34BC-394E-9A23F7CCE9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2851"/>
            <a:ext cx="2971800" cy="4635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8B8C341E-B8E4-6943-95CF-69A7601DA2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F789E100-BC34-732B-9045-8AF6C5A394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700088"/>
            <a:ext cx="4641850" cy="3482975"/>
          </a:xfrm>
          <a:ln/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2D7D6F47-EC6E-1831-683C-2C12F48856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endParaRPr lang="en-UG" altLang="en-UG" dirty="0"/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0FAA9F2D-1718-2223-4BB9-3492855319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0275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0275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0275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0275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C1FA677-0024-304B-8E0E-88E8E1C29A69}" type="slidenum">
              <a:rPr lang="en-US" altLang="en-US" sz="1200" smtClean="0"/>
              <a:pPr/>
              <a:t>1</a:t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8C341E-B8E4-6943-95CF-69A7601DA232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22600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CPF size – 784.504 acres (317.5 ha)</a:t>
            </a:r>
            <a:endParaRPr lang="en-U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8C341E-B8E4-6943-95CF-69A7601DA232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2385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Compliance – Namibia law, IFC PS 8,5..</a:t>
            </a:r>
          </a:p>
          <a:p>
            <a:r>
              <a:rPr lang="en-US"/>
              <a:t>Financing – meeting lender requirements</a:t>
            </a:r>
          </a:p>
          <a:p>
            <a:r>
              <a:rPr lang="en-US"/>
              <a:t>Design – </a:t>
            </a:r>
          </a:p>
          <a:p>
            <a:r>
              <a:rPr lang="en-US"/>
              <a:t>Manpower – 144 staff at peak (Tilenga) who may not have been recruited in-house at such short notice</a:t>
            </a:r>
          </a:p>
          <a:p>
            <a:r>
              <a:rPr lang="en-US"/>
              <a:t>Capacity Building – expert training</a:t>
            </a:r>
          </a:p>
          <a:p>
            <a:endParaRPr lang="en-U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8C341E-B8E4-6943-95CF-69A7601DA232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6291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G"/>
              <a:t>Cyber security too - </a:t>
            </a:r>
            <a:r>
              <a:rPr lang="en-US" b="0" i="0">
                <a:solidFill>
                  <a:srgbClr val="373535"/>
                </a:solidFill>
                <a:effectLst/>
                <a:highlight>
                  <a:srgbClr val="FFFFFF"/>
                </a:highlight>
                <a:latin typeface="Kumbh Sans"/>
              </a:rPr>
              <a:t>pipeline security extends beyond the protection of physical assets to encompass the safeguarding of technology systems that monitor product flow pressure, asset integrity, billing metrics, and operating procedures.</a:t>
            </a:r>
          </a:p>
          <a:p>
            <a:endParaRPr lang="en-US" b="0" i="0">
              <a:solidFill>
                <a:srgbClr val="373535"/>
              </a:solidFill>
              <a:effectLst/>
              <a:highlight>
                <a:srgbClr val="FFFFFF"/>
              </a:highlight>
              <a:latin typeface="Kumbh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>
                <a:solidFill>
                  <a:srgbClr val="373535"/>
                </a:solidFill>
                <a:effectLst/>
                <a:highlight>
                  <a:srgbClr val="FFFFFF"/>
                </a:highlight>
                <a:latin typeface="Kumbh Sans"/>
              </a:rPr>
              <a:t>Engagements and response to Civil society Actors – FIDH, HRW, AFIEGO, Environmental Alert, among others – mention monitoring mission by </a:t>
            </a:r>
            <a:r>
              <a:rPr lang="pl-PL" b="0" i="0">
                <a:effectLst/>
                <a:highlight>
                  <a:srgbClr val="FFFFFF"/>
                </a:highlight>
                <a:latin typeface="Linux Libertine"/>
              </a:rPr>
              <a:t>Lionel Zinsou</a:t>
            </a:r>
            <a:r>
              <a:rPr lang="en-US" b="0" i="0">
                <a:effectLst/>
                <a:highlight>
                  <a:srgbClr val="FFFFFF"/>
                </a:highlight>
                <a:latin typeface="Linux Libertine"/>
              </a:rPr>
              <a:t> i</a:t>
            </a:r>
            <a:r>
              <a:rPr lang="en-US"/>
              <a:t>n 2024.</a:t>
            </a:r>
            <a:endParaRPr lang="en-U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8C341E-B8E4-6943-95CF-69A7601DA232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7302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G"/>
              <a:t>Cyber security too - </a:t>
            </a:r>
            <a:r>
              <a:rPr lang="en-US" b="0" i="0">
                <a:solidFill>
                  <a:srgbClr val="373535"/>
                </a:solidFill>
                <a:effectLst/>
                <a:highlight>
                  <a:srgbClr val="FFFFFF"/>
                </a:highlight>
                <a:latin typeface="Kumbh Sans"/>
              </a:rPr>
              <a:t>pipeline security extends beyond the protection of physical assets to encompass the safeguarding of technology systems that monitor product flow pressure, asset integrity, billing metrics, and operating procedures.</a:t>
            </a:r>
          </a:p>
          <a:p>
            <a:endParaRPr lang="en-US" b="0" i="0">
              <a:solidFill>
                <a:srgbClr val="373535"/>
              </a:solidFill>
              <a:effectLst/>
              <a:highlight>
                <a:srgbClr val="FFFFFF"/>
              </a:highlight>
              <a:latin typeface="Kumbh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>
                <a:solidFill>
                  <a:srgbClr val="373535"/>
                </a:solidFill>
                <a:effectLst/>
                <a:highlight>
                  <a:srgbClr val="FFFFFF"/>
                </a:highlight>
                <a:latin typeface="Kumbh Sans"/>
              </a:rPr>
              <a:t>Engagements and response to Civil society Actors – FIDH, HRW, AFIEGO, Environmental Alert, among others – mention monitoring mission by </a:t>
            </a:r>
            <a:r>
              <a:rPr lang="pl-PL" b="0" i="0">
                <a:effectLst/>
                <a:highlight>
                  <a:srgbClr val="FFFFFF"/>
                </a:highlight>
                <a:latin typeface="Linux Libertine"/>
              </a:rPr>
              <a:t>Lionel Zinsou</a:t>
            </a:r>
            <a:r>
              <a:rPr lang="en-US" b="0" i="0">
                <a:effectLst/>
                <a:highlight>
                  <a:srgbClr val="FFFFFF"/>
                </a:highlight>
                <a:latin typeface="Linux Libertine"/>
              </a:rPr>
              <a:t> i</a:t>
            </a:r>
            <a:r>
              <a:rPr lang="en-US"/>
              <a:t>n 2024.</a:t>
            </a:r>
            <a:endParaRPr lang="en-U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8C341E-B8E4-6943-95CF-69A7601DA232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0341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700088"/>
            <a:ext cx="4641850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8C341E-B8E4-6943-95CF-69A7601DA232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1458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1368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70DFE-38F2-549E-94B6-3F2368D7A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BD128-7339-5B57-3597-8E2657DC4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B50FED-177C-AC6B-ABBA-8CD17048BF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18D9C-F804-FE0B-F5D5-80434B0415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3A89884-F261-3D40-B7C2-CA0FC7E6CBB9}" type="datetimeFigureOut">
              <a:rPr lang="en-UG" smtClean="0"/>
              <a:t>08/21/2024</a:t>
            </a:fld>
            <a:endParaRPr lang="en-U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D6E97D-E057-7068-08AB-20B0FB9BB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4BE53-A3DB-473A-BB0D-A0AD4966F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A35E85E-FA67-8C40-8AC5-86473669A754}" type="slidenum">
              <a:rPr lang="en-UG" smtClean="0"/>
              <a:t>‹#›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252590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07D75-8DB7-2540-D61B-7F7301340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2D8B1A-EA87-5939-6603-41D3DDD05D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C59D54-0BA9-F931-B03F-6EAFAE72F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7D50BA-4995-047F-C8FD-690DD64514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3A89884-F261-3D40-B7C2-CA0FC7E6CBB9}" type="datetimeFigureOut">
              <a:rPr lang="en-UG" smtClean="0"/>
              <a:t>08/21/2024</a:t>
            </a:fld>
            <a:endParaRPr lang="en-U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F3A45D-D047-F6FE-9C6E-B1177BE8F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5A7E1-62C0-1B7E-7A61-666786084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A35E85E-FA67-8C40-8AC5-86473669A754}" type="slidenum">
              <a:rPr lang="en-UG" smtClean="0"/>
              <a:t>‹#›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1755008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BEB89-6E1C-D572-011C-9B9C9E390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0F347D-C9B1-1351-4079-5DBCAAB199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7639E-867E-2294-F645-1481C0F3E4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3A89884-F261-3D40-B7C2-CA0FC7E6CBB9}" type="datetimeFigureOut">
              <a:rPr lang="en-UG" smtClean="0"/>
              <a:t>08/21/2024</a:t>
            </a:fld>
            <a:endParaRPr lang="en-U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D3AAB-1715-BBC3-1A82-48FD3C5E6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1DC64-749D-1CA7-00FC-2B7686189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A35E85E-FA67-8C40-8AC5-86473669A754}" type="slidenum">
              <a:rPr lang="en-UG" smtClean="0"/>
              <a:t>‹#›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3974051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8AB0E7-A6FE-229F-1A6C-D89A4D6C4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AE74F-4294-5DF9-F82B-279DC5D918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43E0F-413D-C3DC-47E9-1325E59249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3A89884-F261-3D40-B7C2-CA0FC7E6CBB9}" type="datetimeFigureOut">
              <a:rPr lang="en-UG" smtClean="0"/>
              <a:t>08/21/2024</a:t>
            </a:fld>
            <a:endParaRPr lang="en-U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896CB-B600-5CFD-E5B3-9746D47F2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7C0F-3464-2C1D-C35E-E2C922431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A35E85E-FA67-8C40-8AC5-86473669A754}" type="slidenum">
              <a:rPr lang="en-UG" smtClean="0"/>
              <a:t>‹#›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1235963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84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8161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FE719-1854-2A40-A414-DF7358DD6C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67E13A-FB48-EA92-23C3-C6398D5A09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05751-1F27-3FC4-E0DD-260A639D31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3A89884-F261-3D40-B7C2-CA0FC7E6CBB9}" type="datetimeFigureOut">
              <a:rPr lang="en-UG" smtClean="0"/>
              <a:t>08/21/2024</a:t>
            </a:fld>
            <a:endParaRPr lang="en-U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18F7B-2B5B-6668-F34A-1FD6AC67B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F8614-8FD8-7E38-EDBD-C720A03C7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A35E85E-FA67-8C40-8AC5-86473669A754}" type="slidenum">
              <a:rPr lang="en-UG" smtClean="0"/>
              <a:t>‹#›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2157026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AA449-F5A9-AF4C-5604-4B2B549B6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E9C71-8059-D34D-B2B6-1C5D0D38F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58671-1184-92C2-12EC-D883FE4B97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3A89884-F261-3D40-B7C2-CA0FC7E6CBB9}" type="datetimeFigureOut">
              <a:rPr lang="en-UG" smtClean="0"/>
              <a:t>08/21/2024</a:t>
            </a:fld>
            <a:endParaRPr lang="en-U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5825A-B4BA-7488-3CEF-0CFA5448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F0D43-EF60-A3C4-EFBE-97F22C14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A35E85E-FA67-8C40-8AC5-86473669A754}" type="slidenum">
              <a:rPr lang="en-UG" smtClean="0"/>
              <a:t>‹#›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560229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C29DB-3605-A84C-7C3E-2831D33B6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94CCB3-F411-CA82-48A6-48D16BD18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62680-19C0-95BE-04BE-ED7F004D66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3A89884-F261-3D40-B7C2-CA0FC7E6CBB9}" type="datetimeFigureOut">
              <a:rPr lang="en-UG" smtClean="0"/>
              <a:t>08/21/2024</a:t>
            </a:fld>
            <a:endParaRPr lang="en-U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B9F2C7-F236-BDDD-CAE3-B76D1C309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1CB2F-79DE-87FE-C963-7E37DEFC2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A35E85E-FA67-8C40-8AC5-86473669A754}" type="slidenum">
              <a:rPr lang="en-UG" smtClean="0"/>
              <a:t>‹#›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1833680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3084C-1685-F676-307F-18647EBAB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C8907-16C2-3BBD-BB94-258D089FD3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3849C6-88DE-0931-34D1-8E94C8DB19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A05908-B647-5988-D387-26C343FE74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3A89884-F261-3D40-B7C2-CA0FC7E6CBB9}" type="datetimeFigureOut">
              <a:rPr lang="en-UG" smtClean="0"/>
              <a:t>08/21/2024</a:t>
            </a:fld>
            <a:endParaRPr lang="en-U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D39F9-1586-AABC-3857-18B038C16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613108-A904-250E-F880-404A21AED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A35E85E-FA67-8C40-8AC5-86473669A754}" type="slidenum">
              <a:rPr lang="en-UG" smtClean="0"/>
              <a:t>‹#›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2186967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97BD4-7BB0-0520-4612-1C7BD80F7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FAC9EF-3857-C64B-9ECB-B6CC3AFBE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F2CEFA-FB77-EC9F-6133-833B20ADCD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EBDA2D-24F1-AB87-E37C-F44D24473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43065D-5603-23A5-23C1-0B2C79E58B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D90058-F849-F0D6-D945-0C3649DD6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3A89884-F261-3D40-B7C2-CA0FC7E6CBB9}" type="datetimeFigureOut">
              <a:rPr lang="en-UG" smtClean="0"/>
              <a:t>08/21/2024</a:t>
            </a:fld>
            <a:endParaRPr lang="en-U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B86944-77D8-4165-AF61-F4353A396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A0AF09-0DA3-462F-C377-5443ABBF5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A35E85E-FA67-8C40-8AC5-86473669A754}" type="slidenum">
              <a:rPr lang="en-UG" smtClean="0"/>
              <a:t>‹#›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1336693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A81B2-F71F-81EC-DEBC-9CA69A46F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45A08E-4D7D-352B-9FEE-3B46CBA4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3A89884-F261-3D40-B7C2-CA0FC7E6CBB9}" type="datetimeFigureOut">
              <a:rPr lang="en-UG" smtClean="0"/>
              <a:t>08/21/2024</a:t>
            </a:fld>
            <a:endParaRPr lang="en-U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718605-78C2-ACAB-868B-C007C3AF2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BE30DC-EA17-8828-66A5-837B6CC18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A35E85E-FA67-8C40-8AC5-86473669A754}" type="slidenum">
              <a:rPr lang="en-UG" smtClean="0"/>
              <a:t>‹#›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1079878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61EAA5-6724-358C-08EA-A64854F26F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3A89884-F261-3D40-B7C2-CA0FC7E6CBB9}" type="datetimeFigureOut">
              <a:rPr lang="en-UG" smtClean="0"/>
              <a:t>08/21/2024</a:t>
            </a:fld>
            <a:endParaRPr lang="en-U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DB7B64-BB20-67A9-22A2-3B483E09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A4320A-ADA4-4242-8C17-8B5962A2C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A35E85E-FA67-8C40-8AC5-86473669A754}" type="slidenum">
              <a:rPr lang="en-UG" smtClean="0"/>
              <a:t>‹#›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3895488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AutoShape 14" descr="https://gm1.ggpht.com/NVqtiE4c5vHw8sUY3U1iTfPJDX6KwUnbaoXqDmcXYvqYvZubtqIIWdCmws7tZs2tpiiVKJ1IDgk0SnS12DhTfl6dnz2-V8A6H6r8rtNfw0cIx7pcpCblwBWzmMeWms1_hoVe3JjCbusMzyiUiUZE4x25QTQUl6M8PQVX0_AQzvFMWnMvCvyHCWz5ug5wAF6IItNLMK4UK-2GheW_cBsG8PyGVn9TM0hnbo74uuu4U61QK2IkdHRAmJ8cKNTp0qdi6ZqJIp8QuCSGKsh3pf3lMXQVpcZ7Nz3p9QBuZantqO7a3OyjiWDyJHbyV6tWcRqGHasvja2904YlGRtdwLJiHIjWfz0bqcOLMpuSZnPmZvCxFsfeKgYn6RY7qD21D_3y2Ar790kJSk0UyhlE2T0KEh5484-LOHud_pWQgEP79TCZ99ICnMOp52AQOn_zn6aYCv-QATbgZd8BfcmzaZyEmFd1jRAj5ksrU602QuI-gQowZ4VLyR8z_TGEEdh3lV3ugsPcmoXTYXom6lUfPyCobikSZUsoT2nsoic9My9TqMXMjMCeDbD_8uTXsLr5aHv1voBowJdenwXzna3ecO_awU8WE1XbLCfKB4sorhrAiwa9ms5Z3i_qaWEINP3Qg8x2a9LMDis6LARYtB9PThrhqnfEOHePEJfj8luy4QE6q26hy-X0lH4RUOcI-7u7-4ByHACJituDtTXNXI_uXXX-jbuOj5N_nNZmPt4Smw=s0-l75-ft-l75-ft">
            <a:extLst>
              <a:ext uri="{FF2B5EF4-FFF2-40B4-BE49-F238E27FC236}">
                <a16:creationId xmlns:a16="http://schemas.microsoft.com/office/drawing/2014/main" id="{72972F7B-65EF-C408-7D4C-02AFE6A5456E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en-US" altLang="en-US" sz="2800"/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E1CF80B2-4018-0B13-741B-3D40C48E11B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271588"/>
            <a:ext cx="9144000" cy="4533676"/>
          </a:xfrm>
          <a:prstGeom prst="rect">
            <a:avLst/>
          </a:prstGeom>
          <a:solidFill>
            <a:srgbClr val="E3F2F2"/>
          </a:solidFill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G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092ABCC-EADF-F759-17CF-56B81907CB64}"/>
              </a:ext>
            </a:extLst>
          </p:cNvPr>
          <p:cNvGrpSpPr/>
          <p:nvPr userDrawn="1"/>
        </p:nvGrpSpPr>
        <p:grpSpPr>
          <a:xfrm>
            <a:off x="-1" y="6748266"/>
            <a:ext cx="9143999" cy="117443"/>
            <a:chOff x="-1" y="6525343"/>
            <a:chExt cx="9143999" cy="117443"/>
          </a:xfrm>
        </p:grpSpPr>
        <p:sp>
          <p:nvSpPr>
            <p:cNvPr id="5" name="Rectangle 9">
              <a:extLst>
                <a:ext uri="{FF2B5EF4-FFF2-40B4-BE49-F238E27FC236}">
                  <a16:creationId xmlns:a16="http://schemas.microsoft.com/office/drawing/2014/main" id="{4E1CC92D-E446-A66D-4828-4F7C2DD9F32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051719" y="6525344"/>
              <a:ext cx="7092279" cy="117442"/>
            </a:xfrm>
            <a:prstGeom prst="rect">
              <a:avLst/>
            </a:prstGeom>
            <a:solidFill>
              <a:srgbClr val="32428B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buFont typeface="Arial" panose="020B0604020202020204" pitchFamily="34" charset="0"/>
                <a:buNone/>
                <a:defRPr/>
              </a:pPr>
              <a:endParaRPr lang="en-US" altLang="en-US"/>
            </a:p>
          </p:txBody>
        </p:sp>
        <p:sp>
          <p:nvSpPr>
            <p:cNvPr id="6" name="Rectangle 9">
              <a:extLst>
                <a:ext uri="{FF2B5EF4-FFF2-40B4-BE49-F238E27FC236}">
                  <a16:creationId xmlns:a16="http://schemas.microsoft.com/office/drawing/2014/main" id="{D2AD92BE-26C1-A213-8332-E64F03180E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-1" y="6525343"/>
              <a:ext cx="2051720" cy="117443"/>
            </a:xfrm>
            <a:prstGeom prst="rect">
              <a:avLst/>
            </a:prstGeom>
            <a:solidFill>
              <a:srgbClr val="15A8AB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buFont typeface="Arial" panose="020B0604020202020204" pitchFamily="34" charset="0"/>
                <a:buNone/>
                <a:defRPr/>
              </a:pPr>
              <a:endParaRPr lang="en-US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34" r:id="rId1"/>
    <p:sldLayoutId id="2147486739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ＭＳ Ｐゴシック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Narrow Bold" pitchFamily="-126" charset="0"/>
          <a:ea typeface="ＭＳ Ｐゴシック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Narrow Bold" pitchFamily="-126" charset="0"/>
          <a:ea typeface="ＭＳ Ｐゴシック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Narrow Bold" pitchFamily="-126" charset="0"/>
          <a:ea typeface="ＭＳ Ｐゴシック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Narrow Bold" pitchFamily="-126" charset="0"/>
          <a:ea typeface="ＭＳ Ｐゴシック" panose="020B0600070205080204" pitchFamily="34" charset="-128"/>
        </a:defRPr>
      </a:lvl5pPr>
      <a:lvl6pPr marL="457182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Narrow Bold" pitchFamily="-126" charset="0"/>
          <a:ea typeface="MS PGothic" panose="020B0600070205080204" pitchFamily="34" charset="-128"/>
        </a:defRPr>
      </a:lvl6pPr>
      <a:lvl7pPr marL="914364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Narrow Bold" pitchFamily="-126" charset="0"/>
          <a:ea typeface="MS PGothic" panose="020B0600070205080204" pitchFamily="34" charset="-128"/>
        </a:defRPr>
      </a:lvl7pPr>
      <a:lvl8pPr marL="1371545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Narrow Bold" pitchFamily="-126" charset="0"/>
          <a:ea typeface="MS PGothic" panose="020B0600070205080204" pitchFamily="34" charset="-128"/>
        </a:defRPr>
      </a:lvl8pPr>
      <a:lvl9pPr marL="1828727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Narrow Bold" pitchFamily="-126" charset="0"/>
          <a:ea typeface="MS PGothic" panose="020B0600070205080204" pitchFamily="34" charset="-128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4080" b="1" i="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742920" indent="-285738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anose="020B0600070205080204" pitchFamily="34" charset="-128"/>
        </a:defRPr>
      </a:lvl2pPr>
      <a:lvl3pPr marL="1142954" indent="-22859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anose="020B0600070205080204" pitchFamily="34" charset="-128"/>
        </a:defRPr>
      </a:lvl3pPr>
      <a:lvl4pPr marL="1600136" indent="-22859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anose="020B0600070205080204" pitchFamily="34" charset="-128"/>
        </a:defRPr>
      </a:lvl4pPr>
      <a:lvl5pPr marL="2057317" indent="-22859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anose="020B0600070205080204" pitchFamily="34" charset="-128"/>
        </a:defRPr>
      </a:lvl5pPr>
      <a:lvl6pPr marL="2514499" indent="-22859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681" indent="-22859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863" indent="-22859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044" indent="-22859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353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46" r:id="rId1"/>
    <p:sldLayoutId id="2147486747" r:id="rId2"/>
    <p:sldLayoutId id="2147486748" r:id="rId3"/>
    <p:sldLayoutId id="2147486749" r:id="rId4"/>
    <p:sldLayoutId id="2147486750" r:id="rId5"/>
    <p:sldLayoutId id="2147486751" r:id="rId6"/>
    <p:sldLayoutId id="2147486752" r:id="rId7"/>
    <p:sldLayoutId id="2147486753" r:id="rId8"/>
    <p:sldLayoutId id="2147486754" r:id="rId9"/>
    <p:sldLayoutId id="2147486755" r:id="rId10"/>
    <p:sldLayoutId id="2147486756" r:id="rId11"/>
    <p:sldLayoutId id="214748675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Relationship Id="rId9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nitorexploration.com/" TargetMode="External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edgarmugisha@atacama.co.u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atacama.co.u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hyperlink" Target="https://totalenergies.com/projects/oil/tilenga-and-eacop-projects" TargetMode="Externa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3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33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876E5B-7F92-DC81-569C-1DFFA277FC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21" b="13977"/>
          <a:stretch/>
        </p:blipFill>
        <p:spPr>
          <a:xfrm>
            <a:off x="0" y="1628800"/>
            <a:ext cx="9144000" cy="432048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F5B7138-4756-41F2-57DF-67C97D02A02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341717" y="-347718"/>
            <a:ext cx="4320484" cy="8212847"/>
          </a:xfrm>
          <a:prstGeom prst="rect">
            <a:avLst/>
          </a:prstGeom>
          <a:solidFill>
            <a:schemeClr val="bg1">
              <a:alpha val="25153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endParaRPr lang="en-US" alt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F9B6B04-F534-B24C-237A-64A04B393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069" y="2228969"/>
            <a:ext cx="8177858" cy="2190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 b="1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19100" indent="-23811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333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defRPr>
            </a:lvl2pPr>
            <a:lvl3pPr marL="952462" indent="-190492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defRPr>
            </a:lvl3pPr>
            <a:lvl4pPr marL="1333447" indent="-190492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67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defRPr>
            </a:lvl4pPr>
            <a:lvl5pPr marL="1714431" indent="-19049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defRPr>
            </a:lvl5pPr>
            <a:lvl6pPr marL="2095416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+mn-ea"/>
              </a:defRPr>
            </a:lvl6pPr>
            <a:lvl7pPr marL="2476401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+mn-ea"/>
              </a:defRPr>
            </a:lvl7pPr>
            <a:lvl8pPr marL="2857386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+mn-ea"/>
              </a:defRPr>
            </a:lvl8pPr>
            <a:lvl9pPr marL="3238370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l"/>
            <a:endParaRPr lang="en-UG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b="0" i="0" u="none" strike="noStrike" baseline="0" dirty="0">
                <a:solidFill>
                  <a:schemeClr val="bg1"/>
                </a:solidFill>
                <a:latin typeface="Calibri"/>
              </a:rPr>
              <a:t>The Role </a:t>
            </a:r>
            <a:r>
              <a:rPr lang="en-US" b="0" dirty="0">
                <a:solidFill>
                  <a:schemeClr val="bg1"/>
                </a:solidFill>
                <a:latin typeface="Calibri"/>
              </a:rPr>
              <a:t>of Social and Resettlement Services as an enabler for Oil &amp; Gas Infrastructure/Logistics  - a Case of Uganda’s Tilenga Project</a:t>
            </a:r>
            <a:endParaRPr lang="en-US" b="0" i="0" u="none" strike="noStrike" baseline="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1C9146DF-2DA1-21BE-9B0C-E0F2CF4D5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955" y="1203976"/>
            <a:ext cx="7120137" cy="73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400" b="1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19100" indent="-23811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333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defRPr>
            </a:lvl2pPr>
            <a:lvl3pPr marL="952462" indent="-190492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defRPr>
            </a:lvl3pPr>
            <a:lvl4pPr marL="1333447" indent="-190492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67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defRPr>
            </a:lvl4pPr>
            <a:lvl5pPr marL="1714431" indent="-19049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defRPr>
            </a:lvl5pPr>
            <a:lvl6pPr marL="2095416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+mn-ea"/>
              </a:defRPr>
            </a:lvl6pPr>
            <a:lvl7pPr marL="2476401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+mn-ea"/>
              </a:defRPr>
            </a:lvl7pPr>
            <a:lvl8pPr marL="2857386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+mn-ea"/>
              </a:defRPr>
            </a:lvl8pPr>
            <a:lvl9pPr marL="3238370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/>
            <a:r>
              <a:rPr lang="en-US" altLang="en-US" sz="4080" kern="0" dirty="0"/>
              <a:t>The 2</a:t>
            </a:r>
            <a:r>
              <a:rPr lang="en-US" altLang="en-US" sz="4080" kern="0" baseline="30000" dirty="0"/>
              <a:t>nd</a:t>
            </a:r>
            <a:r>
              <a:rPr lang="en-US" altLang="en-US" sz="4080" kern="0" dirty="0"/>
              <a:t> Namibia Oil &amp; Gas Conference, 2024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57575476-74DE-355F-26F7-E76593B0F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21" y="4529243"/>
            <a:ext cx="4078512" cy="112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 b="1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19100" indent="-23811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333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defRPr>
            </a:lvl2pPr>
            <a:lvl3pPr marL="952462" indent="-190492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defRPr>
            </a:lvl3pPr>
            <a:lvl4pPr marL="1333447" indent="-190492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67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defRPr>
            </a:lvl4pPr>
            <a:lvl5pPr marL="1714431" indent="-19049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defRPr>
            </a:lvl5pPr>
            <a:lvl6pPr marL="2095416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+mn-ea"/>
              </a:defRPr>
            </a:lvl6pPr>
            <a:lvl7pPr marL="2476401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+mn-ea"/>
              </a:defRPr>
            </a:lvl7pPr>
            <a:lvl8pPr marL="2857386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+mn-ea"/>
              </a:defRPr>
            </a:lvl8pPr>
            <a:lvl9pPr marL="3238370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en-US" sz="2000" b="0" kern="0" dirty="0">
                <a:solidFill>
                  <a:schemeClr val="bg1"/>
                </a:solidFill>
              </a:rPr>
              <a:t>Presented by Edgar Mugisha</a:t>
            </a:r>
          </a:p>
          <a:p>
            <a:r>
              <a:rPr lang="en-US" altLang="en-US" sz="2000" b="0" kern="0" dirty="0">
                <a:solidFill>
                  <a:schemeClr val="bg1"/>
                </a:solidFill>
                <a:latin typeface="Helvetica Neue"/>
              </a:rPr>
              <a:t>Managing Partner, </a:t>
            </a:r>
          </a:p>
          <a:p>
            <a:r>
              <a:rPr lang="en-US" altLang="en-US" sz="2000" b="0" kern="0" dirty="0">
                <a:solidFill>
                  <a:schemeClr val="bg1"/>
                </a:solidFill>
                <a:latin typeface="Helvetica Neue"/>
              </a:rPr>
              <a:t>Atacama Consulting</a:t>
            </a:r>
            <a:endParaRPr lang="en-US">
              <a:solidFill>
                <a:schemeClr val="bg1"/>
              </a:solidFill>
              <a:latin typeface="Helvetica Neue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2C1CDED-A284-02D5-624B-E4106E630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0648"/>
            <a:ext cx="2795518" cy="784615"/>
          </a:xfrm>
          <a:prstGeom prst="rect">
            <a:avLst/>
          </a:prstGeom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B5D5E8A3-E79C-4CEC-4FFD-604CE2CC1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1280" y="6001138"/>
            <a:ext cx="3926890" cy="624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 b="1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19100" indent="-23811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333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defRPr>
            </a:lvl2pPr>
            <a:lvl3pPr marL="952462" indent="-190492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defRPr>
            </a:lvl3pPr>
            <a:lvl4pPr marL="1333447" indent="-190492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67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defRPr>
            </a:lvl4pPr>
            <a:lvl5pPr marL="1714431" indent="-19049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defRPr>
            </a:lvl5pPr>
            <a:lvl6pPr marL="2095416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+mn-ea"/>
              </a:defRPr>
            </a:lvl6pPr>
            <a:lvl7pPr marL="2476401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+mn-ea"/>
              </a:defRPr>
            </a:lvl7pPr>
            <a:lvl8pPr marL="2857386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+mn-ea"/>
              </a:defRPr>
            </a:lvl8pPr>
            <a:lvl9pPr marL="3238370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n-US" altLang="en-US" sz="2400" kern="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 August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FD1A86-B1B3-8722-213C-2EA3F7B0B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0312" y="56330"/>
            <a:ext cx="1199550" cy="110068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2ADA4C-53FF-2371-B5B9-7AD4FEB3B99E}"/>
              </a:ext>
            </a:extLst>
          </p:cNvPr>
          <p:cNvSpPr txBox="1"/>
          <p:nvPr/>
        </p:nvSpPr>
        <p:spPr>
          <a:xfrm>
            <a:off x="435428" y="249217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cs typeface="Arial" panose="020B0604020202020204" pitchFamily="34" charset="0"/>
              </a:rPr>
              <a:t>Compensation Process in Resettlement </a:t>
            </a:r>
            <a:endParaRPr lang="en-UG" sz="3200" b="1" dirty="0"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63D01F2-CBC9-9213-04A9-0617259445BF}"/>
              </a:ext>
            </a:extLst>
          </p:cNvPr>
          <p:cNvGrpSpPr/>
          <p:nvPr/>
        </p:nvGrpSpPr>
        <p:grpSpPr>
          <a:xfrm>
            <a:off x="161831" y="1435562"/>
            <a:ext cx="8820337" cy="2445103"/>
            <a:chOff x="456460" y="2249707"/>
            <a:chExt cx="11279080" cy="282370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0CFF3C08-063A-81DC-4BF8-DD6002D42683}"/>
                </a:ext>
              </a:extLst>
            </p:cNvPr>
            <p:cNvSpPr/>
            <p:nvPr/>
          </p:nvSpPr>
          <p:spPr>
            <a:xfrm>
              <a:off x="456460" y="2402924"/>
              <a:ext cx="2378860" cy="2619081"/>
            </a:xfrm>
            <a:custGeom>
              <a:avLst/>
              <a:gdLst>
                <a:gd name="connsiteX0" fmla="*/ 2086551 w 2378860"/>
                <a:gd name="connsiteY0" fmla="*/ 864748 h 2619081"/>
                <a:gd name="connsiteX1" fmla="*/ 1513533 w 2378860"/>
                <a:gd name="connsiteY1" fmla="*/ 291973 h 2619081"/>
                <a:gd name="connsiteX2" fmla="*/ 1593593 w 2378860"/>
                <a:gd name="connsiteY2" fmla="*/ -249 h 2619081"/>
                <a:gd name="connsiteX3" fmla="*/ 405879 w 2378860"/>
                <a:gd name="connsiteY3" fmla="*/ -249 h 2619081"/>
                <a:gd name="connsiteX4" fmla="*/ -142 w 2378860"/>
                <a:gd name="connsiteY4" fmla="*/ 405772 h 2619081"/>
                <a:gd name="connsiteX5" fmla="*/ -142 w 2378860"/>
                <a:gd name="connsiteY5" fmla="*/ 2212678 h 2619081"/>
                <a:gd name="connsiteX6" fmla="*/ 405879 w 2378860"/>
                <a:gd name="connsiteY6" fmla="*/ 2618833 h 2619081"/>
                <a:gd name="connsiteX7" fmla="*/ 1972698 w 2378860"/>
                <a:gd name="connsiteY7" fmla="*/ 2618833 h 2619081"/>
                <a:gd name="connsiteX8" fmla="*/ 2378719 w 2378860"/>
                <a:gd name="connsiteY8" fmla="*/ 2212745 h 2619081"/>
                <a:gd name="connsiteX9" fmla="*/ 2378719 w 2378860"/>
                <a:gd name="connsiteY9" fmla="*/ 784675 h 2619081"/>
                <a:gd name="connsiteX10" fmla="*/ 2086551 w 2378860"/>
                <a:gd name="connsiteY10" fmla="*/ 864748 h 2619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78860" h="2619081">
                  <a:moveTo>
                    <a:pt x="2086551" y="864748"/>
                  </a:moveTo>
                  <a:cubicBezTo>
                    <a:pt x="1770145" y="864816"/>
                    <a:pt x="1513600" y="608378"/>
                    <a:pt x="1513533" y="291973"/>
                  </a:cubicBezTo>
                  <a:cubicBezTo>
                    <a:pt x="1513513" y="189149"/>
                    <a:pt x="1541168" y="88209"/>
                    <a:pt x="1593593" y="-249"/>
                  </a:cubicBezTo>
                  <a:lnTo>
                    <a:pt x="405879" y="-249"/>
                  </a:lnTo>
                  <a:cubicBezTo>
                    <a:pt x="181733" y="-27"/>
                    <a:pt x="80" y="181626"/>
                    <a:pt x="-142" y="405772"/>
                  </a:cubicBezTo>
                  <a:lnTo>
                    <a:pt x="-142" y="2212678"/>
                  </a:lnTo>
                  <a:cubicBezTo>
                    <a:pt x="47" y="2436863"/>
                    <a:pt x="181693" y="2618570"/>
                    <a:pt x="405879" y="2618833"/>
                  </a:cubicBezTo>
                  <a:lnTo>
                    <a:pt x="1972698" y="2618833"/>
                  </a:lnTo>
                  <a:cubicBezTo>
                    <a:pt x="2196857" y="2618570"/>
                    <a:pt x="2378496" y="2436904"/>
                    <a:pt x="2378719" y="2212745"/>
                  </a:cubicBezTo>
                  <a:lnTo>
                    <a:pt x="2378719" y="784675"/>
                  </a:lnTo>
                  <a:cubicBezTo>
                    <a:pt x="2290342" y="837241"/>
                    <a:pt x="2189381" y="864910"/>
                    <a:pt x="2086551" y="864748"/>
                  </a:cubicBezTo>
                  <a:close/>
                </a:path>
              </a:pathLst>
            </a:custGeom>
            <a:solidFill>
              <a:schemeClr val="accent2"/>
            </a:solidFill>
            <a:ln w="6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5" name="Graphic 5">
              <a:extLst>
                <a:ext uri="{FF2B5EF4-FFF2-40B4-BE49-F238E27FC236}">
                  <a16:creationId xmlns:a16="http://schemas.microsoft.com/office/drawing/2014/main" id="{2955C1B2-5A3B-8091-FD6E-04E260A5718A}"/>
                </a:ext>
              </a:extLst>
            </p:cNvPr>
            <p:cNvGrpSpPr/>
            <p:nvPr/>
          </p:nvGrpSpPr>
          <p:grpSpPr>
            <a:xfrm>
              <a:off x="2098240" y="2249707"/>
              <a:ext cx="1261933" cy="890297"/>
              <a:chOff x="2098979" y="2249707"/>
              <a:chExt cx="1261933" cy="890297"/>
            </a:xfrm>
            <a:solidFill>
              <a:schemeClr val="accent2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8777BB07-F57C-87C9-EC17-0D98613600C7}"/>
                  </a:ext>
                </a:extLst>
              </p:cNvPr>
              <p:cNvSpPr/>
              <p:nvPr/>
            </p:nvSpPr>
            <p:spPr>
              <a:xfrm>
                <a:off x="2098979" y="2249775"/>
                <a:ext cx="890230" cy="890230"/>
              </a:xfrm>
              <a:custGeom>
                <a:avLst/>
                <a:gdLst>
                  <a:gd name="connsiteX0" fmla="*/ 890231 w 890230"/>
                  <a:gd name="connsiteY0" fmla="*/ 445115 h 890230"/>
                  <a:gd name="connsiteX1" fmla="*/ 445115 w 890230"/>
                  <a:gd name="connsiteY1" fmla="*/ 890231 h 890230"/>
                  <a:gd name="connsiteX2" fmla="*/ 0 w 890230"/>
                  <a:gd name="connsiteY2" fmla="*/ 445115 h 890230"/>
                  <a:gd name="connsiteX3" fmla="*/ 445115 w 890230"/>
                  <a:gd name="connsiteY3" fmla="*/ 0 h 890230"/>
                  <a:gd name="connsiteX4" fmla="*/ 890231 w 890230"/>
                  <a:gd name="connsiteY4" fmla="*/ 445115 h 890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230" h="890230">
                    <a:moveTo>
                      <a:pt x="890231" y="445115"/>
                    </a:moveTo>
                    <a:cubicBezTo>
                      <a:pt x="890231" y="690946"/>
                      <a:pt x="690946" y="890231"/>
                      <a:pt x="445115" y="890231"/>
                    </a:cubicBezTo>
                    <a:cubicBezTo>
                      <a:pt x="199285" y="890231"/>
                      <a:pt x="0" y="690946"/>
                      <a:pt x="0" y="445115"/>
                    </a:cubicBezTo>
                    <a:cubicBezTo>
                      <a:pt x="0" y="199285"/>
                      <a:pt x="199285" y="0"/>
                      <a:pt x="445115" y="0"/>
                    </a:cubicBezTo>
                    <a:cubicBezTo>
                      <a:pt x="690946" y="0"/>
                      <a:pt x="890231" y="199285"/>
                      <a:pt x="890231" y="445115"/>
                    </a:cubicBezTo>
                    <a:close/>
                  </a:path>
                </a:pathLst>
              </a:custGeom>
              <a:grpFill/>
              <a:ln w="67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FE3325D9-A09F-0754-588D-CE54A2271CC0}"/>
                  </a:ext>
                </a:extLst>
              </p:cNvPr>
              <p:cNvSpPr/>
              <p:nvPr/>
            </p:nvSpPr>
            <p:spPr>
              <a:xfrm>
                <a:off x="2759552" y="2249707"/>
                <a:ext cx="601359" cy="334896"/>
              </a:xfrm>
              <a:custGeom>
                <a:avLst/>
                <a:gdLst>
                  <a:gd name="connsiteX0" fmla="*/ -142 w 601359"/>
                  <a:gd name="connsiteY0" fmla="*/ -249 h 334896"/>
                  <a:gd name="connsiteX1" fmla="*/ 266322 w 601359"/>
                  <a:gd name="connsiteY1" fmla="*/ 334647 h 334896"/>
                  <a:gd name="connsiteX2" fmla="*/ 601218 w 601359"/>
                  <a:gd name="connsiteY2" fmla="*/ -249 h 334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1359" h="334896">
                    <a:moveTo>
                      <a:pt x="-142" y="-249"/>
                    </a:moveTo>
                    <a:cubicBezTo>
                      <a:pt x="134812" y="65270"/>
                      <a:pt x="232799" y="188422"/>
                      <a:pt x="266322" y="334647"/>
                    </a:cubicBezTo>
                    <a:lnTo>
                      <a:pt x="601218" y="-249"/>
                    </a:lnTo>
                    <a:close/>
                  </a:path>
                </a:pathLst>
              </a:custGeom>
              <a:grpFill/>
              <a:ln w="67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55023E8-0AF3-4AEC-0321-5DEFB3EE3E36}"/>
                </a:ext>
              </a:extLst>
            </p:cNvPr>
            <p:cNvSpPr txBox="1"/>
            <p:nvPr/>
          </p:nvSpPr>
          <p:spPr>
            <a:xfrm>
              <a:off x="2259266" y="2434378"/>
              <a:ext cx="5693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spc="0" baseline="0" dirty="0">
                  <a:ln/>
                  <a:solidFill>
                    <a:schemeClr val="bg1"/>
                  </a:solidFill>
                  <a:latin typeface="Montserrat" panose="00000500000000000000" pitchFamily="2" charset="0"/>
                  <a:cs typeface="Arial"/>
                  <a:sym typeface="Arial"/>
                  <a:rtl val="0"/>
                </a:rPr>
                <a:t>01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7F0B6D7-AD47-4910-0FCC-CC7BFAE315F2}"/>
                </a:ext>
              </a:extLst>
            </p:cNvPr>
            <p:cNvSpPr/>
            <p:nvPr/>
          </p:nvSpPr>
          <p:spPr>
            <a:xfrm>
              <a:off x="597767" y="2544230"/>
              <a:ext cx="2096247" cy="2336468"/>
            </a:xfrm>
            <a:custGeom>
              <a:avLst/>
              <a:gdLst>
                <a:gd name="connsiteX0" fmla="*/ 1945244 w 2096247"/>
                <a:gd name="connsiteY0" fmla="*/ 595593 h 2336468"/>
                <a:gd name="connsiteX1" fmla="*/ 1500062 w 2096247"/>
                <a:gd name="connsiteY1" fmla="*/ 150276 h 2336468"/>
                <a:gd name="connsiteX2" fmla="*/ 1526304 w 2096247"/>
                <a:gd name="connsiteY2" fmla="*/ -249 h 2336468"/>
                <a:gd name="connsiteX3" fmla="*/ 264572 w 2096247"/>
                <a:gd name="connsiteY3" fmla="*/ -249 h 2336468"/>
                <a:gd name="connsiteX4" fmla="*/ -142 w 2096247"/>
                <a:gd name="connsiteY4" fmla="*/ 264465 h 2336468"/>
                <a:gd name="connsiteX5" fmla="*/ -142 w 2096247"/>
                <a:gd name="connsiteY5" fmla="*/ 2071371 h 2336468"/>
                <a:gd name="connsiteX6" fmla="*/ 264438 w 2096247"/>
                <a:gd name="connsiteY6" fmla="*/ 2336220 h 2336468"/>
                <a:gd name="connsiteX7" fmla="*/ 264572 w 2096247"/>
                <a:gd name="connsiteY7" fmla="*/ 2336220 h 2336468"/>
                <a:gd name="connsiteX8" fmla="*/ 1831392 w 2096247"/>
                <a:gd name="connsiteY8" fmla="*/ 2336220 h 2336468"/>
                <a:gd name="connsiteX9" fmla="*/ 2096106 w 2096247"/>
                <a:gd name="connsiteY9" fmla="*/ 2071505 h 2336468"/>
                <a:gd name="connsiteX10" fmla="*/ 2096106 w 2096247"/>
                <a:gd name="connsiteY10" fmla="*/ 2071438 h 2336468"/>
                <a:gd name="connsiteX11" fmla="*/ 2096106 w 2096247"/>
                <a:gd name="connsiteY11" fmla="*/ 569351 h 2336468"/>
                <a:gd name="connsiteX12" fmla="*/ 1945244 w 2096247"/>
                <a:gd name="connsiteY12" fmla="*/ 595593 h 2336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96247" h="2336468">
                  <a:moveTo>
                    <a:pt x="1945244" y="595593"/>
                  </a:moveTo>
                  <a:cubicBezTo>
                    <a:pt x="1699337" y="595553"/>
                    <a:pt x="1500028" y="396176"/>
                    <a:pt x="1500062" y="150276"/>
                  </a:cubicBezTo>
                  <a:cubicBezTo>
                    <a:pt x="1500075" y="98962"/>
                    <a:pt x="1508951" y="48038"/>
                    <a:pt x="1526304" y="-249"/>
                  </a:cubicBezTo>
                  <a:lnTo>
                    <a:pt x="264572" y="-249"/>
                  </a:lnTo>
                  <a:cubicBezTo>
                    <a:pt x="118374" y="-249"/>
                    <a:pt x="-142" y="118267"/>
                    <a:pt x="-142" y="264465"/>
                  </a:cubicBezTo>
                  <a:lnTo>
                    <a:pt x="-142" y="2071371"/>
                  </a:lnTo>
                  <a:cubicBezTo>
                    <a:pt x="-216" y="2217569"/>
                    <a:pt x="118239" y="2336146"/>
                    <a:pt x="264438" y="2336220"/>
                  </a:cubicBezTo>
                  <a:cubicBezTo>
                    <a:pt x="264485" y="2336220"/>
                    <a:pt x="264525" y="2336220"/>
                    <a:pt x="264572" y="2336220"/>
                  </a:cubicBezTo>
                  <a:lnTo>
                    <a:pt x="1831392" y="2336220"/>
                  </a:lnTo>
                  <a:cubicBezTo>
                    <a:pt x="1977590" y="2336220"/>
                    <a:pt x="2096106" y="2217704"/>
                    <a:pt x="2096106" y="2071505"/>
                  </a:cubicBezTo>
                  <a:cubicBezTo>
                    <a:pt x="2096106" y="2071485"/>
                    <a:pt x="2096106" y="2071459"/>
                    <a:pt x="2096106" y="2071438"/>
                  </a:cubicBezTo>
                  <a:lnTo>
                    <a:pt x="2096106" y="569351"/>
                  </a:lnTo>
                  <a:cubicBezTo>
                    <a:pt x="2047718" y="586779"/>
                    <a:pt x="1996673" y="595660"/>
                    <a:pt x="1945244" y="595593"/>
                  </a:cubicBezTo>
                  <a:close/>
                </a:path>
              </a:pathLst>
            </a:custGeom>
            <a:solidFill>
              <a:srgbClr val="FCFCFC"/>
            </a:solidFill>
            <a:ln w="6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12FC9F3-040E-579A-B2AA-1EDB10FB70F7}"/>
                </a:ext>
              </a:extLst>
            </p:cNvPr>
            <p:cNvSpPr/>
            <p:nvPr/>
          </p:nvSpPr>
          <p:spPr>
            <a:xfrm>
              <a:off x="3248272" y="2402924"/>
              <a:ext cx="2378995" cy="2619081"/>
            </a:xfrm>
            <a:custGeom>
              <a:avLst/>
              <a:gdLst>
                <a:gd name="connsiteX0" fmla="*/ 2086685 w 2378995"/>
                <a:gd name="connsiteY0" fmla="*/ 864748 h 2619081"/>
                <a:gd name="connsiteX1" fmla="*/ 1513735 w 2378995"/>
                <a:gd name="connsiteY1" fmla="*/ 291905 h 2619081"/>
                <a:gd name="connsiteX2" fmla="*/ 1593795 w 2378995"/>
                <a:gd name="connsiteY2" fmla="*/ -249 h 2619081"/>
                <a:gd name="connsiteX3" fmla="*/ 405879 w 2378995"/>
                <a:gd name="connsiteY3" fmla="*/ -249 h 2619081"/>
                <a:gd name="connsiteX4" fmla="*/ -142 w 2378995"/>
                <a:gd name="connsiteY4" fmla="*/ 405772 h 2619081"/>
                <a:gd name="connsiteX5" fmla="*/ -142 w 2378995"/>
                <a:gd name="connsiteY5" fmla="*/ 2212678 h 2619081"/>
                <a:gd name="connsiteX6" fmla="*/ 405879 w 2378995"/>
                <a:gd name="connsiteY6" fmla="*/ 2618833 h 2619081"/>
                <a:gd name="connsiteX7" fmla="*/ 1972833 w 2378995"/>
                <a:gd name="connsiteY7" fmla="*/ 2618833 h 2619081"/>
                <a:gd name="connsiteX8" fmla="*/ 2378853 w 2378995"/>
                <a:gd name="connsiteY8" fmla="*/ 2212745 h 2619081"/>
                <a:gd name="connsiteX9" fmla="*/ 2378853 w 2378995"/>
                <a:gd name="connsiteY9" fmla="*/ 784675 h 2619081"/>
                <a:gd name="connsiteX10" fmla="*/ 2086685 w 2378995"/>
                <a:gd name="connsiteY10" fmla="*/ 864748 h 2619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78995" h="2619081">
                  <a:moveTo>
                    <a:pt x="2086685" y="864748"/>
                  </a:moveTo>
                  <a:cubicBezTo>
                    <a:pt x="1770280" y="864775"/>
                    <a:pt x="1513762" y="608311"/>
                    <a:pt x="1513735" y="291905"/>
                  </a:cubicBezTo>
                  <a:cubicBezTo>
                    <a:pt x="1513728" y="189102"/>
                    <a:pt x="1541377" y="88189"/>
                    <a:pt x="1593795" y="-249"/>
                  </a:cubicBezTo>
                  <a:lnTo>
                    <a:pt x="405879" y="-249"/>
                  </a:lnTo>
                  <a:cubicBezTo>
                    <a:pt x="181733" y="-27"/>
                    <a:pt x="80" y="181626"/>
                    <a:pt x="-142" y="405772"/>
                  </a:cubicBezTo>
                  <a:lnTo>
                    <a:pt x="-142" y="2212678"/>
                  </a:lnTo>
                  <a:cubicBezTo>
                    <a:pt x="47" y="2436863"/>
                    <a:pt x="181693" y="2618570"/>
                    <a:pt x="405879" y="2618833"/>
                  </a:cubicBezTo>
                  <a:lnTo>
                    <a:pt x="1972833" y="2618833"/>
                  </a:lnTo>
                  <a:cubicBezTo>
                    <a:pt x="2196992" y="2618570"/>
                    <a:pt x="2378631" y="2436904"/>
                    <a:pt x="2378853" y="2212745"/>
                  </a:cubicBezTo>
                  <a:lnTo>
                    <a:pt x="2378853" y="784675"/>
                  </a:lnTo>
                  <a:cubicBezTo>
                    <a:pt x="2290470" y="837241"/>
                    <a:pt x="2189516" y="864903"/>
                    <a:pt x="2086685" y="864748"/>
                  </a:cubicBezTo>
                  <a:close/>
                </a:path>
              </a:pathLst>
            </a:custGeom>
            <a:solidFill>
              <a:schemeClr val="accent1"/>
            </a:solidFill>
            <a:ln w="6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11" name="Graphic 5">
              <a:extLst>
                <a:ext uri="{FF2B5EF4-FFF2-40B4-BE49-F238E27FC236}">
                  <a16:creationId xmlns:a16="http://schemas.microsoft.com/office/drawing/2014/main" id="{3C7CBE73-A3EC-5751-328A-DAB083D98479}"/>
                </a:ext>
              </a:extLst>
            </p:cNvPr>
            <p:cNvGrpSpPr/>
            <p:nvPr/>
          </p:nvGrpSpPr>
          <p:grpSpPr>
            <a:xfrm>
              <a:off x="4890051" y="2249707"/>
              <a:ext cx="1261933" cy="890297"/>
              <a:chOff x="4890790" y="2249707"/>
              <a:chExt cx="1261933" cy="890297"/>
            </a:xfrm>
            <a:solidFill>
              <a:schemeClr val="accent1"/>
            </a:solidFill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CA27B412-ADF8-1155-CCFE-499ACD990CF5}"/>
                  </a:ext>
                </a:extLst>
              </p:cNvPr>
              <p:cNvSpPr/>
              <p:nvPr/>
            </p:nvSpPr>
            <p:spPr>
              <a:xfrm>
                <a:off x="4890790" y="2249775"/>
                <a:ext cx="890230" cy="890230"/>
              </a:xfrm>
              <a:custGeom>
                <a:avLst/>
                <a:gdLst>
                  <a:gd name="connsiteX0" fmla="*/ 890231 w 890230"/>
                  <a:gd name="connsiteY0" fmla="*/ 445115 h 890230"/>
                  <a:gd name="connsiteX1" fmla="*/ 445115 w 890230"/>
                  <a:gd name="connsiteY1" fmla="*/ 890231 h 890230"/>
                  <a:gd name="connsiteX2" fmla="*/ 0 w 890230"/>
                  <a:gd name="connsiteY2" fmla="*/ 445115 h 890230"/>
                  <a:gd name="connsiteX3" fmla="*/ 445115 w 890230"/>
                  <a:gd name="connsiteY3" fmla="*/ 0 h 890230"/>
                  <a:gd name="connsiteX4" fmla="*/ 890231 w 890230"/>
                  <a:gd name="connsiteY4" fmla="*/ 445115 h 890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230" h="890230">
                    <a:moveTo>
                      <a:pt x="890231" y="445115"/>
                    </a:moveTo>
                    <a:cubicBezTo>
                      <a:pt x="890231" y="690946"/>
                      <a:pt x="690946" y="890231"/>
                      <a:pt x="445115" y="890231"/>
                    </a:cubicBezTo>
                    <a:cubicBezTo>
                      <a:pt x="199285" y="890231"/>
                      <a:pt x="0" y="690946"/>
                      <a:pt x="0" y="445115"/>
                    </a:cubicBezTo>
                    <a:cubicBezTo>
                      <a:pt x="0" y="199285"/>
                      <a:pt x="199285" y="0"/>
                      <a:pt x="445115" y="0"/>
                    </a:cubicBezTo>
                    <a:cubicBezTo>
                      <a:pt x="690946" y="0"/>
                      <a:pt x="890231" y="199285"/>
                      <a:pt x="890231" y="445115"/>
                    </a:cubicBezTo>
                    <a:close/>
                  </a:path>
                </a:pathLst>
              </a:custGeom>
              <a:grpFill/>
              <a:ln w="67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45CABF71-FF50-BEF8-97FD-9B7063519BB6}"/>
                  </a:ext>
                </a:extLst>
              </p:cNvPr>
              <p:cNvSpPr/>
              <p:nvPr/>
            </p:nvSpPr>
            <p:spPr>
              <a:xfrm>
                <a:off x="5551701" y="2249707"/>
                <a:ext cx="601023" cy="334896"/>
              </a:xfrm>
              <a:custGeom>
                <a:avLst/>
                <a:gdLst>
                  <a:gd name="connsiteX0" fmla="*/ -142 w 601023"/>
                  <a:gd name="connsiteY0" fmla="*/ -249 h 334896"/>
                  <a:gd name="connsiteX1" fmla="*/ 266322 w 601023"/>
                  <a:gd name="connsiteY1" fmla="*/ 334647 h 334896"/>
                  <a:gd name="connsiteX2" fmla="*/ 600882 w 601023"/>
                  <a:gd name="connsiteY2" fmla="*/ -249 h 334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1023" h="334896">
                    <a:moveTo>
                      <a:pt x="-142" y="-249"/>
                    </a:moveTo>
                    <a:cubicBezTo>
                      <a:pt x="134813" y="65270"/>
                      <a:pt x="232798" y="188422"/>
                      <a:pt x="266322" y="334647"/>
                    </a:cubicBezTo>
                    <a:lnTo>
                      <a:pt x="600882" y="-249"/>
                    </a:lnTo>
                    <a:close/>
                  </a:path>
                </a:pathLst>
              </a:custGeom>
              <a:grpFill/>
              <a:ln w="67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3A508C0-1BEF-F4C6-EAC6-4A7642609CB1}"/>
                </a:ext>
              </a:extLst>
            </p:cNvPr>
            <p:cNvSpPr txBox="1"/>
            <p:nvPr/>
          </p:nvSpPr>
          <p:spPr>
            <a:xfrm>
              <a:off x="5026646" y="2434378"/>
              <a:ext cx="6399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spc="0" baseline="0" dirty="0">
                  <a:ln/>
                  <a:solidFill>
                    <a:schemeClr val="bg1"/>
                  </a:solidFill>
                  <a:latin typeface="Montserrat" panose="00000500000000000000" pitchFamily="2" charset="0"/>
                  <a:cs typeface="Arial"/>
                  <a:sym typeface="Arial"/>
                  <a:rtl val="0"/>
                </a:rPr>
                <a:t>02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30FC8EB-4A59-8D38-558C-0DE9BEB267E3}"/>
                </a:ext>
              </a:extLst>
            </p:cNvPr>
            <p:cNvSpPr/>
            <p:nvPr/>
          </p:nvSpPr>
          <p:spPr>
            <a:xfrm>
              <a:off x="3389578" y="2544230"/>
              <a:ext cx="2096382" cy="2336468"/>
            </a:xfrm>
            <a:custGeom>
              <a:avLst/>
              <a:gdLst>
                <a:gd name="connsiteX0" fmla="*/ 1945379 w 2096382"/>
                <a:gd name="connsiteY0" fmla="*/ 595593 h 2336468"/>
                <a:gd name="connsiteX1" fmla="*/ 1500264 w 2096382"/>
                <a:gd name="connsiteY1" fmla="*/ 150209 h 2336468"/>
                <a:gd name="connsiteX2" fmla="*/ 1526506 w 2096382"/>
                <a:gd name="connsiteY2" fmla="*/ -249 h 2336468"/>
                <a:gd name="connsiteX3" fmla="*/ 264572 w 2096382"/>
                <a:gd name="connsiteY3" fmla="*/ -249 h 2336468"/>
                <a:gd name="connsiteX4" fmla="*/ -142 w 2096382"/>
                <a:gd name="connsiteY4" fmla="*/ 264465 h 2336468"/>
                <a:gd name="connsiteX5" fmla="*/ -142 w 2096382"/>
                <a:gd name="connsiteY5" fmla="*/ 2071371 h 2336468"/>
                <a:gd name="connsiteX6" fmla="*/ 264438 w 2096382"/>
                <a:gd name="connsiteY6" fmla="*/ 2336220 h 2336468"/>
                <a:gd name="connsiteX7" fmla="*/ 264572 w 2096382"/>
                <a:gd name="connsiteY7" fmla="*/ 2336220 h 2336468"/>
                <a:gd name="connsiteX8" fmla="*/ 1831526 w 2096382"/>
                <a:gd name="connsiteY8" fmla="*/ 2336220 h 2336468"/>
                <a:gd name="connsiteX9" fmla="*/ 2096241 w 2096382"/>
                <a:gd name="connsiteY9" fmla="*/ 2071505 h 2336468"/>
                <a:gd name="connsiteX10" fmla="*/ 2096241 w 2096382"/>
                <a:gd name="connsiteY10" fmla="*/ 2071438 h 2336468"/>
                <a:gd name="connsiteX11" fmla="*/ 2096241 w 2096382"/>
                <a:gd name="connsiteY11" fmla="*/ 569351 h 2336468"/>
                <a:gd name="connsiteX12" fmla="*/ 1945379 w 2096382"/>
                <a:gd name="connsiteY12" fmla="*/ 595593 h 2336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96382" h="2336468">
                  <a:moveTo>
                    <a:pt x="1945379" y="595593"/>
                  </a:moveTo>
                  <a:cubicBezTo>
                    <a:pt x="1699472" y="595519"/>
                    <a:pt x="1500189" y="396109"/>
                    <a:pt x="1500264" y="150209"/>
                  </a:cubicBezTo>
                  <a:cubicBezTo>
                    <a:pt x="1500284" y="98914"/>
                    <a:pt x="1509159" y="48017"/>
                    <a:pt x="1526506" y="-249"/>
                  </a:cubicBezTo>
                  <a:lnTo>
                    <a:pt x="264572" y="-249"/>
                  </a:lnTo>
                  <a:cubicBezTo>
                    <a:pt x="118374" y="-249"/>
                    <a:pt x="-142" y="118267"/>
                    <a:pt x="-142" y="264465"/>
                  </a:cubicBezTo>
                  <a:lnTo>
                    <a:pt x="-142" y="2071371"/>
                  </a:lnTo>
                  <a:cubicBezTo>
                    <a:pt x="-216" y="2217569"/>
                    <a:pt x="118239" y="2336146"/>
                    <a:pt x="264438" y="2336220"/>
                  </a:cubicBezTo>
                  <a:cubicBezTo>
                    <a:pt x="264485" y="2336220"/>
                    <a:pt x="264525" y="2336220"/>
                    <a:pt x="264572" y="2336220"/>
                  </a:cubicBezTo>
                  <a:lnTo>
                    <a:pt x="1831526" y="2336220"/>
                  </a:lnTo>
                  <a:cubicBezTo>
                    <a:pt x="1977725" y="2336220"/>
                    <a:pt x="2096241" y="2217704"/>
                    <a:pt x="2096241" y="2071505"/>
                  </a:cubicBezTo>
                  <a:cubicBezTo>
                    <a:pt x="2096241" y="2071485"/>
                    <a:pt x="2096241" y="2071459"/>
                    <a:pt x="2096241" y="2071438"/>
                  </a:cubicBezTo>
                  <a:lnTo>
                    <a:pt x="2096241" y="569351"/>
                  </a:lnTo>
                  <a:cubicBezTo>
                    <a:pt x="2047853" y="586779"/>
                    <a:pt x="1996808" y="595660"/>
                    <a:pt x="1945379" y="595593"/>
                  </a:cubicBezTo>
                  <a:close/>
                </a:path>
              </a:pathLst>
            </a:custGeom>
            <a:solidFill>
              <a:srgbClr val="FCFCFC"/>
            </a:solidFill>
            <a:ln w="6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ED10677-B766-45BC-87C3-391351041D90}"/>
                </a:ext>
              </a:extLst>
            </p:cNvPr>
            <p:cNvSpPr/>
            <p:nvPr/>
          </p:nvSpPr>
          <p:spPr>
            <a:xfrm>
              <a:off x="6039815" y="2402924"/>
              <a:ext cx="2378927" cy="2619081"/>
            </a:xfrm>
            <a:custGeom>
              <a:avLst/>
              <a:gdLst>
                <a:gd name="connsiteX0" fmla="*/ 2086954 w 2378927"/>
                <a:gd name="connsiteY0" fmla="*/ 864748 h 2619081"/>
                <a:gd name="connsiteX1" fmla="*/ 1513990 w 2378927"/>
                <a:gd name="connsiteY1" fmla="*/ 291785 h 2619081"/>
                <a:gd name="connsiteX2" fmla="*/ 1593997 w 2378927"/>
                <a:gd name="connsiteY2" fmla="*/ -249 h 2619081"/>
                <a:gd name="connsiteX3" fmla="*/ 405946 w 2378927"/>
                <a:gd name="connsiteY3" fmla="*/ -249 h 2619081"/>
                <a:gd name="connsiteX4" fmla="*/ -142 w 2378927"/>
                <a:gd name="connsiteY4" fmla="*/ 405772 h 2619081"/>
                <a:gd name="connsiteX5" fmla="*/ -142 w 2378927"/>
                <a:gd name="connsiteY5" fmla="*/ 2212678 h 2619081"/>
                <a:gd name="connsiteX6" fmla="*/ 405946 w 2378927"/>
                <a:gd name="connsiteY6" fmla="*/ 2618833 h 2619081"/>
                <a:gd name="connsiteX7" fmla="*/ 1972765 w 2378927"/>
                <a:gd name="connsiteY7" fmla="*/ 2618833 h 2619081"/>
                <a:gd name="connsiteX8" fmla="*/ 2378785 w 2378927"/>
                <a:gd name="connsiteY8" fmla="*/ 2212745 h 2619081"/>
                <a:gd name="connsiteX9" fmla="*/ 2378785 w 2378927"/>
                <a:gd name="connsiteY9" fmla="*/ 784675 h 2619081"/>
                <a:gd name="connsiteX10" fmla="*/ 2086954 w 2378927"/>
                <a:gd name="connsiteY10" fmla="*/ 864748 h 2619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78927" h="2619081">
                  <a:moveTo>
                    <a:pt x="2086954" y="864748"/>
                  </a:moveTo>
                  <a:cubicBezTo>
                    <a:pt x="1770495" y="864748"/>
                    <a:pt x="1513990" y="608230"/>
                    <a:pt x="1513990" y="291785"/>
                  </a:cubicBezTo>
                  <a:cubicBezTo>
                    <a:pt x="1513990" y="189028"/>
                    <a:pt x="1541646" y="88162"/>
                    <a:pt x="1593997" y="-249"/>
                  </a:cubicBezTo>
                  <a:lnTo>
                    <a:pt x="405946" y="-249"/>
                  </a:lnTo>
                  <a:cubicBezTo>
                    <a:pt x="181787" y="-27"/>
                    <a:pt x="121" y="181612"/>
                    <a:pt x="-142" y="405772"/>
                  </a:cubicBezTo>
                  <a:lnTo>
                    <a:pt x="-142" y="2212678"/>
                  </a:lnTo>
                  <a:cubicBezTo>
                    <a:pt x="46" y="2436890"/>
                    <a:pt x="181733" y="2618610"/>
                    <a:pt x="405946" y="2618833"/>
                  </a:cubicBezTo>
                  <a:lnTo>
                    <a:pt x="1972765" y="2618833"/>
                  </a:lnTo>
                  <a:cubicBezTo>
                    <a:pt x="2196904" y="2618570"/>
                    <a:pt x="2378584" y="2436904"/>
                    <a:pt x="2378785" y="2212745"/>
                  </a:cubicBezTo>
                  <a:lnTo>
                    <a:pt x="2378785" y="784675"/>
                  </a:lnTo>
                  <a:cubicBezTo>
                    <a:pt x="2290502" y="837180"/>
                    <a:pt x="2189637" y="864843"/>
                    <a:pt x="2086954" y="864748"/>
                  </a:cubicBezTo>
                  <a:close/>
                </a:path>
              </a:pathLst>
            </a:custGeom>
            <a:solidFill>
              <a:schemeClr val="accent3"/>
            </a:solidFill>
            <a:ln w="6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15" name="Graphic 5">
              <a:extLst>
                <a:ext uri="{FF2B5EF4-FFF2-40B4-BE49-F238E27FC236}">
                  <a16:creationId xmlns:a16="http://schemas.microsoft.com/office/drawing/2014/main" id="{9AC75543-66BE-C719-964D-BA1A96CA6FAF}"/>
                </a:ext>
              </a:extLst>
            </p:cNvPr>
            <p:cNvGrpSpPr/>
            <p:nvPr/>
          </p:nvGrpSpPr>
          <p:grpSpPr>
            <a:xfrm>
              <a:off x="7681795" y="2249707"/>
              <a:ext cx="1261933" cy="890297"/>
              <a:chOff x="7682534" y="2249707"/>
              <a:chExt cx="1261933" cy="890297"/>
            </a:xfrm>
            <a:solidFill>
              <a:schemeClr val="accent3"/>
            </a:solidFill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A746AF0C-CC24-E8E2-340D-67089C45355C}"/>
                  </a:ext>
                </a:extLst>
              </p:cNvPr>
              <p:cNvSpPr/>
              <p:nvPr/>
            </p:nvSpPr>
            <p:spPr>
              <a:xfrm>
                <a:off x="7682534" y="2249775"/>
                <a:ext cx="890230" cy="890230"/>
              </a:xfrm>
              <a:custGeom>
                <a:avLst/>
                <a:gdLst>
                  <a:gd name="connsiteX0" fmla="*/ 890230 w 890230"/>
                  <a:gd name="connsiteY0" fmla="*/ 445115 h 890230"/>
                  <a:gd name="connsiteX1" fmla="*/ 445115 w 890230"/>
                  <a:gd name="connsiteY1" fmla="*/ 890231 h 890230"/>
                  <a:gd name="connsiteX2" fmla="*/ -1 w 890230"/>
                  <a:gd name="connsiteY2" fmla="*/ 445115 h 890230"/>
                  <a:gd name="connsiteX3" fmla="*/ 445115 w 890230"/>
                  <a:gd name="connsiteY3" fmla="*/ 0 h 890230"/>
                  <a:gd name="connsiteX4" fmla="*/ 890230 w 890230"/>
                  <a:gd name="connsiteY4" fmla="*/ 445115 h 890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230" h="890230">
                    <a:moveTo>
                      <a:pt x="890230" y="445115"/>
                    </a:moveTo>
                    <a:cubicBezTo>
                      <a:pt x="890230" y="690946"/>
                      <a:pt x="690946" y="890231"/>
                      <a:pt x="445115" y="890231"/>
                    </a:cubicBezTo>
                    <a:cubicBezTo>
                      <a:pt x="199284" y="890231"/>
                      <a:pt x="-1" y="690946"/>
                      <a:pt x="-1" y="445115"/>
                    </a:cubicBezTo>
                    <a:cubicBezTo>
                      <a:pt x="-1" y="199285"/>
                      <a:pt x="199284" y="0"/>
                      <a:pt x="445115" y="0"/>
                    </a:cubicBezTo>
                    <a:cubicBezTo>
                      <a:pt x="690946" y="0"/>
                      <a:pt x="890230" y="199285"/>
                      <a:pt x="890230" y="445115"/>
                    </a:cubicBezTo>
                    <a:close/>
                  </a:path>
                </a:pathLst>
              </a:custGeom>
              <a:grpFill/>
              <a:ln w="67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3884901B-3C86-A9D2-733C-BE752FB25216}"/>
                  </a:ext>
                </a:extLst>
              </p:cNvPr>
              <p:cNvSpPr/>
              <p:nvPr/>
            </p:nvSpPr>
            <p:spPr>
              <a:xfrm>
                <a:off x="8343176" y="2249707"/>
                <a:ext cx="601292" cy="334896"/>
              </a:xfrm>
              <a:custGeom>
                <a:avLst/>
                <a:gdLst>
                  <a:gd name="connsiteX0" fmla="*/ -142 w 601292"/>
                  <a:gd name="connsiteY0" fmla="*/ -249 h 334896"/>
                  <a:gd name="connsiteX1" fmla="*/ 266322 w 601292"/>
                  <a:gd name="connsiteY1" fmla="*/ 334647 h 334896"/>
                  <a:gd name="connsiteX2" fmla="*/ 601151 w 601292"/>
                  <a:gd name="connsiteY2" fmla="*/ -249 h 334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1292" h="334896">
                    <a:moveTo>
                      <a:pt x="-142" y="-249"/>
                    </a:moveTo>
                    <a:cubicBezTo>
                      <a:pt x="134840" y="65270"/>
                      <a:pt x="232812" y="188422"/>
                      <a:pt x="266322" y="334647"/>
                    </a:cubicBezTo>
                    <a:lnTo>
                      <a:pt x="601151" y="-249"/>
                    </a:lnTo>
                    <a:close/>
                  </a:path>
                </a:pathLst>
              </a:custGeom>
              <a:grpFill/>
              <a:ln w="67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3E04BF4-16D4-328B-8D55-6CED9A889494}"/>
                </a:ext>
              </a:extLst>
            </p:cNvPr>
            <p:cNvSpPr txBox="1"/>
            <p:nvPr/>
          </p:nvSpPr>
          <p:spPr>
            <a:xfrm>
              <a:off x="7728240" y="2434377"/>
              <a:ext cx="820352" cy="60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spc="0" baseline="0" dirty="0">
                  <a:ln/>
                  <a:solidFill>
                    <a:srgbClr val="C00000"/>
                  </a:solidFill>
                  <a:latin typeface="Montserrat" panose="00000500000000000000" pitchFamily="2" charset="0"/>
                  <a:cs typeface="Arial"/>
                  <a:sym typeface="Arial"/>
                  <a:rtl val="0"/>
                </a:rPr>
                <a:t>03</a:t>
              </a: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3D34BA4-F6EA-20E3-C4E1-1A13A5DF04A1}"/>
                </a:ext>
              </a:extLst>
            </p:cNvPr>
            <p:cNvSpPr/>
            <p:nvPr/>
          </p:nvSpPr>
          <p:spPr>
            <a:xfrm>
              <a:off x="6181121" y="2544231"/>
              <a:ext cx="2096313" cy="2336468"/>
            </a:xfrm>
            <a:custGeom>
              <a:avLst/>
              <a:gdLst>
                <a:gd name="connsiteX0" fmla="*/ 1945647 w 2096314"/>
                <a:gd name="connsiteY0" fmla="*/ 595593 h 2336468"/>
                <a:gd name="connsiteX1" fmla="*/ 1500533 w 2096314"/>
                <a:gd name="connsiteY1" fmla="*/ 150209 h 2336468"/>
                <a:gd name="connsiteX2" fmla="*/ 1526775 w 2096314"/>
                <a:gd name="connsiteY2" fmla="*/ -249 h 2336468"/>
                <a:gd name="connsiteX3" fmla="*/ 264639 w 2096314"/>
                <a:gd name="connsiteY3" fmla="*/ -249 h 2336468"/>
                <a:gd name="connsiteX4" fmla="*/ -142 w 2096314"/>
                <a:gd name="connsiteY4" fmla="*/ 264398 h 2336468"/>
                <a:gd name="connsiteX5" fmla="*/ -142 w 2096314"/>
                <a:gd name="connsiteY5" fmla="*/ 264465 h 2336468"/>
                <a:gd name="connsiteX6" fmla="*/ -142 w 2096314"/>
                <a:gd name="connsiteY6" fmla="*/ 2071371 h 2336468"/>
                <a:gd name="connsiteX7" fmla="*/ 264572 w 2096314"/>
                <a:gd name="connsiteY7" fmla="*/ 2336220 h 2336468"/>
                <a:gd name="connsiteX8" fmla="*/ 264639 w 2096314"/>
                <a:gd name="connsiteY8" fmla="*/ 2336220 h 2336468"/>
                <a:gd name="connsiteX9" fmla="*/ 1831459 w 2096314"/>
                <a:gd name="connsiteY9" fmla="*/ 2336220 h 2336468"/>
                <a:gd name="connsiteX10" fmla="*/ 2096172 w 2096314"/>
                <a:gd name="connsiteY10" fmla="*/ 2071438 h 2336468"/>
                <a:gd name="connsiteX11" fmla="*/ 2096172 w 2096314"/>
                <a:gd name="connsiteY11" fmla="*/ 569351 h 2336468"/>
                <a:gd name="connsiteX12" fmla="*/ 1945647 w 2096314"/>
                <a:gd name="connsiteY12" fmla="*/ 595593 h 2336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96314" h="2336468">
                  <a:moveTo>
                    <a:pt x="1945647" y="595593"/>
                  </a:moveTo>
                  <a:cubicBezTo>
                    <a:pt x="1699775" y="595519"/>
                    <a:pt x="1500465" y="396109"/>
                    <a:pt x="1500533" y="150209"/>
                  </a:cubicBezTo>
                  <a:cubicBezTo>
                    <a:pt x="1500533" y="98914"/>
                    <a:pt x="1509415" y="48017"/>
                    <a:pt x="1526775" y="-249"/>
                  </a:cubicBezTo>
                  <a:lnTo>
                    <a:pt x="264639" y="-249"/>
                  </a:lnTo>
                  <a:cubicBezTo>
                    <a:pt x="118421" y="-289"/>
                    <a:pt x="-102" y="118199"/>
                    <a:pt x="-142" y="264398"/>
                  </a:cubicBezTo>
                  <a:cubicBezTo>
                    <a:pt x="-142" y="264418"/>
                    <a:pt x="-142" y="264445"/>
                    <a:pt x="-142" y="264465"/>
                  </a:cubicBezTo>
                  <a:lnTo>
                    <a:pt x="-142" y="2071371"/>
                  </a:lnTo>
                  <a:cubicBezTo>
                    <a:pt x="-176" y="2217603"/>
                    <a:pt x="118354" y="2336186"/>
                    <a:pt x="264572" y="2336220"/>
                  </a:cubicBezTo>
                  <a:cubicBezTo>
                    <a:pt x="264572" y="2336220"/>
                    <a:pt x="264639" y="2336220"/>
                    <a:pt x="264639" y="2336220"/>
                  </a:cubicBezTo>
                  <a:lnTo>
                    <a:pt x="1831459" y="2336220"/>
                  </a:lnTo>
                  <a:cubicBezTo>
                    <a:pt x="1977677" y="2336186"/>
                    <a:pt x="2096172" y="2217643"/>
                    <a:pt x="2096172" y="2071438"/>
                  </a:cubicBezTo>
                  <a:lnTo>
                    <a:pt x="2096172" y="569351"/>
                  </a:lnTo>
                  <a:cubicBezTo>
                    <a:pt x="2047859" y="586731"/>
                    <a:pt x="1996989" y="595607"/>
                    <a:pt x="1945647" y="595593"/>
                  </a:cubicBezTo>
                  <a:close/>
                </a:path>
              </a:pathLst>
            </a:custGeom>
            <a:solidFill>
              <a:srgbClr val="FCFCFC"/>
            </a:solidFill>
            <a:ln w="6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5794D73-F93D-AD50-D02D-F71FEB38E155}"/>
                </a:ext>
              </a:extLst>
            </p:cNvPr>
            <p:cNvSpPr/>
            <p:nvPr/>
          </p:nvSpPr>
          <p:spPr>
            <a:xfrm>
              <a:off x="8831828" y="2402924"/>
              <a:ext cx="2378927" cy="2619081"/>
            </a:xfrm>
            <a:custGeom>
              <a:avLst/>
              <a:gdLst>
                <a:gd name="connsiteX0" fmla="*/ 2086753 w 2378927"/>
                <a:gd name="connsiteY0" fmla="*/ 864748 h 2619081"/>
                <a:gd name="connsiteX1" fmla="*/ 1513788 w 2378927"/>
                <a:gd name="connsiteY1" fmla="*/ 291785 h 2619081"/>
                <a:gd name="connsiteX2" fmla="*/ 1593795 w 2378927"/>
                <a:gd name="connsiteY2" fmla="*/ -249 h 2619081"/>
                <a:gd name="connsiteX3" fmla="*/ 405879 w 2378927"/>
                <a:gd name="connsiteY3" fmla="*/ -249 h 2619081"/>
                <a:gd name="connsiteX4" fmla="*/ -142 w 2378927"/>
                <a:gd name="connsiteY4" fmla="*/ 405772 h 2619081"/>
                <a:gd name="connsiteX5" fmla="*/ -142 w 2378927"/>
                <a:gd name="connsiteY5" fmla="*/ 2212678 h 2619081"/>
                <a:gd name="connsiteX6" fmla="*/ 405879 w 2378927"/>
                <a:gd name="connsiteY6" fmla="*/ 2618833 h 2619081"/>
                <a:gd name="connsiteX7" fmla="*/ 1972698 w 2378927"/>
                <a:gd name="connsiteY7" fmla="*/ 2618833 h 2619081"/>
                <a:gd name="connsiteX8" fmla="*/ 2378786 w 2378927"/>
                <a:gd name="connsiteY8" fmla="*/ 2212745 h 2619081"/>
                <a:gd name="connsiteX9" fmla="*/ 2378786 w 2378927"/>
                <a:gd name="connsiteY9" fmla="*/ 784675 h 2619081"/>
                <a:gd name="connsiteX10" fmla="*/ 2086753 w 2378927"/>
                <a:gd name="connsiteY10" fmla="*/ 864748 h 2619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78927" h="2619081">
                  <a:moveTo>
                    <a:pt x="2086753" y="864748"/>
                  </a:moveTo>
                  <a:cubicBezTo>
                    <a:pt x="1770293" y="864748"/>
                    <a:pt x="1513788" y="608230"/>
                    <a:pt x="1513788" y="291785"/>
                  </a:cubicBezTo>
                  <a:cubicBezTo>
                    <a:pt x="1513788" y="189028"/>
                    <a:pt x="1541445" y="88162"/>
                    <a:pt x="1593795" y="-249"/>
                  </a:cubicBezTo>
                  <a:lnTo>
                    <a:pt x="405879" y="-249"/>
                  </a:lnTo>
                  <a:cubicBezTo>
                    <a:pt x="181740" y="-27"/>
                    <a:pt x="60" y="181626"/>
                    <a:pt x="-142" y="405772"/>
                  </a:cubicBezTo>
                  <a:lnTo>
                    <a:pt x="-142" y="2212678"/>
                  </a:lnTo>
                  <a:cubicBezTo>
                    <a:pt x="60" y="2436863"/>
                    <a:pt x="181673" y="2618570"/>
                    <a:pt x="405879" y="2618833"/>
                  </a:cubicBezTo>
                  <a:lnTo>
                    <a:pt x="1972698" y="2618833"/>
                  </a:lnTo>
                  <a:cubicBezTo>
                    <a:pt x="2196904" y="2618610"/>
                    <a:pt x="2378584" y="2436931"/>
                    <a:pt x="2378786" y="2212745"/>
                  </a:cubicBezTo>
                  <a:lnTo>
                    <a:pt x="2378786" y="784675"/>
                  </a:lnTo>
                  <a:cubicBezTo>
                    <a:pt x="2290436" y="837207"/>
                    <a:pt x="2189503" y="864870"/>
                    <a:pt x="2086753" y="864748"/>
                  </a:cubicBezTo>
                  <a:close/>
                </a:path>
              </a:pathLst>
            </a:custGeom>
            <a:solidFill>
              <a:schemeClr val="accent4"/>
            </a:solidFill>
            <a:ln w="6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22" name="Graphic 5">
              <a:extLst>
                <a:ext uri="{FF2B5EF4-FFF2-40B4-BE49-F238E27FC236}">
                  <a16:creationId xmlns:a16="http://schemas.microsoft.com/office/drawing/2014/main" id="{DD511979-5C39-886B-E2F7-1F3DA517F440}"/>
                </a:ext>
              </a:extLst>
            </p:cNvPr>
            <p:cNvGrpSpPr/>
            <p:nvPr/>
          </p:nvGrpSpPr>
          <p:grpSpPr>
            <a:xfrm>
              <a:off x="10473607" y="2249707"/>
              <a:ext cx="1261933" cy="890297"/>
              <a:chOff x="10474346" y="2249707"/>
              <a:chExt cx="1261933" cy="890297"/>
            </a:xfrm>
            <a:solidFill>
              <a:schemeClr val="accent4"/>
            </a:solidFill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CB3AE671-C60A-4A7D-A4FF-C014B5844F55}"/>
                  </a:ext>
                </a:extLst>
              </p:cNvPr>
              <p:cNvSpPr/>
              <p:nvPr/>
            </p:nvSpPr>
            <p:spPr>
              <a:xfrm>
                <a:off x="10474346" y="2249775"/>
                <a:ext cx="890230" cy="890230"/>
              </a:xfrm>
              <a:custGeom>
                <a:avLst/>
                <a:gdLst>
                  <a:gd name="connsiteX0" fmla="*/ 890230 w 890230"/>
                  <a:gd name="connsiteY0" fmla="*/ 445115 h 890230"/>
                  <a:gd name="connsiteX1" fmla="*/ 445115 w 890230"/>
                  <a:gd name="connsiteY1" fmla="*/ 890231 h 890230"/>
                  <a:gd name="connsiteX2" fmla="*/ 0 w 890230"/>
                  <a:gd name="connsiteY2" fmla="*/ 445115 h 890230"/>
                  <a:gd name="connsiteX3" fmla="*/ 445115 w 890230"/>
                  <a:gd name="connsiteY3" fmla="*/ 0 h 890230"/>
                  <a:gd name="connsiteX4" fmla="*/ 890230 w 890230"/>
                  <a:gd name="connsiteY4" fmla="*/ 445115 h 890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230" h="890230">
                    <a:moveTo>
                      <a:pt x="890230" y="445115"/>
                    </a:moveTo>
                    <a:cubicBezTo>
                      <a:pt x="890230" y="690946"/>
                      <a:pt x="690946" y="890231"/>
                      <a:pt x="445115" y="890231"/>
                    </a:cubicBezTo>
                    <a:cubicBezTo>
                      <a:pt x="199284" y="890231"/>
                      <a:pt x="0" y="690946"/>
                      <a:pt x="0" y="445115"/>
                    </a:cubicBezTo>
                    <a:cubicBezTo>
                      <a:pt x="0" y="199285"/>
                      <a:pt x="199284" y="0"/>
                      <a:pt x="445115" y="0"/>
                    </a:cubicBezTo>
                    <a:cubicBezTo>
                      <a:pt x="690946" y="0"/>
                      <a:pt x="890230" y="199285"/>
                      <a:pt x="890230" y="445115"/>
                    </a:cubicBezTo>
                    <a:close/>
                  </a:path>
                </a:pathLst>
              </a:custGeom>
              <a:grpFill/>
              <a:ln w="67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604AB231-9154-E43F-52B4-ACD84188B76B}"/>
                  </a:ext>
                </a:extLst>
              </p:cNvPr>
              <p:cNvSpPr/>
              <p:nvPr/>
            </p:nvSpPr>
            <p:spPr>
              <a:xfrm>
                <a:off x="11134987" y="2249707"/>
                <a:ext cx="601292" cy="334896"/>
              </a:xfrm>
              <a:custGeom>
                <a:avLst/>
                <a:gdLst>
                  <a:gd name="connsiteX0" fmla="*/ -142 w 601292"/>
                  <a:gd name="connsiteY0" fmla="*/ -249 h 334896"/>
                  <a:gd name="connsiteX1" fmla="*/ 266322 w 601292"/>
                  <a:gd name="connsiteY1" fmla="*/ 334647 h 334896"/>
                  <a:gd name="connsiteX2" fmla="*/ 601151 w 601292"/>
                  <a:gd name="connsiteY2" fmla="*/ -249 h 334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1292" h="334896">
                    <a:moveTo>
                      <a:pt x="-142" y="-249"/>
                    </a:moveTo>
                    <a:cubicBezTo>
                      <a:pt x="134772" y="65297"/>
                      <a:pt x="232744" y="188435"/>
                      <a:pt x="266322" y="334647"/>
                    </a:cubicBezTo>
                    <a:lnTo>
                      <a:pt x="601151" y="-249"/>
                    </a:lnTo>
                    <a:close/>
                  </a:path>
                </a:pathLst>
              </a:custGeom>
              <a:grpFill/>
              <a:ln w="67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A253838-54EA-BB48-42CB-306A4B95A2C9}"/>
                </a:ext>
              </a:extLst>
            </p:cNvPr>
            <p:cNvSpPr txBox="1"/>
            <p:nvPr/>
          </p:nvSpPr>
          <p:spPr>
            <a:xfrm>
              <a:off x="10592568" y="2434378"/>
              <a:ext cx="6751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spc="0" baseline="0" dirty="0">
                  <a:ln/>
                  <a:solidFill>
                    <a:schemeClr val="bg1"/>
                  </a:solidFill>
                  <a:latin typeface="Montserrat" panose="00000500000000000000" pitchFamily="2" charset="0"/>
                  <a:cs typeface="Arial"/>
                  <a:sym typeface="Arial"/>
                  <a:rtl val="0"/>
                </a:rPr>
                <a:t>04</a:t>
              </a: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22EF9C2-05C0-C59D-DA55-6C41EEF6D7E7}"/>
                </a:ext>
              </a:extLst>
            </p:cNvPr>
            <p:cNvSpPr/>
            <p:nvPr/>
          </p:nvSpPr>
          <p:spPr>
            <a:xfrm>
              <a:off x="8973134" y="2544230"/>
              <a:ext cx="2096315" cy="2336468"/>
            </a:xfrm>
            <a:custGeom>
              <a:avLst/>
              <a:gdLst>
                <a:gd name="connsiteX0" fmla="*/ 1945446 w 2096315"/>
                <a:gd name="connsiteY0" fmla="*/ 595593 h 2336468"/>
                <a:gd name="connsiteX1" fmla="*/ 1500331 w 2096315"/>
                <a:gd name="connsiteY1" fmla="*/ 150209 h 2336468"/>
                <a:gd name="connsiteX2" fmla="*/ 1526573 w 2096315"/>
                <a:gd name="connsiteY2" fmla="*/ -249 h 2336468"/>
                <a:gd name="connsiteX3" fmla="*/ 264573 w 2096315"/>
                <a:gd name="connsiteY3" fmla="*/ -249 h 2336468"/>
                <a:gd name="connsiteX4" fmla="*/ -142 w 2096315"/>
                <a:gd name="connsiteY4" fmla="*/ 264465 h 2336468"/>
                <a:gd name="connsiteX5" fmla="*/ -142 w 2096315"/>
                <a:gd name="connsiteY5" fmla="*/ 2071371 h 2336468"/>
                <a:gd name="connsiteX6" fmla="*/ 264573 w 2096315"/>
                <a:gd name="connsiteY6" fmla="*/ 2336220 h 2336468"/>
                <a:gd name="connsiteX7" fmla="*/ 1831392 w 2096315"/>
                <a:gd name="connsiteY7" fmla="*/ 2336220 h 2336468"/>
                <a:gd name="connsiteX8" fmla="*/ 2096173 w 2096315"/>
                <a:gd name="connsiteY8" fmla="*/ 2071438 h 2336468"/>
                <a:gd name="connsiteX9" fmla="*/ 2096173 w 2096315"/>
                <a:gd name="connsiteY9" fmla="*/ 569351 h 2336468"/>
                <a:gd name="connsiteX10" fmla="*/ 1945446 w 2096315"/>
                <a:gd name="connsiteY10" fmla="*/ 595593 h 2336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6315" h="2336468">
                  <a:moveTo>
                    <a:pt x="1945446" y="595593"/>
                  </a:moveTo>
                  <a:cubicBezTo>
                    <a:pt x="1699574" y="595519"/>
                    <a:pt x="1500264" y="396109"/>
                    <a:pt x="1500331" y="150209"/>
                  </a:cubicBezTo>
                  <a:cubicBezTo>
                    <a:pt x="1500331" y="98914"/>
                    <a:pt x="1509213" y="48017"/>
                    <a:pt x="1526573" y="-249"/>
                  </a:cubicBezTo>
                  <a:lnTo>
                    <a:pt x="264573" y="-249"/>
                  </a:lnTo>
                  <a:cubicBezTo>
                    <a:pt x="118354" y="-249"/>
                    <a:pt x="-142" y="118267"/>
                    <a:pt x="-142" y="264465"/>
                  </a:cubicBezTo>
                  <a:lnTo>
                    <a:pt x="-142" y="2071371"/>
                  </a:lnTo>
                  <a:cubicBezTo>
                    <a:pt x="-209" y="2217603"/>
                    <a:pt x="118354" y="2336186"/>
                    <a:pt x="264573" y="2336220"/>
                  </a:cubicBezTo>
                  <a:lnTo>
                    <a:pt x="1831392" y="2336220"/>
                  </a:lnTo>
                  <a:cubicBezTo>
                    <a:pt x="1977610" y="2336220"/>
                    <a:pt x="2096173" y="2217670"/>
                    <a:pt x="2096173" y="2071438"/>
                  </a:cubicBezTo>
                  <a:lnTo>
                    <a:pt x="2096173" y="569351"/>
                  </a:lnTo>
                  <a:cubicBezTo>
                    <a:pt x="2047859" y="586752"/>
                    <a:pt x="1996855" y="595634"/>
                    <a:pt x="1945446" y="595593"/>
                  </a:cubicBezTo>
                  <a:close/>
                </a:path>
              </a:pathLst>
            </a:custGeom>
            <a:solidFill>
              <a:srgbClr val="FCFCFC"/>
            </a:solidFill>
            <a:ln w="6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8DD534E-B763-589D-865B-4B99CD5C6B0B}"/>
                </a:ext>
              </a:extLst>
            </p:cNvPr>
            <p:cNvSpPr txBox="1"/>
            <p:nvPr/>
          </p:nvSpPr>
          <p:spPr>
            <a:xfrm>
              <a:off x="743965" y="2692013"/>
              <a:ext cx="1867329" cy="2381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anose="020B0604020202020204" pitchFamily="34" charset="0"/>
                </a:rPr>
                <a:t>Data verification,  drafting of agreements</a:t>
              </a:r>
            </a:p>
            <a:p>
              <a:pPr algn="ctr"/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anose="020B0604020202020204" pitchFamily="34" charset="0"/>
                </a:rPr>
                <a:t>&amp; Financial Literacy Training (FLT)</a:t>
              </a:r>
            </a:p>
            <a:p>
              <a:pPr algn="ctr"/>
              <a:endPara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450765D-96C7-AD46-AD05-6E05BD7D05E8}"/>
                </a:ext>
              </a:extLst>
            </p:cNvPr>
            <p:cNvSpPr txBox="1"/>
            <p:nvPr/>
          </p:nvSpPr>
          <p:spPr>
            <a:xfrm>
              <a:off x="3389578" y="2868750"/>
              <a:ext cx="1999345" cy="1528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anose="020B0604020202020204" pitchFamily="34" charset="0"/>
                </a:rPr>
                <a:t>Disclosure of entitlements &amp; signing of compensation agreements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C244D41-ECC5-7157-A532-B6984CFBA102}"/>
                </a:ext>
              </a:extLst>
            </p:cNvPr>
            <p:cNvSpPr txBox="1"/>
            <p:nvPr/>
          </p:nvSpPr>
          <p:spPr>
            <a:xfrm>
              <a:off x="6148445" y="2599826"/>
              <a:ext cx="2339628" cy="2381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anose="020B0604020202020204" pitchFamily="34" charset="0"/>
                </a:rPr>
                <a:t>Payment of cash compensation</a:t>
              </a:r>
            </a:p>
            <a:p>
              <a:endPara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endParaRPr>
            </a:p>
            <a:p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anose="020B0604020202020204" pitchFamily="34" charset="0"/>
                </a:rPr>
                <a:t>Replacement land </a:t>
              </a:r>
            </a:p>
            <a:p>
              <a:endPara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endParaRPr>
            </a:p>
            <a:p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anose="020B0604020202020204" pitchFamily="34" charset="0"/>
                </a:rPr>
                <a:t>Resettlement house construction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68CF711-7AFF-8D7B-55B2-CEF0EFE77118}"/>
                </a:ext>
              </a:extLst>
            </p:cNvPr>
            <p:cNvSpPr txBox="1"/>
            <p:nvPr/>
          </p:nvSpPr>
          <p:spPr>
            <a:xfrm>
              <a:off x="8934660" y="2899196"/>
              <a:ext cx="2107771" cy="1777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anose="020B0604020202020204" pitchFamily="34" charset="0"/>
                </a:rPr>
                <a:t>Sign </a:t>
              </a:r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anose="020B0604020202020204" pitchFamily="34" charset="0"/>
                </a:rPr>
                <a:t>Acknowledgement </a:t>
              </a: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anose="020B0604020202020204" pitchFamily="34" charset="0"/>
                </a:rPr>
                <a:t>of receipt</a:t>
              </a:r>
            </a:p>
            <a:p>
              <a:endPara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endParaRPr>
            </a:p>
            <a:p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anose="020B0604020202020204" pitchFamily="34" charset="0"/>
                </a:rPr>
                <a:t>Processing of Land Titles 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46E53D87-8264-16B6-1E15-A75ABEC3C99B}"/>
              </a:ext>
            </a:extLst>
          </p:cNvPr>
          <p:cNvSpPr txBox="1"/>
          <p:nvPr/>
        </p:nvSpPr>
        <p:spPr>
          <a:xfrm>
            <a:off x="1246476" y="6340990"/>
            <a:ext cx="7897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cs typeface="Arial" panose="020B0604020202020204" pitchFamily="34" charset="0"/>
              </a:rPr>
              <a:t>Joint disclosure, Spousal consent, Translation into local languages</a:t>
            </a:r>
            <a:endParaRPr lang="en-UG" sz="1400" b="1" dirty="0"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1C1D3D7-B05B-3801-7876-90734ACCB53C}"/>
              </a:ext>
            </a:extLst>
          </p:cNvPr>
          <p:cNvGrpSpPr/>
          <p:nvPr/>
        </p:nvGrpSpPr>
        <p:grpSpPr>
          <a:xfrm>
            <a:off x="4187412" y="3900413"/>
            <a:ext cx="4956588" cy="2376316"/>
            <a:chOff x="4200103" y="3861203"/>
            <a:chExt cx="4956588" cy="237631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C67A62F-1EAF-130D-E221-1784B18D2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68601" y="3861203"/>
              <a:ext cx="2088090" cy="237631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20FC5BA-853A-3FF0-7763-A484F8C62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00103" y="3861203"/>
              <a:ext cx="3101204" cy="2328479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C270A37-B150-A151-11F8-1636E8A02F0B}"/>
              </a:ext>
            </a:extLst>
          </p:cNvPr>
          <p:cNvGrpSpPr/>
          <p:nvPr/>
        </p:nvGrpSpPr>
        <p:grpSpPr>
          <a:xfrm>
            <a:off x="363219" y="4059409"/>
            <a:ext cx="3638881" cy="2114617"/>
            <a:chOff x="314453" y="4002151"/>
            <a:chExt cx="3638881" cy="2114617"/>
          </a:xfrm>
        </p:grpSpPr>
        <p:sp>
          <p:nvSpPr>
            <p:cNvPr id="73" name="Google Shape;12604;p89">
              <a:extLst>
                <a:ext uri="{FF2B5EF4-FFF2-40B4-BE49-F238E27FC236}">
                  <a16:creationId xmlns:a16="http://schemas.microsoft.com/office/drawing/2014/main" id="{5537EA11-BDD1-78A0-9E73-8D3132A1D7CC}"/>
                </a:ext>
              </a:extLst>
            </p:cNvPr>
            <p:cNvSpPr/>
            <p:nvPr/>
          </p:nvSpPr>
          <p:spPr>
            <a:xfrm flipH="1">
              <a:off x="386662" y="4002151"/>
              <a:ext cx="526383" cy="526382"/>
            </a:xfrm>
            <a:custGeom>
              <a:avLst/>
              <a:gdLst/>
              <a:ahLst/>
              <a:cxnLst/>
              <a:rect l="l" t="t" r="r" b="b"/>
              <a:pathLst>
                <a:path w="10315" h="10343" extrusionOk="0">
                  <a:moveTo>
                    <a:pt x="5102" y="670"/>
                  </a:moveTo>
                  <a:cubicBezTo>
                    <a:pt x="5604" y="670"/>
                    <a:pt x="6022" y="1088"/>
                    <a:pt x="6022" y="1562"/>
                  </a:cubicBezTo>
                  <a:cubicBezTo>
                    <a:pt x="6022" y="2063"/>
                    <a:pt x="5604" y="2481"/>
                    <a:pt x="5102" y="2481"/>
                  </a:cubicBezTo>
                  <a:cubicBezTo>
                    <a:pt x="4600" y="2481"/>
                    <a:pt x="4182" y="2063"/>
                    <a:pt x="4182" y="1562"/>
                  </a:cubicBezTo>
                  <a:cubicBezTo>
                    <a:pt x="4182" y="1088"/>
                    <a:pt x="4600" y="670"/>
                    <a:pt x="5102" y="670"/>
                  </a:cubicBezTo>
                  <a:close/>
                  <a:moveTo>
                    <a:pt x="1757" y="1896"/>
                  </a:moveTo>
                  <a:cubicBezTo>
                    <a:pt x="2063" y="1896"/>
                    <a:pt x="2342" y="2175"/>
                    <a:pt x="2342" y="2481"/>
                  </a:cubicBezTo>
                  <a:cubicBezTo>
                    <a:pt x="2342" y="2788"/>
                    <a:pt x="2063" y="3067"/>
                    <a:pt x="1757" y="3067"/>
                  </a:cubicBezTo>
                  <a:cubicBezTo>
                    <a:pt x="1422" y="3067"/>
                    <a:pt x="1143" y="2788"/>
                    <a:pt x="1143" y="2481"/>
                  </a:cubicBezTo>
                  <a:cubicBezTo>
                    <a:pt x="1143" y="2119"/>
                    <a:pt x="1422" y="1896"/>
                    <a:pt x="1757" y="1896"/>
                  </a:cubicBezTo>
                  <a:close/>
                  <a:moveTo>
                    <a:pt x="8447" y="1896"/>
                  </a:moveTo>
                  <a:cubicBezTo>
                    <a:pt x="8781" y="1896"/>
                    <a:pt x="9032" y="2175"/>
                    <a:pt x="9032" y="2481"/>
                  </a:cubicBezTo>
                  <a:cubicBezTo>
                    <a:pt x="9032" y="2788"/>
                    <a:pt x="8753" y="3067"/>
                    <a:pt x="8447" y="3067"/>
                  </a:cubicBezTo>
                  <a:cubicBezTo>
                    <a:pt x="8112" y="3067"/>
                    <a:pt x="7834" y="2788"/>
                    <a:pt x="7834" y="2481"/>
                  </a:cubicBezTo>
                  <a:cubicBezTo>
                    <a:pt x="7834" y="2119"/>
                    <a:pt x="8112" y="1896"/>
                    <a:pt x="8447" y="1896"/>
                  </a:cubicBezTo>
                  <a:close/>
                  <a:moveTo>
                    <a:pt x="1701" y="3624"/>
                  </a:moveTo>
                  <a:cubicBezTo>
                    <a:pt x="2370" y="3624"/>
                    <a:pt x="2927" y="4182"/>
                    <a:pt x="2927" y="4851"/>
                  </a:cubicBezTo>
                  <a:lnTo>
                    <a:pt x="2927" y="6412"/>
                  </a:lnTo>
                  <a:cubicBezTo>
                    <a:pt x="2955" y="6635"/>
                    <a:pt x="2816" y="6719"/>
                    <a:pt x="2649" y="6719"/>
                  </a:cubicBezTo>
                  <a:cubicBezTo>
                    <a:pt x="2481" y="6719"/>
                    <a:pt x="2342" y="6858"/>
                    <a:pt x="2342" y="7053"/>
                  </a:cubicBezTo>
                  <a:lnTo>
                    <a:pt x="2342" y="8865"/>
                  </a:lnTo>
                  <a:cubicBezTo>
                    <a:pt x="2342" y="9032"/>
                    <a:pt x="2203" y="9172"/>
                    <a:pt x="2035" y="9172"/>
                  </a:cubicBezTo>
                  <a:lnTo>
                    <a:pt x="1422" y="9172"/>
                  </a:lnTo>
                  <a:cubicBezTo>
                    <a:pt x="1255" y="9172"/>
                    <a:pt x="1116" y="9032"/>
                    <a:pt x="1116" y="8865"/>
                  </a:cubicBezTo>
                  <a:lnTo>
                    <a:pt x="1116" y="7053"/>
                  </a:lnTo>
                  <a:cubicBezTo>
                    <a:pt x="1116" y="6858"/>
                    <a:pt x="976" y="6719"/>
                    <a:pt x="809" y="6719"/>
                  </a:cubicBezTo>
                  <a:cubicBezTo>
                    <a:pt x="642" y="6719"/>
                    <a:pt x="502" y="6579"/>
                    <a:pt x="502" y="6412"/>
                  </a:cubicBezTo>
                  <a:lnTo>
                    <a:pt x="502" y="4851"/>
                  </a:lnTo>
                  <a:cubicBezTo>
                    <a:pt x="502" y="4182"/>
                    <a:pt x="1060" y="3624"/>
                    <a:pt x="1701" y="3624"/>
                  </a:cubicBezTo>
                  <a:close/>
                  <a:moveTo>
                    <a:pt x="8391" y="3624"/>
                  </a:moveTo>
                  <a:cubicBezTo>
                    <a:pt x="9060" y="3624"/>
                    <a:pt x="9618" y="4182"/>
                    <a:pt x="9618" y="4851"/>
                  </a:cubicBezTo>
                  <a:lnTo>
                    <a:pt x="9618" y="6440"/>
                  </a:lnTo>
                  <a:lnTo>
                    <a:pt x="9645" y="6440"/>
                  </a:lnTo>
                  <a:cubicBezTo>
                    <a:pt x="9645" y="6635"/>
                    <a:pt x="9506" y="6774"/>
                    <a:pt x="9339" y="6774"/>
                  </a:cubicBezTo>
                  <a:cubicBezTo>
                    <a:pt x="9172" y="6774"/>
                    <a:pt x="9032" y="6914"/>
                    <a:pt x="9032" y="7081"/>
                  </a:cubicBezTo>
                  <a:lnTo>
                    <a:pt x="9032" y="8893"/>
                  </a:lnTo>
                  <a:cubicBezTo>
                    <a:pt x="9032" y="9060"/>
                    <a:pt x="8893" y="9199"/>
                    <a:pt x="8726" y="9199"/>
                  </a:cubicBezTo>
                  <a:lnTo>
                    <a:pt x="8112" y="9199"/>
                  </a:lnTo>
                  <a:cubicBezTo>
                    <a:pt x="7945" y="9199"/>
                    <a:pt x="7806" y="9060"/>
                    <a:pt x="7806" y="8893"/>
                  </a:cubicBezTo>
                  <a:lnTo>
                    <a:pt x="7806" y="7053"/>
                  </a:lnTo>
                  <a:cubicBezTo>
                    <a:pt x="7806" y="6858"/>
                    <a:pt x="7666" y="6719"/>
                    <a:pt x="7499" y="6719"/>
                  </a:cubicBezTo>
                  <a:cubicBezTo>
                    <a:pt x="7332" y="6719"/>
                    <a:pt x="7192" y="6579"/>
                    <a:pt x="7192" y="6412"/>
                  </a:cubicBezTo>
                  <a:lnTo>
                    <a:pt x="7192" y="4851"/>
                  </a:lnTo>
                  <a:cubicBezTo>
                    <a:pt x="7192" y="4182"/>
                    <a:pt x="7750" y="3624"/>
                    <a:pt x="8391" y="3624"/>
                  </a:cubicBezTo>
                  <a:close/>
                  <a:moveTo>
                    <a:pt x="5381" y="3095"/>
                  </a:moveTo>
                  <a:cubicBezTo>
                    <a:pt x="6077" y="3234"/>
                    <a:pt x="6635" y="3875"/>
                    <a:pt x="6635" y="4600"/>
                  </a:cubicBezTo>
                  <a:lnTo>
                    <a:pt x="6635" y="6440"/>
                  </a:lnTo>
                  <a:cubicBezTo>
                    <a:pt x="6663" y="6635"/>
                    <a:pt x="6523" y="6719"/>
                    <a:pt x="6356" y="6719"/>
                  </a:cubicBezTo>
                  <a:cubicBezTo>
                    <a:pt x="6161" y="6719"/>
                    <a:pt x="6022" y="6858"/>
                    <a:pt x="6022" y="7053"/>
                  </a:cubicBezTo>
                  <a:lnTo>
                    <a:pt x="6022" y="9478"/>
                  </a:lnTo>
                  <a:cubicBezTo>
                    <a:pt x="6022" y="9645"/>
                    <a:pt x="5882" y="9785"/>
                    <a:pt x="5715" y="9785"/>
                  </a:cubicBezTo>
                  <a:lnTo>
                    <a:pt x="4461" y="9785"/>
                  </a:lnTo>
                  <a:cubicBezTo>
                    <a:pt x="4293" y="9785"/>
                    <a:pt x="4154" y="9645"/>
                    <a:pt x="4154" y="9478"/>
                  </a:cubicBezTo>
                  <a:lnTo>
                    <a:pt x="4154" y="7053"/>
                  </a:lnTo>
                  <a:cubicBezTo>
                    <a:pt x="4154" y="6858"/>
                    <a:pt x="4015" y="6719"/>
                    <a:pt x="3847" y="6719"/>
                  </a:cubicBezTo>
                  <a:cubicBezTo>
                    <a:pt x="3652" y="6719"/>
                    <a:pt x="3513" y="6579"/>
                    <a:pt x="3513" y="6412"/>
                  </a:cubicBezTo>
                  <a:lnTo>
                    <a:pt x="3513" y="4851"/>
                  </a:lnTo>
                  <a:lnTo>
                    <a:pt x="3513" y="4600"/>
                  </a:lnTo>
                  <a:cubicBezTo>
                    <a:pt x="3513" y="3875"/>
                    <a:pt x="4043" y="3234"/>
                    <a:pt x="4739" y="3095"/>
                  </a:cubicBezTo>
                  <a:lnTo>
                    <a:pt x="4739" y="5185"/>
                  </a:lnTo>
                  <a:cubicBezTo>
                    <a:pt x="4739" y="5381"/>
                    <a:pt x="4879" y="5520"/>
                    <a:pt x="5046" y="5520"/>
                  </a:cubicBezTo>
                  <a:cubicBezTo>
                    <a:pt x="5241" y="5520"/>
                    <a:pt x="5381" y="5381"/>
                    <a:pt x="5381" y="5185"/>
                  </a:cubicBezTo>
                  <a:lnTo>
                    <a:pt x="5381" y="3095"/>
                  </a:lnTo>
                  <a:close/>
                  <a:moveTo>
                    <a:pt x="5130" y="1"/>
                  </a:moveTo>
                  <a:cubicBezTo>
                    <a:pt x="4293" y="1"/>
                    <a:pt x="3624" y="670"/>
                    <a:pt x="3624" y="1506"/>
                  </a:cubicBezTo>
                  <a:cubicBezTo>
                    <a:pt x="3624" y="1952"/>
                    <a:pt x="3847" y="2370"/>
                    <a:pt x="4154" y="2649"/>
                  </a:cubicBezTo>
                  <a:cubicBezTo>
                    <a:pt x="3736" y="2872"/>
                    <a:pt x="3373" y="3234"/>
                    <a:pt x="3206" y="3652"/>
                  </a:cubicBezTo>
                  <a:cubicBezTo>
                    <a:pt x="3067" y="3485"/>
                    <a:pt x="2900" y="3346"/>
                    <a:pt x="2677" y="3234"/>
                  </a:cubicBezTo>
                  <a:cubicBezTo>
                    <a:pt x="2900" y="3039"/>
                    <a:pt x="3039" y="2732"/>
                    <a:pt x="3039" y="2398"/>
                  </a:cubicBezTo>
                  <a:cubicBezTo>
                    <a:pt x="3039" y="1757"/>
                    <a:pt x="2481" y="1199"/>
                    <a:pt x="1812" y="1199"/>
                  </a:cubicBezTo>
                  <a:cubicBezTo>
                    <a:pt x="1143" y="1199"/>
                    <a:pt x="586" y="1757"/>
                    <a:pt x="586" y="2398"/>
                  </a:cubicBezTo>
                  <a:cubicBezTo>
                    <a:pt x="586" y="2732"/>
                    <a:pt x="725" y="3039"/>
                    <a:pt x="948" y="3234"/>
                  </a:cubicBezTo>
                  <a:cubicBezTo>
                    <a:pt x="391" y="3569"/>
                    <a:pt x="1" y="4154"/>
                    <a:pt x="1" y="4851"/>
                  </a:cubicBezTo>
                  <a:lnTo>
                    <a:pt x="1" y="6412"/>
                  </a:lnTo>
                  <a:cubicBezTo>
                    <a:pt x="1" y="6802"/>
                    <a:pt x="251" y="7137"/>
                    <a:pt x="586" y="7276"/>
                  </a:cubicBezTo>
                  <a:lnTo>
                    <a:pt x="586" y="8865"/>
                  </a:lnTo>
                  <a:cubicBezTo>
                    <a:pt x="586" y="9339"/>
                    <a:pt x="1004" y="9757"/>
                    <a:pt x="1506" y="9757"/>
                  </a:cubicBezTo>
                  <a:lnTo>
                    <a:pt x="2091" y="9757"/>
                  </a:lnTo>
                  <a:cubicBezTo>
                    <a:pt x="2593" y="9757"/>
                    <a:pt x="3011" y="9339"/>
                    <a:pt x="3011" y="8865"/>
                  </a:cubicBezTo>
                  <a:lnTo>
                    <a:pt x="3011" y="7276"/>
                  </a:lnTo>
                  <a:cubicBezTo>
                    <a:pt x="3095" y="7248"/>
                    <a:pt x="3206" y="7192"/>
                    <a:pt x="3318" y="7109"/>
                  </a:cubicBezTo>
                  <a:cubicBezTo>
                    <a:pt x="3429" y="7192"/>
                    <a:pt x="3485" y="7248"/>
                    <a:pt x="3624" y="7276"/>
                  </a:cubicBezTo>
                  <a:lnTo>
                    <a:pt x="3624" y="9450"/>
                  </a:lnTo>
                  <a:cubicBezTo>
                    <a:pt x="3624" y="9924"/>
                    <a:pt x="4043" y="10342"/>
                    <a:pt x="4544" y="10342"/>
                  </a:cubicBezTo>
                  <a:lnTo>
                    <a:pt x="5799" y="10342"/>
                  </a:lnTo>
                  <a:cubicBezTo>
                    <a:pt x="6273" y="10342"/>
                    <a:pt x="6691" y="9924"/>
                    <a:pt x="6691" y="9450"/>
                  </a:cubicBezTo>
                  <a:lnTo>
                    <a:pt x="6691" y="7276"/>
                  </a:lnTo>
                  <a:cubicBezTo>
                    <a:pt x="6802" y="7248"/>
                    <a:pt x="6914" y="7192"/>
                    <a:pt x="6997" y="7109"/>
                  </a:cubicBezTo>
                  <a:cubicBezTo>
                    <a:pt x="7109" y="7192"/>
                    <a:pt x="7192" y="7248"/>
                    <a:pt x="7332" y="7276"/>
                  </a:cubicBezTo>
                  <a:lnTo>
                    <a:pt x="7332" y="8865"/>
                  </a:lnTo>
                  <a:cubicBezTo>
                    <a:pt x="7332" y="9339"/>
                    <a:pt x="7750" y="9757"/>
                    <a:pt x="8224" y="9757"/>
                  </a:cubicBezTo>
                  <a:lnTo>
                    <a:pt x="8809" y="9757"/>
                  </a:lnTo>
                  <a:cubicBezTo>
                    <a:pt x="9311" y="9757"/>
                    <a:pt x="9729" y="9339"/>
                    <a:pt x="9729" y="8865"/>
                  </a:cubicBezTo>
                  <a:lnTo>
                    <a:pt x="9729" y="7276"/>
                  </a:lnTo>
                  <a:cubicBezTo>
                    <a:pt x="10064" y="7137"/>
                    <a:pt x="10314" y="6830"/>
                    <a:pt x="10314" y="6412"/>
                  </a:cubicBezTo>
                  <a:lnTo>
                    <a:pt x="10314" y="4851"/>
                  </a:lnTo>
                  <a:cubicBezTo>
                    <a:pt x="10287" y="4210"/>
                    <a:pt x="9896" y="3596"/>
                    <a:pt x="9339" y="3318"/>
                  </a:cubicBezTo>
                  <a:cubicBezTo>
                    <a:pt x="9562" y="3095"/>
                    <a:pt x="9701" y="2788"/>
                    <a:pt x="9701" y="2481"/>
                  </a:cubicBezTo>
                  <a:cubicBezTo>
                    <a:pt x="9701" y="1812"/>
                    <a:pt x="9144" y="1255"/>
                    <a:pt x="8475" y="1255"/>
                  </a:cubicBezTo>
                  <a:cubicBezTo>
                    <a:pt x="7806" y="1255"/>
                    <a:pt x="7248" y="1812"/>
                    <a:pt x="7248" y="2481"/>
                  </a:cubicBezTo>
                  <a:cubicBezTo>
                    <a:pt x="7248" y="2788"/>
                    <a:pt x="7388" y="3095"/>
                    <a:pt x="7611" y="3318"/>
                  </a:cubicBezTo>
                  <a:cubicBezTo>
                    <a:pt x="7388" y="3429"/>
                    <a:pt x="7220" y="3569"/>
                    <a:pt x="7081" y="3736"/>
                  </a:cubicBezTo>
                  <a:cubicBezTo>
                    <a:pt x="6969" y="3485"/>
                    <a:pt x="6802" y="3290"/>
                    <a:pt x="6635" y="3067"/>
                  </a:cubicBezTo>
                  <a:cubicBezTo>
                    <a:pt x="6496" y="2927"/>
                    <a:pt x="6300" y="2788"/>
                    <a:pt x="6105" y="2677"/>
                  </a:cubicBezTo>
                  <a:cubicBezTo>
                    <a:pt x="6440" y="2370"/>
                    <a:pt x="6663" y="1952"/>
                    <a:pt x="6663" y="1534"/>
                  </a:cubicBezTo>
                  <a:cubicBezTo>
                    <a:pt x="6663" y="1116"/>
                    <a:pt x="6496" y="725"/>
                    <a:pt x="6217" y="447"/>
                  </a:cubicBezTo>
                  <a:cubicBezTo>
                    <a:pt x="5938" y="168"/>
                    <a:pt x="5520" y="1"/>
                    <a:pt x="5130" y="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Lora" pitchFamily="2" charset="0"/>
                <a:ea typeface="+mn-ea"/>
                <a:cs typeface="Arial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7DE8F61-A506-C60C-5F48-F53BA78DBE92}"/>
                </a:ext>
              </a:extLst>
            </p:cNvPr>
            <p:cNvSpPr txBox="1"/>
            <p:nvPr/>
          </p:nvSpPr>
          <p:spPr>
            <a:xfrm>
              <a:off x="1005524" y="4114813"/>
              <a:ext cx="2808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 </a:t>
              </a:r>
              <a:r>
                <a:rPr lang="en-US" sz="1600" dirty="0"/>
                <a:t>100% agreements drafted</a:t>
              </a:r>
              <a:endParaRPr lang="en-UG" sz="1600" dirty="0"/>
            </a:p>
          </p:txBody>
        </p:sp>
        <p:pic>
          <p:nvPicPr>
            <p:cNvPr id="3074" name="Picture 2" descr="Advertisement ">
              <a:extLst>
                <a:ext uri="{FF2B5EF4-FFF2-40B4-BE49-F238E27FC236}">
                  <a16:creationId xmlns:a16="http://schemas.microsoft.com/office/drawing/2014/main" id="{93655A79-9B1B-45FC-D56D-2582C7CD3A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662" y="5040321"/>
              <a:ext cx="526383" cy="526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4C6E43D-E9D8-0E8C-E462-DA80E6E35AEB}"/>
                </a:ext>
              </a:extLst>
            </p:cNvPr>
            <p:cNvSpPr txBox="1"/>
            <p:nvPr/>
          </p:nvSpPr>
          <p:spPr>
            <a:xfrm>
              <a:off x="1145022" y="5148091"/>
              <a:ext cx="28083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98% agreements disclosed</a:t>
              </a:r>
              <a:endParaRPr lang="en-UG" sz="1600" dirty="0"/>
            </a:p>
          </p:txBody>
        </p:sp>
        <p:pic>
          <p:nvPicPr>
            <p:cNvPr id="3076" name="Picture 4" descr="Sign ">
              <a:extLst>
                <a:ext uri="{FF2B5EF4-FFF2-40B4-BE49-F238E27FC236}">
                  <a16:creationId xmlns:a16="http://schemas.microsoft.com/office/drawing/2014/main" id="{3CE2318A-5EBC-8269-1249-032AED75A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453" y="5590386"/>
              <a:ext cx="526382" cy="526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712EB33-D421-D7AB-CDBB-B73E23E1E119}"/>
                </a:ext>
              </a:extLst>
            </p:cNvPr>
            <p:cNvSpPr txBox="1"/>
            <p:nvPr/>
          </p:nvSpPr>
          <p:spPr>
            <a:xfrm>
              <a:off x="1145022" y="5684300"/>
              <a:ext cx="28083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96% agreements signed </a:t>
              </a:r>
              <a:endParaRPr lang="en-UG" sz="1600" dirty="0"/>
            </a:p>
          </p:txBody>
        </p:sp>
      </p:grpSp>
      <p:pic>
        <p:nvPicPr>
          <p:cNvPr id="3078" name="Picture 6" descr="Presentation ">
            <a:extLst>
              <a:ext uri="{FF2B5EF4-FFF2-40B4-BE49-F238E27FC236}">
                <a16:creationId xmlns:a16="http://schemas.microsoft.com/office/drawing/2014/main" id="{129319FC-D0A3-E630-5D0B-E7FEF9ABF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34" y="4659027"/>
            <a:ext cx="438552" cy="43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425FC6B9-0900-C51B-6B0E-70979C9D09D1}"/>
              </a:ext>
            </a:extLst>
          </p:cNvPr>
          <p:cNvSpPr txBox="1"/>
          <p:nvPr/>
        </p:nvSpPr>
        <p:spPr>
          <a:xfrm>
            <a:off x="1177655" y="4712760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97% PAPs completed FLT</a:t>
            </a:r>
            <a:endParaRPr lang="en-UG" sz="1600" dirty="0"/>
          </a:p>
        </p:txBody>
      </p:sp>
      <p:sp>
        <p:nvSpPr>
          <p:cNvPr id="79" name="Rectangle: Diagonal Corners Snipped 78">
            <a:extLst>
              <a:ext uri="{FF2B5EF4-FFF2-40B4-BE49-F238E27FC236}">
                <a16:creationId xmlns:a16="http://schemas.microsoft.com/office/drawing/2014/main" id="{7C265892-ACE1-05A3-9281-750D6E734FE4}"/>
              </a:ext>
            </a:extLst>
          </p:cNvPr>
          <p:cNvSpPr/>
          <p:nvPr/>
        </p:nvSpPr>
        <p:spPr bwMode="auto">
          <a:xfrm>
            <a:off x="107504" y="290968"/>
            <a:ext cx="1008112" cy="738786"/>
          </a:xfrm>
          <a:prstGeom prst="snip2DiagRect">
            <a:avLst>
              <a:gd name="adj1" fmla="val 0"/>
              <a:gd name="adj2" fmla="val 38769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b="1" kern="0" dirty="0">
                <a:solidFill>
                  <a:srgbClr val="32428B"/>
                </a:solidFill>
                <a:latin typeface="Helvetica Neue" panose="02000503000000020004" pitchFamily="2" charset="0"/>
              </a:rPr>
              <a:t>9</a:t>
            </a:r>
            <a:endParaRPr lang="en-UG" b="1" kern="0" dirty="0">
              <a:solidFill>
                <a:srgbClr val="32428B"/>
              </a:solidFill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709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2ADA4C-53FF-2371-B5B9-7AD4FEB3B99E}"/>
              </a:ext>
            </a:extLst>
          </p:cNvPr>
          <p:cNvSpPr txBox="1"/>
          <p:nvPr/>
        </p:nvSpPr>
        <p:spPr>
          <a:xfrm>
            <a:off x="611560" y="143698"/>
            <a:ext cx="8928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cs typeface="Arial" panose="020B0604020202020204" pitchFamily="34" charset="0"/>
              </a:rPr>
              <a:t>Resettlement Process – Livelihood Restoration</a:t>
            </a:r>
            <a:endParaRPr lang="en-UG" sz="3200" b="1" dirty="0"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267F617-311B-505F-3258-8A039E0E3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316997"/>
            <a:ext cx="3945720" cy="2486721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B603D9E4-68E7-6BDB-FC6D-D5306C92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899799"/>
            <a:ext cx="4709338" cy="2621257"/>
          </a:xfrm>
          <a:prstGeom prst="rect">
            <a:avLst/>
          </a:prstGeom>
        </p:spPr>
      </p:pic>
      <p:sp>
        <p:nvSpPr>
          <p:cNvPr id="171" name="Rectangle: Diagonal Corners Snipped 170">
            <a:extLst>
              <a:ext uri="{FF2B5EF4-FFF2-40B4-BE49-F238E27FC236}">
                <a16:creationId xmlns:a16="http://schemas.microsoft.com/office/drawing/2014/main" id="{7164F93C-C1A6-DF76-BE3B-4AE44D8AFEBB}"/>
              </a:ext>
            </a:extLst>
          </p:cNvPr>
          <p:cNvSpPr/>
          <p:nvPr/>
        </p:nvSpPr>
        <p:spPr bwMode="auto">
          <a:xfrm>
            <a:off x="107504" y="290968"/>
            <a:ext cx="1008112" cy="738786"/>
          </a:xfrm>
          <a:prstGeom prst="snip2DiagRect">
            <a:avLst>
              <a:gd name="adj1" fmla="val 0"/>
              <a:gd name="adj2" fmla="val 38769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b="1" kern="0" dirty="0">
                <a:solidFill>
                  <a:srgbClr val="32428B"/>
                </a:solidFill>
                <a:latin typeface="Helvetica Neue" panose="02000503000000020004" pitchFamily="2" charset="0"/>
              </a:rPr>
              <a:t>10</a:t>
            </a:r>
            <a:endParaRPr lang="en-UG" b="1" kern="0" dirty="0">
              <a:solidFill>
                <a:srgbClr val="32428B"/>
              </a:solidFill>
              <a:latin typeface="Helvetica Neue" panose="02000503000000020004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3F5C83D-CD8E-5FA6-7A01-3AD09AE151A0}"/>
              </a:ext>
            </a:extLst>
          </p:cNvPr>
          <p:cNvGrpSpPr/>
          <p:nvPr/>
        </p:nvGrpSpPr>
        <p:grpSpPr>
          <a:xfrm>
            <a:off x="4572000" y="1147720"/>
            <a:ext cx="4572000" cy="5015419"/>
            <a:chOff x="4572000" y="1147720"/>
            <a:chExt cx="4572000" cy="501541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EF6B719-BC54-DB57-B9F7-FAC95945D0A5}"/>
                </a:ext>
              </a:extLst>
            </p:cNvPr>
            <p:cNvGrpSpPr/>
            <p:nvPr/>
          </p:nvGrpSpPr>
          <p:grpSpPr>
            <a:xfrm>
              <a:off x="4572000" y="1444296"/>
              <a:ext cx="4532643" cy="4718843"/>
              <a:chOff x="4611357" y="1348554"/>
              <a:chExt cx="4532643" cy="4718843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74EF728D-CD08-255B-E5AC-72F30B395A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11357" y="1348554"/>
                <a:ext cx="3771096" cy="2828322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8C065ED3-48EE-63E4-5B4E-93450E55D3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97434" y="4157412"/>
                <a:ext cx="4246566" cy="1909985"/>
              </a:xfrm>
              <a:prstGeom prst="rect">
                <a:avLst/>
              </a:prstGeom>
              <a:noFill/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7CADEF-842D-07F4-7954-F543F3251A07}"/>
                </a:ext>
              </a:extLst>
            </p:cNvPr>
            <p:cNvSpPr txBox="1"/>
            <p:nvPr/>
          </p:nvSpPr>
          <p:spPr>
            <a:xfrm>
              <a:off x="4724400" y="1147720"/>
              <a:ext cx="441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Transitional food support – 06 months</a:t>
              </a:r>
              <a:endParaRPr lang="en-UG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83216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2ADA4C-53FF-2371-B5B9-7AD4FEB3B99E}"/>
              </a:ext>
            </a:extLst>
          </p:cNvPr>
          <p:cNvSpPr txBox="1"/>
          <p:nvPr/>
        </p:nvSpPr>
        <p:spPr>
          <a:xfrm>
            <a:off x="714839" y="149319"/>
            <a:ext cx="80023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cs typeface="Arial" panose="020B0604020202020204" pitchFamily="34" charset="0"/>
              </a:rPr>
              <a:t>Role of National Content in Resettlement Process </a:t>
            </a:r>
            <a:endParaRPr lang="en-UG" sz="3200" b="1" dirty="0">
              <a:cs typeface="Arial" panose="020B0604020202020204" pitchFamily="34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3DF74AE-F277-F0B0-7560-5935E1645C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1357541"/>
              </p:ext>
            </p:extLst>
          </p:nvPr>
        </p:nvGraphicFramePr>
        <p:xfrm>
          <a:off x="24340" y="1268760"/>
          <a:ext cx="4547659" cy="2451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B6C8D22-0248-E3EA-1EFB-D4BC01B0E7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285018"/>
              </p:ext>
            </p:extLst>
          </p:nvPr>
        </p:nvGraphicFramePr>
        <p:xfrm>
          <a:off x="24341" y="372048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03B9B649-7116-097D-D8C6-CF0E3410BF7E}"/>
              </a:ext>
            </a:extLst>
          </p:cNvPr>
          <p:cNvGrpSpPr/>
          <p:nvPr/>
        </p:nvGrpSpPr>
        <p:grpSpPr>
          <a:xfrm>
            <a:off x="4788024" y="1340769"/>
            <a:ext cx="4104456" cy="2660855"/>
            <a:chOff x="4788024" y="1340769"/>
            <a:chExt cx="4104456" cy="266085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3E3332-A5C5-566A-CB7B-1717EF7831FC}"/>
                </a:ext>
              </a:extLst>
            </p:cNvPr>
            <p:cNvSpPr txBox="1"/>
            <p:nvPr/>
          </p:nvSpPr>
          <p:spPr>
            <a:xfrm>
              <a:off x="4788024" y="1340769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National/staff capacity Building</a:t>
              </a:r>
              <a:endParaRPr lang="en-UG" sz="1800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696DF27-9373-027B-8FC9-CEFA6A78B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28864" y="1700259"/>
              <a:ext cx="3754859" cy="2301365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E4C0178-B797-70F9-1BBA-75B53CC77590}"/>
              </a:ext>
            </a:extLst>
          </p:cNvPr>
          <p:cNvGrpSpPr/>
          <p:nvPr/>
        </p:nvGrpSpPr>
        <p:grpSpPr>
          <a:xfrm>
            <a:off x="4716016" y="4086071"/>
            <a:ext cx="4104456" cy="2355699"/>
            <a:chOff x="4716016" y="4086071"/>
            <a:chExt cx="4104456" cy="235569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D598522-44B5-C81F-7065-02F2A6DC1D08}"/>
                </a:ext>
              </a:extLst>
            </p:cNvPr>
            <p:cNvSpPr txBox="1"/>
            <p:nvPr/>
          </p:nvSpPr>
          <p:spPr>
            <a:xfrm>
              <a:off x="4716016" y="4086071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Supplier Development workshops</a:t>
              </a:r>
              <a:endParaRPr lang="en-UG" sz="1800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48FA763-424A-72AA-1367-25D98BC58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80451" y="4455403"/>
              <a:ext cx="3651683" cy="1986367"/>
            </a:xfrm>
            <a:prstGeom prst="rect">
              <a:avLst/>
            </a:prstGeom>
          </p:spPr>
        </p:pic>
      </p:grpSp>
      <p:sp>
        <p:nvSpPr>
          <p:cNvPr id="17" name="Rectangle: Diagonal Corners Snipped 16">
            <a:extLst>
              <a:ext uri="{FF2B5EF4-FFF2-40B4-BE49-F238E27FC236}">
                <a16:creationId xmlns:a16="http://schemas.microsoft.com/office/drawing/2014/main" id="{BDA8958A-3885-7655-CA9E-9F57B0CBBE77}"/>
              </a:ext>
            </a:extLst>
          </p:cNvPr>
          <p:cNvSpPr/>
          <p:nvPr/>
        </p:nvSpPr>
        <p:spPr bwMode="auto">
          <a:xfrm>
            <a:off x="107504" y="290968"/>
            <a:ext cx="1008112" cy="738786"/>
          </a:xfrm>
          <a:prstGeom prst="snip2DiagRect">
            <a:avLst>
              <a:gd name="adj1" fmla="val 0"/>
              <a:gd name="adj2" fmla="val 38769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b="1" kern="0" dirty="0">
                <a:solidFill>
                  <a:srgbClr val="32428B"/>
                </a:solidFill>
                <a:latin typeface="Helvetica Neue" panose="02000503000000020004" pitchFamily="2" charset="0"/>
              </a:rPr>
              <a:t>11</a:t>
            </a:r>
            <a:endParaRPr lang="en-UG" b="1" kern="0" dirty="0">
              <a:solidFill>
                <a:srgbClr val="32428B"/>
              </a:solidFill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454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C15CB763-14F6-26F7-5B6A-5B7F36BB6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290" y="18322"/>
            <a:ext cx="7574799" cy="936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400" b="1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19100" indent="-23811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333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defRPr>
            </a:lvl2pPr>
            <a:lvl3pPr marL="952462" indent="-190492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defRPr>
            </a:lvl3pPr>
            <a:lvl4pPr marL="1333447" indent="-190492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67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defRPr>
            </a:lvl4pPr>
            <a:lvl5pPr marL="1714431" indent="-19049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defRPr>
            </a:lvl5pPr>
            <a:lvl6pPr marL="2095416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+mn-ea"/>
              </a:defRPr>
            </a:lvl6pPr>
            <a:lvl7pPr marL="2476401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+mn-ea"/>
              </a:defRPr>
            </a:lvl7pPr>
            <a:lvl8pPr marL="2857386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+mn-ea"/>
              </a:defRPr>
            </a:lvl8pPr>
            <a:lvl9pPr marL="3238370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2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Status of Tilenga components post completion of resettlement </a:t>
            </a:r>
            <a:endParaRPr lang="en-GB" altLang="en-US" sz="32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7EEC1C2-50DC-1940-C94C-838767C4F069}"/>
              </a:ext>
            </a:extLst>
          </p:cNvPr>
          <p:cNvGrpSpPr/>
          <p:nvPr/>
        </p:nvGrpSpPr>
        <p:grpSpPr>
          <a:xfrm>
            <a:off x="980142" y="1046158"/>
            <a:ext cx="7905759" cy="523220"/>
            <a:chOff x="853178" y="791992"/>
            <a:chExt cx="7905759" cy="52322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3586458-4F12-E92E-1391-F4D7638D1E98}"/>
                </a:ext>
              </a:extLst>
            </p:cNvPr>
            <p:cNvSpPr txBox="1"/>
            <p:nvPr/>
          </p:nvSpPr>
          <p:spPr>
            <a:xfrm>
              <a:off x="853178" y="791992"/>
              <a:ext cx="1728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Before</a:t>
              </a:r>
              <a:endParaRPr lang="en-UG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8708D00-6329-1536-B370-4C1A0D7E494C}"/>
                </a:ext>
              </a:extLst>
            </p:cNvPr>
            <p:cNvSpPr txBox="1"/>
            <p:nvPr/>
          </p:nvSpPr>
          <p:spPr>
            <a:xfrm>
              <a:off x="7030745" y="791992"/>
              <a:ext cx="1728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After</a:t>
              </a:r>
              <a:endParaRPr lang="en-UG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FFA38DE-763E-C094-9DF7-2B1A1D4AD68F}"/>
              </a:ext>
            </a:extLst>
          </p:cNvPr>
          <p:cNvGrpSpPr/>
          <p:nvPr/>
        </p:nvGrpSpPr>
        <p:grpSpPr>
          <a:xfrm>
            <a:off x="116190" y="1405282"/>
            <a:ext cx="8769711" cy="2717455"/>
            <a:chOff x="171605" y="1181932"/>
            <a:chExt cx="8961312" cy="294987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E2704AB-C4CE-32DD-9432-F1B0A02CB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605" y="1379868"/>
              <a:ext cx="3749621" cy="24018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5C89A50-850B-F645-0659-0E4555DFC9FE}"/>
                </a:ext>
              </a:extLst>
            </p:cNvPr>
            <p:cNvSpPr txBox="1"/>
            <p:nvPr/>
          </p:nvSpPr>
          <p:spPr>
            <a:xfrm>
              <a:off x="2682924" y="3731692"/>
              <a:ext cx="64499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Central Processing Facility </a:t>
              </a:r>
              <a:endParaRPr lang="en-UG" sz="2000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21F069A-3D60-A684-C389-4D13B1AD0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23783" y="1181932"/>
              <a:ext cx="4686538" cy="26361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3A0B0A-0F9D-A28D-68BD-F8C1061B85DE}"/>
              </a:ext>
            </a:extLst>
          </p:cNvPr>
          <p:cNvGrpSpPr/>
          <p:nvPr/>
        </p:nvGrpSpPr>
        <p:grpSpPr>
          <a:xfrm>
            <a:off x="416634" y="4076012"/>
            <a:ext cx="8146431" cy="2649700"/>
            <a:chOff x="0" y="4017443"/>
            <a:chExt cx="9010321" cy="284007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4696042-9AFA-A730-B8BB-F45757DA4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51170" y="4017443"/>
              <a:ext cx="3959151" cy="24696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368380E-217A-E9F8-7487-585689D26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811598" y="3225115"/>
              <a:ext cx="2469636" cy="409283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AA6EED-156D-083D-AB6A-F6432D020442}"/>
                </a:ext>
              </a:extLst>
            </p:cNvPr>
            <p:cNvSpPr txBox="1"/>
            <p:nvPr/>
          </p:nvSpPr>
          <p:spPr>
            <a:xfrm>
              <a:off x="2304035" y="6428660"/>
              <a:ext cx="6449993" cy="428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Road Upgrade – 30M Right of Way (</a:t>
              </a:r>
              <a:r>
                <a:rPr lang="en-US" sz="2000" dirty="0" err="1"/>
                <a:t>RoW</a:t>
              </a:r>
              <a:r>
                <a:rPr lang="en-US" sz="2000" dirty="0"/>
                <a:t>)</a:t>
              </a:r>
              <a:endParaRPr lang="en-UG" sz="2000" dirty="0"/>
            </a:p>
          </p:txBody>
        </p:sp>
      </p:grpSp>
      <p:sp>
        <p:nvSpPr>
          <p:cNvPr id="2" name="Rectangle: Diagonal Corners Snipped 1">
            <a:extLst>
              <a:ext uri="{FF2B5EF4-FFF2-40B4-BE49-F238E27FC236}">
                <a16:creationId xmlns:a16="http://schemas.microsoft.com/office/drawing/2014/main" id="{20802AA5-08FE-227A-4811-FDD2A38824D0}"/>
              </a:ext>
            </a:extLst>
          </p:cNvPr>
          <p:cNvSpPr/>
          <p:nvPr/>
        </p:nvSpPr>
        <p:spPr bwMode="auto">
          <a:xfrm>
            <a:off x="107504" y="290968"/>
            <a:ext cx="1008112" cy="738786"/>
          </a:xfrm>
          <a:prstGeom prst="snip2DiagRect">
            <a:avLst>
              <a:gd name="adj1" fmla="val 0"/>
              <a:gd name="adj2" fmla="val 38769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b="1" kern="0">
                <a:solidFill>
                  <a:srgbClr val="32428B"/>
                </a:solidFill>
                <a:latin typeface="Helvetica Neue" panose="02000503000000020004" pitchFamily="2" charset="0"/>
              </a:rPr>
              <a:t>12</a:t>
            </a:r>
            <a:endParaRPr lang="en-UG" b="1" kern="0">
              <a:solidFill>
                <a:srgbClr val="32428B"/>
              </a:solidFill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065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C15CB763-14F6-26F7-5B6A-5B7F36BB6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633" y="175449"/>
            <a:ext cx="7574799" cy="936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400" b="1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19100" indent="-23811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333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defRPr>
            </a:lvl2pPr>
            <a:lvl3pPr marL="952462" indent="-190492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defRPr>
            </a:lvl3pPr>
            <a:lvl4pPr marL="1333447" indent="-190492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67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defRPr>
            </a:lvl4pPr>
            <a:lvl5pPr marL="1714431" indent="-19049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defRPr>
            </a:lvl5pPr>
            <a:lvl6pPr marL="2095416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+mn-ea"/>
              </a:defRPr>
            </a:lvl6pPr>
            <a:lvl7pPr marL="2476401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+mn-ea"/>
              </a:defRPr>
            </a:lvl7pPr>
            <a:lvl8pPr marL="2857386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+mn-ea"/>
              </a:defRPr>
            </a:lvl8pPr>
            <a:lvl9pPr marL="3238370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2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Sample Photos – Cont’d</a:t>
            </a:r>
            <a:endParaRPr lang="en-GB" altLang="en-US" sz="320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586458-4F12-E92E-1391-F4D7638D1E98}"/>
              </a:ext>
            </a:extLst>
          </p:cNvPr>
          <p:cNvSpPr txBox="1"/>
          <p:nvPr/>
        </p:nvSpPr>
        <p:spPr>
          <a:xfrm>
            <a:off x="3347864" y="826998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Before &amp; After</a:t>
            </a:r>
            <a:endParaRPr lang="en-UG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8591DCD-E70F-396A-4359-4F5A424F0502}"/>
              </a:ext>
            </a:extLst>
          </p:cNvPr>
          <p:cNvGrpSpPr/>
          <p:nvPr/>
        </p:nvGrpSpPr>
        <p:grpSpPr>
          <a:xfrm>
            <a:off x="539552" y="1503272"/>
            <a:ext cx="8604448" cy="3781967"/>
            <a:chOff x="539552" y="1503272"/>
            <a:chExt cx="8604448" cy="378196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140BA14-6B0F-0C10-C165-8E73F13DC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1" y="1503272"/>
              <a:ext cx="4388798" cy="27178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7D23E0A-553B-8B49-6C3D-87ADDF676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9552" y="1503272"/>
              <a:ext cx="4281640" cy="2870870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0D6763D-66AF-3127-E8BA-1099892D5086}"/>
                </a:ext>
              </a:extLst>
            </p:cNvPr>
            <p:cNvSpPr txBox="1"/>
            <p:nvPr/>
          </p:nvSpPr>
          <p:spPr>
            <a:xfrm>
              <a:off x="611560" y="4885129"/>
              <a:ext cx="33127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/>
                <a:t>Resettlement Housing</a:t>
              </a:r>
              <a:endParaRPr lang="en-UG" sz="20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F322171-D656-CBE4-BFCE-9FC2812ED8D7}"/>
                </a:ext>
              </a:extLst>
            </p:cNvPr>
            <p:cNvSpPr txBox="1"/>
            <p:nvPr/>
          </p:nvSpPr>
          <p:spPr>
            <a:xfrm>
              <a:off x="5831205" y="4658084"/>
              <a:ext cx="33127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/>
                <a:t>Oil Well pad</a:t>
              </a:r>
              <a:endParaRPr lang="en-UG" sz="2000"/>
            </a:p>
          </p:txBody>
        </p:sp>
      </p:grpSp>
      <p:sp>
        <p:nvSpPr>
          <p:cNvPr id="13" name="Rectangle: Diagonal Corners Snipped 12">
            <a:extLst>
              <a:ext uri="{FF2B5EF4-FFF2-40B4-BE49-F238E27FC236}">
                <a16:creationId xmlns:a16="http://schemas.microsoft.com/office/drawing/2014/main" id="{D6C68693-F2F9-92BA-C3AE-45A3E11B7A81}"/>
              </a:ext>
            </a:extLst>
          </p:cNvPr>
          <p:cNvSpPr/>
          <p:nvPr/>
        </p:nvSpPr>
        <p:spPr bwMode="auto">
          <a:xfrm>
            <a:off x="107504" y="290968"/>
            <a:ext cx="1008112" cy="738786"/>
          </a:xfrm>
          <a:prstGeom prst="snip2DiagRect">
            <a:avLst>
              <a:gd name="adj1" fmla="val 0"/>
              <a:gd name="adj2" fmla="val 38769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b="1" kern="0">
                <a:solidFill>
                  <a:srgbClr val="32428B"/>
                </a:solidFill>
                <a:latin typeface="Helvetica Neue" panose="02000503000000020004" pitchFamily="2" charset="0"/>
              </a:rPr>
              <a:t>13</a:t>
            </a:r>
            <a:endParaRPr lang="en-UG" b="1" kern="0">
              <a:solidFill>
                <a:srgbClr val="32428B"/>
              </a:solidFill>
              <a:latin typeface="Helvetica Neue" panose="02000503000000020004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7517A6-50B5-F2AF-43F2-969AE96D95E9}"/>
              </a:ext>
            </a:extLst>
          </p:cNvPr>
          <p:cNvSpPr txBox="1"/>
          <p:nvPr/>
        </p:nvSpPr>
        <p:spPr>
          <a:xfrm>
            <a:off x="1760852" y="6240533"/>
            <a:ext cx="61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Source – Petroleum Authority of Uganda (PAU)</a:t>
            </a:r>
            <a:endParaRPr lang="en-UG" sz="2000"/>
          </a:p>
        </p:txBody>
      </p:sp>
    </p:spTree>
    <p:extLst>
      <p:ext uri="{BB962C8B-B14F-4D97-AF65-F5344CB8AC3E}">
        <p14:creationId xmlns:p14="http://schemas.microsoft.com/office/powerpoint/2010/main" val="2998350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3">
            <a:extLst>
              <a:ext uri="{FF2B5EF4-FFF2-40B4-BE49-F238E27FC236}">
                <a16:creationId xmlns:a16="http://schemas.microsoft.com/office/drawing/2014/main" id="{0D797150-CB58-2A3F-2543-5E1E81847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0808" y="181669"/>
            <a:ext cx="7945688" cy="106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400" b="1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19100" indent="-23811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333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defRPr>
            </a:lvl2pPr>
            <a:lvl3pPr marL="952462" indent="-190492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defRPr>
            </a:lvl3pPr>
            <a:lvl4pPr marL="1333447" indent="-190492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67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defRPr>
            </a:lvl4pPr>
            <a:lvl5pPr marL="1714431" indent="-19049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defRPr>
            </a:lvl5pPr>
            <a:lvl6pPr marL="2095416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+mn-ea"/>
              </a:defRPr>
            </a:lvl6pPr>
            <a:lvl7pPr marL="2476401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+mn-ea"/>
              </a:defRPr>
            </a:lvl7pPr>
            <a:lvl8pPr marL="2857386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+mn-ea"/>
              </a:defRPr>
            </a:lvl8pPr>
            <a:lvl9pPr marL="3238370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Benefits of Resettlement services as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nablers for O&amp;G Infrastructur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 Development</a:t>
            </a:r>
            <a:endParaRPr lang="en-GB" alt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: Diagonal Corners Snipped 55">
            <a:extLst>
              <a:ext uri="{FF2B5EF4-FFF2-40B4-BE49-F238E27FC236}">
                <a16:creationId xmlns:a16="http://schemas.microsoft.com/office/drawing/2014/main" id="{4FB00FE3-314C-02B3-1613-A70A907F27DA}"/>
              </a:ext>
            </a:extLst>
          </p:cNvPr>
          <p:cNvSpPr/>
          <p:nvPr/>
        </p:nvSpPr>
        <p:spPr bwMode="auto">
          <a:xfrm>
            <a:off x="107504" y="290968"/>
            <a:ext cx="1008112" cy="738786"/>
          </a:xfrm>
          <a:prstGeom prst="snip2DiagRect">
            <a:avLst>
              <a:gd name="adj1" fmla="val 0"/>
              <a:gd name="adj2" fmla="val 38769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b="1" kern="0">
                <a:solidFill>
                  <a:srgbClr val="32428B"/>
                </a:solidFill>
                <a:latin typeface="Helvetica Neue" panose="02000503000000020004" pitchFamily="2" charset="0"/>
              </a:rPr>
              <a:t>14</a:t>
            </a:r>
            <a:endParaRPr lang="en-UG" b="1" kern="0">
              <a:solidFill>
                <a:srgbClr val="32428B"/>
              </a:solidFill>
              <a:latin typeface="Helvetica Neue" panose="02000503000000020004" pitchFamily="2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F334F9A-8F90-6C81-52B0-C30C0BDE9D5C}"/>
              </a:ext>
            </a:extLst>
          </p:cNvPr>
          <p:cNvGrpSpPr/>
          <p:nvPr/>
        </p:nvGrpSpPr>
        <p:grpSpPr>
          <a:xfrm>
            <a:off x="25963" y="1192509"/>
            <a:ext cx="9189867" cy="4300327"/>
            <a:chOff x="25963" y="1192509"/>
            <a:chExt cx="9189867" cy="430032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B14DEB5-4F99-6D1D-3BBB-060591F660DA}"/>
                </a:ext>
              </a:extLst>
            </p:cNvPr>
            <p:cNvGrpSpPr/>
            <p:nvPr/>
          </p:nvGrpSpPr>
          <p:grpSpPr>
            <a:xfrm>
              <a:off x="25963" y="1360970"/>
              <a:ext cx="9189867" cy="3943344"/>
              <a:chOff x="336018" y="1351094"/>
              <a:chExt cx="11383289" cy="4456220"/>
            </a:xfrm>
          </p:grpSpPr>
          <p:sp>
            <p:nvSpPr>
              <p:cNvPr id="3" name="Google Shape;2277;p26">
                <a:extLst>
                  <a:ext uri="{FF2B5EF4-FFF2-40B4-BE49-F238E27FC236}">
                    <a16:creationId xmlns:a16="http://schemas.microsoft.com/office/drawing/2014/main" id="{01D813C3-B098-37F5-8DA6-D78694715C79}"/>
                  </a:ext>
                </a:extLst>
              </p:cNvPr>
              <p:cNvSpPr/>
              <p:nvPr/>
            </p:nvSpPr>
            <p:spPr>
              <a:xfrm>
                <a:off x="7660390" y="4365249"/>
                <a:ext cx="1207604" cy="1207604"/>
              </a:xfrm>
              <a:custGeom>
                <a:avLst/>
                <a:gdLst/>
                <a:ahLst/>
                <a:cxnLst/>
                <a:rect l="l" t="t" r="r" b="b"/>
                <a:pathLst>
                  <a:path w="22106" h="22106" extrusionOk="0">
                    <a:moveTo>
                      <a:pt x="11053" y="2186"/>
                    </a:moveTo>
                    <a:cubicBezTo>
                      <a:pt x="15961" y="2186"/>
                      <a:pt x="19920" y="6176"/>
                      <a:pt x="19920" y="11053"/>
                    </a:cubicBezTo>
                    <a:cubicBezTo>
                      <a:pt x="19920" y="15962"/>
                      <a:pt x="15961" y="19952"/>
                      <a:pt x="11053" y="19952"/>
                    </a:cubicBezTo>
                    <a:cubicBezTo>
                      <a:pt x="6144" y="19952"/>
                      <a:pt x="2154" y="15962"/>
                      <a:pt x="2154" y="11053"/>
                    </a:cubicBezTo>
                    <a:cubicBezTo>
                      <a:pt x="2154" y="6176"/>
                      <a:pt x="6144" y="2186"/>
                      <a:pt x="11053" y="2186"/>
                    </a:cubicBezTo>
                    <a:close/>
                    <a:moveTo>
                      <a:pt x="11053" y="1"/>
                    </a:moveTo>
                    <a:cubicBezTo>
                      <a:pt x="4940" y="1"/>
                      <a:pt x="0" y="4973"/>
                      <a:pt x="0" y="11053"/>
                    </a:cubicBezTo>
                    <a:cubicBezTo>
                      <a:pt x="0" y="17165"/>
                      <a:pt x="4972" y="22106"/>
                      <a:pt x="11053" y="22106"/>
                    </a:cubicBezTo>
                    <a:cubicBezTo>
                      <a:pt x="17133" y="22106"/>
                      <a:pt x="22105" y="17165"/>
                      <a:pt x="22105" y="11053"/>
                    </a:cubicBezTo>
                    <a:cubicBezTo>
                      <a:pt x="22105" y="4973"/>
                      <a:pt x="17133" y="1"/>
                      <a:pt x="110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" name="Google Shape;2278;p26">
                <a:extLst>
                  <a:ext uri="{FF2B5EF4-FFF2-40B4-BE49-F238E27FC236}">
                    <a16:creationId xmlns:a16="http://schemas.microsoft.com/office/drawing/2014/main" id="{7F2A3CCA-674F-1915-458C-1A62506F0DE0}"/>
                  </a:ext>
                </a:extLst>
              </p:cNvPr>
              <p:cNvSpPr/>
              <p:nvPr/>
            </p:nvSpPr>
            <p:spPr>
              <a:xfrm>
                <a:off x="8636099" y="2265025"/>
                <a:ext cx="960195" cy="960194"/>
              </a:xfrm>
              <a:custGeom>
                <a:avLst/>
                <a:gdLst/>
                <a:ahLst/>
                <a:cxnLst/>
                <a:rect l="l" t="t" r="r" b="b"/>
                <a:pathLst>
                  <a:path w="17577" h="17577" extrusionOk="0">
                    <a:moveTo>
                      <a:pt x="8804" y="2154"/>
                    </a:moveTo>
                    <a:cubicBezTo>
                      <a:pt x="12446" y="2154"/>
                      <a:pt x="15423" y="5131"/>
                      <a:pt x="15423" y="8805"/>
                    </a:cubicBezTo>
                    <a:cubicBezTo>
                      <a:pt x="15423" y="12447"/>
                      <a:pt x="12446" y="15424"/>
                      <a:pt x="8804" y="15424"/>
                    </a:cubicBezTo>
                    <a:cubicBezTo>
                      <a:pt x="5131" y="15424"/>
                      <a:pt x="2186" y="12447"/>
                      <a:pt x="2186" y="8805"/>
                    </a:cubicBezTo>
                    <a:cubicBezTo>
                      <a:pt x="2186" y="5131"/>
                      <a:pt x="5162" y="2154"/>
                      <a:pt x="8804" y="2154"/>
                    </a:cubicBezTo>
                    <a:close/>
                    <a:moveTo>
                      <a:pt x="8804" y="1"/>
                    </a:moveTo>
                    <a:cubicBezTo>
                      <a:pt x="3959" y="1"/>
                      <a:pt x="0" y="3959"/>
                      <a:pt x="0" y="8805"/>
                    </a:cubicBezTo>
                    <a:cubicBezTo>
                      <a:pt x="0" y="13650"/>
                      <a:pt x="3959" y="17577"/>
                      <a:pt x="8804" y="17577"/>
                    </a:cubicBezTo>
                    <a:cubicBezTo>
                      <a:pt x="13650" y="17577"/>
                      <a:pt x="17577" y="13650"/>
                      <a:pt x="17577" y="8805"/>
                    </a:cubicBezTo>
                    <a:cubicBezTo>
                      <a:pt x="17577" y="3959"/>
                      <a:pt x="13650" y="1"/>
                      <a:pt x="88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" name="Google Shape;2279;p26">
                <a:extLst>
                  <a:ext uri="{FF2B5EF4-FFF2-40B4-BE49-F238E27FC236}">
                    <a16:creationId xmlns:a16="http://schemas.microsoft.com/office/drawing/2014/main" id="{C8D69ED3-F6DA-1577-5F6A-2E2D759EF1E4}"/>
                  </a:ext>
                </a:extLst>
              </p:cNvPr>
              <p:cNvSpPr/>
              <p:nvPr/>
            </p:nvSpPr>
            <p:spPr>
              <a:xfrm>
                <a:off x="2537768" y="2457097"/>
                <a:ext cx="1109001" cy="1110694"/>
              </a:xfrm>
              <a:custGeom>
                <a:avLst/>
                <a:gdLst/>
                <a:ahLst/>
                <a:cxnLst/>
                <a:rect l="l" t="t" r="r" b="b"/>
                <a:pathLst>
                  <a:path w="20301" h="20332" extrusionOk="0">
                    <a:moveTo>
                      <a:pt x="10135" y="2185"/>
                    </a:moveTo>
                    <a:cubicBezTo>
                      <a:pt x="14569" y="2185"/>
                      <a:pt x="18147" y="5764"/>
                      <a:pt x="18147" y="10166"/>
                    </a:cubicBezTo>
                    <a:cubicBezTo>
                      <a:pt x="18147" y="14599"/>
                      <a:pt x="14569" y="18178"/>
                      <a:pt x="10135" y="18178"/>
                    </a:cubicBezTo>
                    <a:cubicBezTo>
                      <a:pt x="5733" y="18178"/>
                      <a:pt x="2154" y="14599"/>
                      <a:pt x="2154" y="10166"/>
                    </a:cubicBezTo>
                    <a:cubicBezTo>
                      <a:pt x="2154" y="5764"/>
                      <a:pt x="5733" y="2185"/>
                      <a:pt x="10135" y="2185"/>
                    </a:cubicBezTo>
                    <a:close/>
                    <a:moveTo>
                      <a:pt x="10135" y="0"/>
                    </a:moveTo>
                    <a:cubicBezTo>
                      <a:pt x="4530" y="0"/>
                      <a:pt x="1" y="4560"/>
                      <a:pt x="1" y="10166"/>
                    </a:cubicBezTo>
                    <a:cubicBezTo>
                      <a:pt x="1" y="15771"/>
                      <a:pt x="4561" y="20331"/>
                      <a:pt x="10135" y="20331"/>
                    </a:cubicBezTo>
                    <a:cubicBezTo>
                      <a:pt x="15740" y="20331"/>
                      <a:pt x="20301" y="15771"/>
                      <a:pt x="20301" y="10166"/>
                    </a:cubicBezTo>
                    <a:cubicBezTo>
                      <a:pt x="20301" y="4560"/>
                      <a:pt x="15740" y="0"/>
                      <a:pt x="101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2280;p26">
                <a:extLst>
                  <a:ext uri="{FF2B5EF4-FFF2-40B4-BE49-F238E27FC236}">
                    <a16:creationId xmlns:a16="http://schemas.microsoft.com/office/drawing/2014/main" id="{1BE58723-76D3-A206-E8B1-1BD0DDB8A31D}"/>
                  </a:ext>
                </a:extLst>
              </p:cNvPr>
              <p:cNvSpPr/>
              <p:nvPr/>
            </p:nvSpPr>
            <p:spPr>
              <a:xfrm>
                <a:off x="3449508" y="4901585"/>
                <a:ext cx="818326" cy="818326"/>
              </a:xfrm>
              <a:custGeom>
                <a:avLst/>
                <a:gdLst/>
                <a:ahLst/>
                <a:cxnLst/>
                <a:rect l="l" t="t" r="r" b="b"/>
                <a:pathLst>
                  <a:path w="14980" h="14980" extrusionOk="0">
                    <a:moveTo>
                      <a:pt x="7506" y="2185"/>
                    </a:moveTo>
                    <a:cubicBezTo>
                      <a:pt x="10420" y="2185"/>
                      <a:pt x="12826" y="4560"/>
                      <a:pt x="12826" y="7506"/>
                    </a:cubicBezTo>
                    <a:cubicBezTo>
                      <a:pt x="12826" y="10419"/>
                      <a:pt x="10420" y="12794"/>
                      <a:pt x="7506" y="12794"/>
                    </a:cubicBezTo>
                    <a:cubicBezTo>
                      <a:pt x="4561" y="12794"/>
                      <a:pt x="2186" y="10419"/>
                      <a:pt x="2186" y="7506"/>
                    </a:cubicBezTo>
                    <a:cubicBezTo>
                      <a:pt x="2186" y="4560"/>
                      <a:pt x="4561" y="2185"/>
                      <a:pt x="7506" y="2185"/>
                    </a:cubicBezTo>
                    <a:close/>
                    <a:moveTo>
                      <a:pt x="7506" y="0"/>
                    </a:moveTo>
                    <a:cubicBezTo>
                      <a:pt x="3357" y="0"/>
                      <a:pt x="1" y="3357"/>
                      <a:pt x="1" y="7474"/>
                    </a:cubicBezTo>
                    <a:cubicBezTo>
                      <a:pt x="1" y="11623"/>
                      <a:pt x="3357" y="14980"/>
                      <a:pt x="7506" y="14980"/>
                    </a:cubicBezTo>
                    <a:cubicBezTo>
                      <a:pt x="11623" y="14980"/>
                      <a:pt x="14980" y="11623"/>
                      <a:pt x="14980" y="7474"/>
                    </a:cubicBezTo>
                    <a:cubicBezTo>
                      <a:pt x="14980" y="3357"/>
                      <a:pt x="11623" y="0"/>
                      <a:pt x="75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2281;p26">
                <a:extLst>
                  <a:ext uri="{FF2B5EF4-FFF2-40B4-BE49-F238E27FC236}">
                    <a16:creationId xmlns:a16="http://schemas.microsoft.com/office/drawing/2014/main" id="{EDB64608-DD3A-1B6D-9929-51188A2E6174}"/>
                  </a:ext>
                </a:extLst>
              </p:cNvPr>
              <p:cNvSpPr/>
              <p:nvPr/>
            </p:nvSpPr>
            <p:spPr>
              <a:xfrm>
                <a:off x="7079095" y="4223380"/>
                <a:ext cx="752609" cy="506947"/>
              </a:xfrm>
              <a:custGeom>
                <a:avLst/>
                <a:gdLst/>
                <a:ahLst/>
                <a:cxnLst/>
                <a:rect l="l" t="t" r="r" b="b"/>
                <a:pathLst>
                  <a:path w="13777" h="9280" extrusionOk="0">
                    <a:moveTo>
                      <a:pt x="1077" y="1"/>
                    </a:moveTo>
                    <a:lnTo>
                      <a:pt x="0" y="1869"/>
                    </a:lnTo>
                    <a:lnTo>
                      <a:pt x="12700" y="9280"/>
                    </a:lnTo>
                    <a:lnTo>
                      <a:pt x="13776" y="7411"/>
                    </a:lnTo>
                    <a:lnTo>
                      <a:pt x="107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2282;p26">
                <a:extLst>
                  <a:ext uri="{FF2B5EF4-FFF2-40B4-BE49-F238E27FC236}">
                    <a16:creationId xmlns:a16="http://schemas.microsoft.com/office/drawing/2014/main" id="{23514C74-3AB0-D079-BA31-F37172DA2845}"/>
                  </a:ext>
                </a:extLst>
              </p:cNvPr>
              <p:cNvSpPr/>
              <p:nvPr/>
            </p:nvSpPr>
            <p:spPr>
              <a:xfrm>
                <a:off x="7077347" y="2865331"/>
                <a:ext cx="1638400" cy="640184"/>
              </a:xfrm>
              <a:custGeom>
                <a:avLst/>
                <a:gdLst/>
                <a:ahLst/>
                <a:cxnLst/>
                <a:rect l="l" t="t" r="r" b="b"/>
                <a:pathLst>
                  <a:path w="29992" h="11719" extrusionOk="0">
                    <a:moveTo>
                      <a:pt x="29294" y="1"/>
                    </a:moveTo>
                    <a:lnTo>
                      <a:pt x="1" y="9692"/>
                    </a:lnTo>
                    <a:lnTo>
                      <a:pt x="666" y="11718"/>
                    </a:lnTo>
                    <a:lnTo>
                      <a:pt x="29991" y="2028"/>
                    </a:lnTo>
                    <a:lnTo>
                      <a:pt x="2929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2283;p26">
                <a:extLst>
                  <a:ext uri="{FF2B5EF4-FFF2-40B4-BE49-F238E27FC236}">
                    <a16:creationId xmlns:a16="http://schemas.microsoft.com/office/drawing/2014/main" id="{767B3883-2419-8CE2-AF32-705B685BD325}"/>
                  </a:ext>
                </a:extLst>
              </p:cNvPr>
              <p:cNvSpPr/>
              <p:nvPr/>
            </p:nvSpPr>
            <p:spPr>
              <a:xfrm>
                <a:off x="3556742" y="3076413"/>
                <a:ext cx="1307956" cy="496567"/>
              </a:xfrm>
              <a:custGeom>
                <a:avLst/>
                <a:gdLst/>
                <a:ahLst/>
                <a:cxnLst/>
                <a:rect l="l" t="t" r="r" b="b"/>
                <a:pathLst>
                  <a:path w="23943" h="9090" extrusionOk="0">
                    <a:moveTo>
                      <a:pt x="603" y="0"/>
                    </a:moveTo>
                    <a:lnTo>
                      <a:pt x="1" y="2091"/>
                    </a:lnTo>
                    <a:lnTo>
                      <a:pt x="23309" y="9089"/>
                    </a:lnTo>
                    <a:lnTo>
                      <a:pt x="23943" y="6999"/>
                    </a:lnTo>
                    <a:lnTo>
                      <a:pt x="60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284;p26">
                <a:extLst>
                  <a:ext uri="{FF2B5EF4-FFF2-40B4-BE49-F238E27FC236}">
                    <a16:creationId xmlns:a16="http://schemas.microsoft.com/office/drawing/2014/main" id="{81B87276-1F56-8F28-1BE9-A3CB82F2E4C5}"/>
                  </a:ext>
                </a:extLst>
              </p:cNvPr>
              <p:cNvSpPr/>
              <p:nvPr/>
            </p:nvSpPr>
            <p:spPr>
              <a:xfrm>
                <a:off x="4143227" y="4162853"/>
                <a:ext cx="401460" cy="401406"/>
              </a:xfrm>
              <a:custGeom>
                <a:avLst/>
                <a:gdLst/>
                <a:ahLst/>
                <a:cxnLst/>
                <a:rect l="l" t="t" r="r" b="b"/>
                <a:pathLst>
                  <a:path w="7349" h="7348" extrusionOk="0">
                    <a:moveTo>
                      <a:pt x="3674" y="2154"/>
                    </a:moveTo>
                    <a:cubicBezTo>
                      <a:pt x="4498" y="2154"/>
                      <a:pt x="5195" y="2851"/>
                      <a:pt x="5195" y="3674"/>
                    </a:cubicBezTo>
                    <a:cubicBezTo>
                      <a:pt x="5195" y="4498"/>
                      <a:pt x="4498" y="5194"/>
                      <a:pt x="3674" y="5194"/>
                    </a:cubicBezTo>
                    <a:cubicBezTo>
                      <a:pt x="2851" y="5194"/>
                      <a:pt x="2154" y="4498"/>
                      <a:pt x="2154" y="3674"/>
                    </a:cubicBezTo>
                    <a:cubicBezTo>
                      <a:pt x="2154" y="2851"/>
                      <a:pt x="2851" y="2154"/>
                      <a:pt x="3674" y="2154"/>
                    </a:cubicBezTo>
                    <a:close/>
                    <a:moveTo>
                      <a:pt x="3674" y="1"/>
                    </a:moveTo>
                    <a:cubicBezTo>
                      <a:pt x="1648" y="1"/>
                      <a:pt x="1" y="1647"/>
                      <a:pt x="1" y="3674"/>
                    </a:cubicBezTo>
                    <a:cubicBezTo>
                      <a:pt x="1" y="5701"/>
                      <a:pt x="1648" y="7348"/>
                      <a:pt x="3674" y="7348"/>
                    </a:cubicBezTo>
                    <a:cubicBezTo>
                      <a:pt x="5701" y="7348"/>
                      <a:pt x="7348" y="5701"/>
                      <a:pt x="7348" y="3674"/>
                    </a:cubicBezTo>
                    <a:cubicBezTo>
                      <a:pt x="7348" y="1647"/>
                      <a:pt x="5701" y="1"/>
                      <a:pt x="3674" y="1"/>
                    </a:cubicBezTo>
                    <a:close/>
                  </a:path>
                </a:pathLst>
              </a:custGeom>
              <a:solidFill>
                <a:srgbClr val="2228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2285;p26">
                <a:extLst>
                  <a:ext uri="{FF2B5EF4-FFF2-40B4-BE49-F238E27FC236}">
                    <a16:creationId xmlns:a16="http://schemas.microsoft.com/office/drawing/2014/main" id="{68A9FD39-406D-0B60-6D03-854AECC5968D}"/>
                  </a:ext>
                </a:extLst>
              </p:cNvPr>
              <p:cNvSpPr/>
              <p:nvPr/>
            </p:nvSpPr>
            <p:spPr>
              <a:xfrm>
                <a:off x="4452913" y="4150725"/>
                <a:ext cx="406595" cy="199009"/>
              </a:xfrm>
              <a:custGeom>
                <a:avLst/>
                <a:gdLst/>
                <a:ahLst/>
                <a:cxnLst/>
                <a:rect l="l" t="t" r="r" b="b"/>
                <a:pathLst>
                  <a:path w="7443" h="3643" extrusionOk="0">
                    <a:moveTo>
                      <a:pt x="6999" y="1"/>
                    </a:moveTo>
                    <a:lnTo>
                      <a:pt x="1" y="1521"/>
                    </a:lnTo>
                    <a:lnTo>
                      <a:pt x="476" y="3643"/>
                    </a:lnTo>
                    <a:lnTo>
                      <a:pt x="7443" y="2123"/>
                    </a:lnTo>
                    <a:lnTo>
                      <a:pt x="6999" y="1"/>
                    </a:lnTo>
                    <a:close/>
                  </a:path>
                </a:pathLst>
              </a:custGeom>
              <a:solidFill>
                <a:srgbClr val="2228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286;p26">
                <a:extLst>
                  <a:ext uri="{FF2B5EF4-FFF2-40B4-BE49-F238E27FC236}">
                    <a16:creationId xmlns:a16="http://schemas.microsoft.com/office/drawing/2014/main" id="{E73690FB-DB0B-C7D0-4D79-AF815FB6B0B9}"/>
                  </a:ext>
                </a:extLst>
              </p:cNvPr>
              <p:cNvSpPr/>
              <p:nvPr/>
            </p:nvSpPr>
            <p:spPr>
              <a:xfrm>
                <a:off x="4136344" y="4579773"/>
                <a:ext cx="977512" cy="612488"/>
              </a:xfrm>
              <a:custGeom>
                <a:avLst/>
                <a:gdLst/>
                <a:ahLst/>
                <a:cxnLst/>
                <a:rect l="l" t="t" r="r" b="b"/>
                <a:pathLst>
                  <a:path w="17894" h="11212" extrusionOk="0">
                    <a:moveTo>
                      <a:pt x="16848" y="1"/>
                    </a:moveTo>
                    <a:lnTo>
                      <a:pt x="0" y="9311"/>
                    </a:lnTo>
                    <a:lnTo>
                      <a:pt x="1045" y="11212"/>
                    </a:lnTo>
                    <a:lnTo>
                      <a:pt x="17893" y="1901"/>
                    </a:lnTo>
                    <a:lnTo>
                      <a:pt x="1684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2287;p26">
                <a:extLst>
                  <a:ext uri="{FF2B5EF4-FFF2-40B4-BE49-F238E27FC236}">
                    <a16:creationId xmlns:a16="http://schemas.microsoft.com/office/drawing/2014/main" id="{C002D6DF-C5BF-187F-63B3-0DABB8E2976C}"/>
                  </a:ext>
                </a:extLst>
              </p:cNvPr>
              <p:cNvSpPr/>
              <p:nvPr/>
            </p:nvSpPr>
            <p:spPr>
              <a:xfrm>
                <a:off x="6537568" y="5204333"/>
                <a:ext cx="403154" cy="401406"/>
              </a:xfrm>
              <a:custGeom>
                <a:avLst/>
                <a:gdLst/>
                <a:ahLst/>
                <a:cxnLst/>
                <a:rect l="l" t="t" r="r" b="b"/>
                <a:pathLst>
                  <a:path w="7380" h="7348" extrusionOk="0">
                    <a:moveTo>
                      <a:pt x="3706" y="2154"/>
                    </a:moveTo>
                    <a:cubicBezTo>
                      <a:pt x="4529" y="2154"/>
                      <a:pt x="5195" y="2850"/>
                      <a:pt x="5195" y="3674"/>
                    </a:cubicBezTo>
                    <a:cubicBezTo>
                      <a:pt x="5195" y="4497"/>
                      <a:pt x="4529" y="5194"/>
                      <a:pt x="3706" y="5194"/>
                    </a:cubicBezTo>
                    <a:cubicBezTo>
                      <a:pt x="2851" y="5194"/>
                      <a:pt x="2186" y="4497"/>
                      <a:pt x="2186" y="3674"/>
                    </a:cubicBezTo>
                    <a:cubicBezTo>
                      <a:pt x="2186" y="2850"/>
                      <a:pt x="2851" y="2154"/>
                      <a:pt x="3706" y="2154"/>
                    </a:cubicBezTo>
                    <a:close/>
                    <a:moveTo>
                      <a:pt x="3706" y="0"/>
                    </a:moveTo>
                    <a:cubicBezTo>
                      <a:pt x="1648" y="0"/>
                      <a:pt x="1" y="1647"/>
                      <a:pt x="1" y="3674"/>
                    </a:cubicBezTo>
                    <a:cubicBezTo>
                      <a:pt x="1" y="5701"/>
                      <a:pt x="1648" y="7347"/>
                      <a:pt x="3706" y="7347"/>
                    </a:cubicBezTo>
                    <a:cubicBezTo>
                      <a:pt x="5733" y="7347"/>
                      <a:pt x="7380" y="5701"/>
                      <a:pt x="7380" y="3674"/>
                    </a:cubicBezTo>
                    <a:cubicBezTo>
                      <a:pt x="7380" y="1647"/>
                      <a:pt x="5733" y="0"/>
                      <a:pt x="37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2288;p26">
                <a:extLst>
                  <a:ext uri="{FF2B5EF4-FFF2-40B4-BE49-F238E27FC236}">
                    <a16:creationId xmlns:a16="http://schemas.microsoft.com/office/drawing/2014/main" id="{013A0102-45F5-7144-8DFE-489258CA0F60}"/>
                  </a:ext>
                </a:extLst>
              </p:cNvPr>
              <p:cNvSpPr/>
              <p:nvPr/>
            </p:nvSpPr>
            <p:spPr>
              <a:xfrm>
                <a:off x="6475293" y="4896396"/>
                <a:ext cx="264781" cy="391026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7158" extrusionOk="0">
                    <a:moveTo>
                      <a:pt x="1964" y="0"/>
                    </a:moveTo>
                    <a:lnTo>
                      <a:pt x="1" y="919"/>
                    </a:lnTo>
                    <a:lnTo>
                      <a:pt x="2883" y="7157"/>
                    </a:lnTo>
                    <a:lnTo>
                      <a:pt x="4846" y="6239"/>
                    </a:lnTo>
                    <a:lnTo>
                      <a:pt x="196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2289;p26">
                <a:extLst>
                  <a:ext uri="{FF2B5EF4-FFF2-40B4-BE49-F238E27FC236}">
                    <a16:creationId xmlns:a16="http://schemas.microsoft.com/office/drawing/2014/main" id="{A8AD1E72-01FE-6392-D8EC-6374F88BC3E1}"/>
                  </a:ext>
                </a:extLst>
              </p:cNvPr>
              <p:cNvSpPr/>
              <p:nvPr/>
            </p:nvSpPr>
            <p:spPr>
              <a:xfrm>
                <a:off x="4999574" y="2100268"/>
                <a:ext cx="418723" cy="402444"/>
              </a:xfrm>
              <a:custGeom>
                <a:avLst/>
                <a:gdLst/>
                <a:ahLst/>
                <a:cxnLst/>
                <a:rect l="l" t="t" r="r" b="b"/>
                <a:pathLst>
                  <a:path w="7665" h="7367" extrusionOk="0">
                    <a:moveTo>
                      <a:pt x="3825" y="2189"/>
                    </a:moveTo>
                    <a:cubicBezTo>
                      <a:pt x="4599" y="2189"/>
                      <a:pt x="5261" y="2773"/>
                      <a:pt x="5321" y="3587"/>
                    </a:cubicBezTo>
                    <a:cubicBezTo>
                      <a:pt x="5385" y="4410"/>
                      <a:pt x="4783" y="5139"/>
                      <a:pt x="3928" y="5202"/>
                    </a:cubicBezTo>
                    <a:cubicBezTo>
                      <a:pt x="3890" y="5205"/>
                      <a:pt x="3852" y="5206"/>
                      <a:pt x="3814" y="5206"/>
                    </a:cubicBezTo>
                    <a:cubicBezTo>
                      <a:pt x="3039" y="5206"/>
                      <a:pt x="2373" y="4594"/>
                      <a:pt x="2313" y="3808"/>
                    </a:cubicBezTo>
                    <a:cubicBezTo>
                      <a:pt x="2250" y="2985"/>
                      <a:pt x="2883" y="2257"/>
                      <a:pt x="3706" y="2193"/>
                    </a:cubicBezTo>
                    <a:cubicBezTo>
                      <a:pt x="3746" y="2190"/>
                      <a:pt x="3786" y="2189"/>
                      <a:pt x="3825" y="2189"/>
                    </a:cubicBezTo>
                    <a:close/>
                    <a:moveTo>
                      <a:pt x="3784" y="1"/>
                    </a:moveTo>
                    <a:cubicBezTo>
                      <a:pt x="3706" y="1"/>
                      <a:pt x="3627" y="3"/>
                      <a:pt x="3548" y="8"/>
                    </a:cubicBezTo>
                    <a:cubicBezTo>
                      <a:pt x="1521" y="167"/>
                      <a:pt x="1" y="1940"/>
                      <a:pt x="159" y="3967"/>
                    </a:cubicBezTo>
                    <a:cubicBezTo>
                      <a:pt x="310" y="5896"/>
                      <a:pt x="1896" y="7367"/>
                      <a:pt x="3797" y="7367"/>
                    </a:cubicBezTo>
                    <a:cubicBezTo>
                      <a:pt x="3892" y="7367"/>
                      <a:pt x="3989" y="7363"/>
                      <a:pt x="4086" y="7355"/>
                    </a:cubicBezTo>
                    <a:cubicBezTo>
                      <a:pt x="6113" y="7229"/>
                      <a:pt x="7665" y="5455"/>
                      <a:pt x="7507" y="3428"/>
                    </a:cubicBezTo>
                    <a:cubicBezTo>
                      <a:pt x="7354" y="1481"/>
                      <a:pt x="5711" y="1"/>
                      <a:pt x="3784" y="1"/>
                    </a:cubicBezTo>
                    <a:close/>
                  </a:path>
                </a:pathLst>
              </a:custGeom>
              <a:solidFill>
                <a:srgbClr val="3047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290;p26">
                <a:extLst>
                  <a:ext uri="{FF2B5EF4-FFF2-40B4-BE49-F238E27FC236}">
                    <a16:creationId xmlns:a16="http://schemas.microsoft.com/office/drawing/2014/main" id="{48B936A1-58C2-665D-A5AF-048CE4B85C85}"/>
                  </a:ext>
                </a:extLst>
              </p:cNvPr>
              <p:cNvSpPr/>
              <p:nvPr/>
            </p:nvSpPr>
            <p:spPr>
              <a:xfrm>
                <a:off x="5219288" y="2410335"/>
                <a:ext cx="287288" cy="387585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7095" extrusionOk="0">
                    <a:moveTo>
                      <a:pt x="1901" y="1"/>
                    </a:moveTo>
                    <a:lnTo>
                      <a:pt x="1" y="1078"/>
                    </a:lnTo>
                    <a:lnTo>
                      <a:pt x="3358" y="7095"/>
                    </a:lnTo>
                    <a:lnTo>
                      <a:pt x="5258" y="6018"/>
                    </a:lnTo>
                    <a:lnTo>
                      <a:pt x="1901" y="1"/>
                    </a:lnTo>
                    <a:close/>
                  </a:path>
                </a:pathLst>
              </a:custGeom>
              <a:solidFill>
                <a:srgbClr val="3047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291;p26">
                <a:extLst>
                  <a:ext uri="{FF2B5EF4-FFF2-40B4-BE49-F238E27FC236}">
                    <a16:creationId xmlns:a16="http://schemas.microsoft.com/office/drawing/2014/main" id="{02443E3B-F2DE-9A70-5AB8-8132688B106D}"/>
                  </a:ext>
                </a:extLst>
              </p:cNvPr>
              <p:cNvSpPr/>
              <p:nvPr/>
            </p:nvSpPr>
            <p:spPr>
              <a:xfrm>
                <a:off x="6769409" y="1739669"/>
                <a:ext cx="458492" cy="402553"/>
              </a:xfrm>
              <a:custGeom>
                <a:avLst/>
                <a:gdLst/>
                <a:ahLst/>
                <a:cxnLst/>
                <a:rect l="l" t="t" r="r" b="b"/>
                <a:pathLst>
                  <a:path w="8393" h="7369" extrusionOk="0">
                    <a:moveTo>
                      <a:pt x="4183" y="2167"/>
                    </a:moveTo>
                    <a:cubicBezTo>
                      <a:pt x="4666" y="2167"/>
                      <a:pt x="5150" y="2404"/>
                      <a:pt x="5448" y="2841"/>
                    </a:cubicBezTo>
                    <a:cubicBezTo>
                      <a:pt x="5923" y="3537"/>
                      <a:pt x="5733" y="4487"/>
                      <a:pt x="5036" y="4962"/>
                    </a:cubicBezTo>
                    <a:cubicBezTo>
                      <a:pt x="4780" y="5125"/>
                      <a:pt x="4491" y="5202"/>
                      <a:pt x="4204" y="5202"/>
                    </a:cubicBezTo>
                    <a:cubicBezTo>
                      <a:pt x="3710" y="5202"/>
                      <a:pt x="3226" y="4972"/>
                      <a:pt x="2946" y="4551"/>
                    </a:cubicBezTo>
                    <a:cubicBezTo>
                      <a:pt x="2471" y="3854"/>
                      <a:pt x="2661" y="2904"/>
                      <a:pt x="3357" y="2429"/>
                    </a:cubicBezTo>
                    <a:cubicBezTo>
                      <a:pt x="3606" y="2251"/>
                      <a:pt x="3894" y="2167"/>
                      <a:pt x="4183" y="2167"/>
                    </a:cubicBezTo>
                    <a:close/>
                    <a:moveTo>
                      <a:pt x="4170" y="1"/>
                    </a:moveTo>
                    <a:cubicBezTo>
                      <a:pt x="3467" y="1"/>
                      <a:pt x="2756" y="201"/>
                      <a:pt x="2122" y="624"/>
                    </a:cubicBezTo>
                    <a:cubicBezTo>
                      <a:pt x="444" y="1764"/>
                      <a:pt x="0" y="4076"/>
                      <a:pt x="1141" y="5754"/>
                    </a:cubicBezTo>
                    <a:cubicBezTo>
                      <a:pt x="1853" y="6802"/>
                      <a:pt x="3009" y="7369"/>
                      <a:pt x="4186" y="7369"/>
                    </a:cubicBezTo>
                    <a:cubicBezTo>
                      <a:pt x="4894" y="7369"/>
                      <a:pt x="5609" y="7164"/>
                      <a:pt x="6239" y="6736"/>
                    </a:cubicBezTo>
                    <a:cubicBezTo>
                      <a:pt x="7949" y="5627"/>
                      <a:pt x="8393" y="3316"/>
                      <a:pt x="7253" y="1637"/>
                    </a:cubicBezTo>
                    <a:cubicBezTo>
                      <a:pt x="6535" y="581"/>
                      <a:pt x="5365" y="1"/>
                      <a:pt x="41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292;p26">
                <a:extLst>
                  <a:ext uri="{FF2B5EF4-FFF2-40B4-BE49-F238E27FC236}">
                    <a16:creationId xmlns:a16="http://schemas.microsoft.com/office/drawing/2014/main" id="{4ECB97C9-C3B5-EFCD-FF0D-A470857B3F59}"/>
                  </a:ext>
                </a:extLst>
              </p:cNvPr>
              <p:cNvSpPr/>
              <p:nvPr/>
            </p:nvSpPr>
            <p:spPr>
              <a:xfrm>
                <a:off x="6454534" y="2033239"/>
                <a:ext cx="505253" cy="756050"/>
              </a:xfrm>
              <a:custGeom>
                <a:avLst/>
                <a:gdLst/>
                <a:ahLst/>
                <a:cxnLst/>
                <a:rect l="l" t="t" r="r" b="b"/>
                <a:pathLst>
                  <a:path w="9249" h="13840" extrusionOk="0">
                    <a:moveTo>
                      <a:pt x="7411" y="0"/>
                    </a:moveTo>
                    <a:lnTo>
                      <a:pt x="1" y="12731"/>
                    </a:lnTo>
                    <a:lnTo>
                      <a:pt x="1869" y="13839"/>
                    </a:lnTo>
                    <a:lnTo>
                      <a:pt x="9248" y="1140"/>
                    </a:lnTo>
                    <a:lnTo>
                      <a:pt x="741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293;p26">
                <a:extLst>
                  <a:ext uri="{FF2B5EF4-FFF2-40B4-BE49-F238E27FC236}">
                    <a16:creationId xmlns:a16="http://schemas.microsoft.com/office/drawing/2014/main" id="{58BF3C46-97F4-0E97-C59B-1E6114A13230}"/>
                  </a:ext>
                </a:extLst>
              </p:cNvPr>
              <p:cNvSpPr/>
              <p:nvPr/>
            </p:nvSpPr>
            <p:spPr>
              <a:xfrm>
                <a:off x="4731461" y="2595469"/>
                <a:ext cx="2518947" cy="2518946"/>
              </a:xfrm>
              <a:custGeom>
                <a:avLst/>
                <a:gdLst/>
                <a:ahLst/>
                <a:cxnLst/>
                <a:rect l="l" t="t" r="r" b="b"/>
                <a:pathLst>
                  <a:path w="46111" h="46111" extrusionOk="0">
                    <a:moveTo>
                      <a:pt x="23055" y="2439"/>
                    </a:moveTo>
                    <a:cubicBezTo>
                      <a:pt x="27616" y="2439"/>
                      <a:pt x="31828" y="3927"/>
                      <a:pt x="35248" y="6461"/>
                    </a:cubicBezTo>
                    <a:cubicBezTo>
                      <a:pt x="39428" y="9501"/>
                      <a:pt x="42405" y="14093"/>
                      <a:pt x="43355" y="19382"/>
                    </a:cubicBezTo>
                    <a:cubicBezTo>
                      <a:pt x="43577" y="20585"/>
                      <a:pt x="43672" y="21820"/>
                      <a:pt x="43672" y="23055"/>
                    </a:cubicBezTo>
                    <a:cubicBezTo>
                      <a:pt x="43672" y="34425"/>
                      <a:pt x="34425" y="43672"/>
                      <a:pt x="23055" y="43672"/>
                    </a:cubicBezTo>
                    <a:cubicBezTo>
                      <a:pt x="11686" y="43672"/>
                      <a:pt x="2439" y="34425"/>
                      <a:pt x="2439" y="23055"/>
                    </a:cubicBezTo>
                    <a:cubicBezTo>
                      <a:pt x="2439" y="18970"/>
                      <a:pt x="3642" y="15170"/>
                      <a:pt x="5701" y="11971"/>
                    </a:cubicBezTo>
                    <a:cubicBezTo>
                      <a:pt x="7158" y="9660"/>
                      <a:pt x="9089" y="7696"/>
                      <a:pt x="11338" y="6113"/>
                    </a:cubicBezTo>
                    <a:cubicBezTo>
                      <a:pt x="14663" y="3801"/>
                      <a:pt x="18717" y="2439"/>
                      <a:pt x="23055" y="2439"/>
                    </a:cubicBezTo>
                    <a:close/>
                    <a:moveTo>
                      <a:pt x="23055" y="1"/>
                    </a:moveTo>
                    <a:cubicBezTo>
                      <a:pt x="18115" y="1"/>
                      <a:pt x="13523" y="1584"/>
                      <a:pt x="9754" y="4244"/>
                    </a:cubicBezTo>
                    <a:cubicBezTo>
                      <a:pt x="7316" y="5986"/>
                      <a:pt x="5194" y="8203"/>
                      <a:pt x="3579" y="10736"/>
                    </a:cubicBezTo>
                    <a:cubicBezTo>
                      <a:pt x="1330" y="14315"/>
                      <a:pt x="0" y="18527"/>
                      <a:pt x="0" y="23055"/>
                    </a:cubicBezTo>
                    <a:cubicBezTo>
                      <a:pt x="0" y="35786"/>
                      <a:pt x="10356" y="46110"/>
                      <a:pt x="23055" y="46110"/>
                    </a:cubicBezTo>
                    <a:cubicBezTo>
                      <a:pt x="35786" y="46110"/>
                      <a:pt x="46110" y="35786"/>
                      <a:pt x="46110" y="23055"/>
                    </a:cubicBezTo>
                    <a:cubicBezTo>
                      <a:pt x="46110" y="21757"/>
                      <a:pt x="46015" y="20459"/>
                      <a:pt x="45794" y="19192"/>
                    </a:cubicBezTo>
                    <a:cubicBezTo>
                      <a:pt x="44780" y="13111"/>
                      <a:pt x="41360" y="7854"/>
                      <a:pt x="36546" y="4371"/>
                    </a:cubicBezTo>
                    <a:cubicBezTo>
                      <a:pt x="32746" y="1616"/>
                      <a:pt x="28091" y="1"/>
                      <a:pt x="230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FED8283C-730C-F43E-3DA5-2A88EE0325F9}"/>
                  </a:ext>
                </a:extLst>
              </p:cNvPr>
              <p:cNvGrpSpPr/>
              <p:nvPr/>
            </p:nvGrpSpPr>
            <p:grpSpPr>
              <a:xfrm>
                <a:off x="5234857" y="3013209"/>
                <a:ext cx="1410055" cy="1805561"/>
                <a:chOff x="5263826" y="3013209"/>
                <a:chExt cx="1410055" cy="1805561"/>
              </a:xfrm>
              <a:solidFill>
                <a:schemeClr val="tx1"/>
              </a:solidFill>
            </p:grpSpPr>
            <p:sp>
              <p:nvSpPr>
                <p:cNvPr id="37" name="Google Shape;2296;p26">
                  <a:extLst>
                    <a:ext uri="{FF2B5EF4-FFF2-40B4-BE49-F238E27FC236}">
                      <a16:creationId xmlns:a16="http://schemas.microsoft.com/office/drawing/2014/main" id="{9DF2CFD8-D8D7-5F9A-AF10-882778210F7A}"/>
                    </a:ext>
                  </a:extLst>
                </p:cNvPr>
                <p:cNvSpPr/>
                <p:nvPr/>
              </p:nvSpPr>
              <p:spPr>
                <a:xfrm>
                  <a:off x="5512984" y="3414123"/>
                  <a:ext cx="1083053" cy="1103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6" h="20204" extrusionOk="0">
                      <a:moveTo>
                        <a:pt x="3734" y="1"/>
                      </a:moveTo>
                      <a:cubicBezTo>
                        <a:pt x="3586" y="1"/>
                        <a:pt x="3429" y="28"/>
                        <a:pt x="3262" y="89"/>
                      </a:cubicBezTo>
                      <a:cubicBezTo>
                        <a:pt x="1710" y="691"/>
                        <a:pt x="2566" y="2717"/>
                        <a:pt x="2566" y="2717"/>
                      </a:cubicBezTo>
                      <a:lnTo>
                        <a:pt x="6112" y="12123"/>
                      </a:lnTo>
                      <a:cubicBezTo>
                        <a:pt x="6162" y="12248"/>
                        <a:pt x="6075" y="12333"/>
                        <a:pt x="5989" y="12333"/>
                      </a:cubicBezTo>
                      <a:cubicBezTo>
                        <a:pt x="5966" y="12333"/>
                        <a:pt x="5943" y="12327"/>
                        <a:pt x="5922" y="12313"/>
                      </a:cubicBezTo>
                      <a:lnTo>
                        <a:pt x="4212" y="11300"/>
                      </a:lnTo>
                      <a:cubicBezTo>
                        <a:pt x="4212" y="11300"/>
                        <a:pt x="4212" y="11268"/>
                        <a:pt x="4181" y="11268"/>
                      </a:cubicBezTo>
                      <a:cubicBezTo>
                        <a:pt x="4089" y="11199"/>
                        <a:pt x="3134" y="10383"/>
                        <a:pt x="2181" y="10383"/>
                      </a:cubicBezTo>
                      <a:cubicBezTo>
                        <a:pt x="1818" y="10383"/>
                        <a:pt x="1455" y="10501"/>
                        <a:pt x="1140" y="10825"/>
                      </a:cubicBezTo>
                      <a:cubicBezTo>
                        <a:pt x="0" y="12028"/>
                        <a:pt x="1235" y="13327"/>
                        <a:pt x="1330" y="13422"/>
                      </a:cubicBezTo>
                      <a:cubicBezTo>
                        <a:pt x="1362" y="13422"/>
                        <a:pt x="1362" y="13422"/>
                        <a:pt x="1362" y="13453"/>
                      </a:cubicBezTo>
                      <a:lnTo>
                        <a:pt x="9786" y="19565"/>
                      </a:lnTo>
                      <a:cubicBezTo>
                        <a:pt x="9818" y="19597"/>
                        <a:pt x="9818" y="19597"/>
                        <a:pt x="9849" y="19629"/>
                      </a:cubicBezTo>
                      <a:lnTo>
                        <a:pt x="9976" y="19914"/>
                      </a:lnTo>
                      <a:cubicBezTo>
                        <a:pt x="10070" y="20102"/>
                        <a:pt x="10253" y="20203"/>
                        <a:pt x="10431" y="20203"/>
                      </a:cubicBezTo>
                      <a:cubicBezTo>
                        <a:pt x="10492" y="20203"/>
                        <a:pt x="10553" y="20191"/>
                        <a:pt x="10609" y="20167"/>
                      </a:cubicBezTo>
                      <a:lnTo>
                        <a:pt x="18115" y="17158"/>
                      </a:lnTo>
                      <a:cubicBezTo>
                        <a:pt x="18368" y="17032"/>
                        <a:pt x="18495" y="16778"/>
                        <a:pt x="18400" y="16525"/>
                      </a:cubicBezTo>
                      <a:lnTo>
                        <a:pt x="18305" y="16240"/>
                      </a:lnTo>
                      <a:cubicBezTo>
                        <a:pt x="18273" y="16177"/>
                        <a:pt x="18273" y="16113"/>
                        <a:pt x="18305" y="16082"/>
                      </a:cubicBezTo>
                      <a:cubicBezTo>
                        <a:pt x="19825" y="14118"/>
                        <a:pt x="18812" y="11490"/>
                        <a:pt x="18812" y="11490"/>
                      </a:cubicBezTo>
                      <a:lnTo>
                        <a:pt x="17292" y="7626"/>
                      </a:lnTo>
                      <a:cubicBezTo>
                        <a:pt x="17292" y="7626"/>
                        <a:pt x="17292" y="7626"/>
                        <a:pt x="17292" y="7594"/>
                      </a:cubicBezTo>
                      <a:cubicBezTo>
                        <a:pt x="17260" y="7468"/>
                        <a:pt x="16817" y="5631"/>
                        <a:pt x="15455" y="5631"/>
                      </a:cubicBezTo>
                      <a:cubicBezTo>
                        <a:pt x="14663" y="5631"/>
                        <a:pt x="14220" y="5979"/>
                        <a:pt x="13998" y="6296"/>
                      </a:cubicBezTo>
                      <a:cubicBezTo>
                        <a:pt x="13973" y="6333"/>
                        <a:pt x="13933" y="6351"/>
                        <a:pt x="13892" y="6351"/>
                      </a:cubicBezTo>
                      <a:cubicBezTo>
                        <a:pt x="13830" y="6351"/>
                        <a:pt x="13764" y="6309"/>
                        <a:pt x="13745" y="6233"/>
                      </a:cubicBezTo>
                      <a:cubicBezTo>
                        <a:pt x="13650" y="5853"/>
                        <a:pt x="13333" y="5346"/>
                        <a:pt x="12383" y="5251"/>
                      </a:cubicBezTo>
                      <a:cubicBezTo>
                        <a:pt x="12284" y="5239"/>
                        <a:pt x="12190" y="5234"/>
                        <a:pt x="12101" y="5234"/>
                      </a:cubicBezTo>
                      <a:cubicBezTo>
                        <a:pt x="11227" y="5234"/>
                        <a:pt x="10848" y="5764"/>
                        <a:pt x="10704" y="6138"/>
                      </a:cubicBezTo>
                      <a:cubicBezTo>
                        <a:pt x="10688" y="6206"/>
                        <a:pt x="10634" y="6237"/>
                        <a:pt x="10579" y="6237"/>
                      </a:cubicBezTo>
                      <a:cubicBezTo>
                        <a:pt x="10530" y="6237"/>
                        <a:pt x="10481" y="6213"/>
                        <a:pt x="10451" y="6169"/>
                      </a:cubicBezTo>
                      <a:cubicBezTo>
                        <a:pt x="10155" y="5551"/>
                        <a:pt x="9586" y="4865"/>
                        <a:pt x="8840" y="4865"/>
                      </a:cubicBezTo>
                      <a:cubicBezTo>
                        <a:pt x="8707" y="4865"/>
                        <a:pt x="8568" y="4886"/>
                        <a:pt x="8424" y="4934"/>
                      </a:cubicBezTo>
                      <a:cubicBezTo>
                        <a:pt x="7791" y="5124"/>
                        <a:pt x="7506" y="5536"/>
                        <a:pt x="7379" y="5853"/>
                      </a:cubicBezTo>
                      <a:cubicBezTo>
                        <a:pt x="7348" y="5916"/>
                        <a:pt x="7292" y="5948"/>
                        <a:pt x="7237" y="5948"/>
                      </a:cubicBezTo>
                      <a:cubicBezTo>
                        <a:pt x="7181" y="5948"/>
                        <a:pt x="7126" y="5916"/>
                        <a:pt x="7094" y="5853"/>
                      </a:cubicBezTo>
                      <a:lnTo>
                        <a:pt x="5574" y="1894"/>
                      </a:lnTo>
                      <a:cubicBezTo>
                        <a:pt x="5574" y="1894"/>
                        <a:pt x="4968" y="1"/>
                        <a:pt x="3734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2297;p26">
                  <a:extLst>
                    <a:ext uri="{FF2B5EF4-FFF2-40B4-BE49-F238E27FC236}">
                      <a16:creationId xmlns:a16="http://schemas.microsoft.com/office/drawing/2014/main" id="{640D8FF6-8A31-267F-21D3-3984DAB4D8D0}"/>
                    </a:ext>
                  </a:extLst>
                </p:cNvPr>
                <p:cNvSpPr/>
                <p:nvPr/>
              </p:nvSpPr>
              <p:spPr>
                <a:xfrm>
                  <a:off x="6059645" y="4372187"/>
                  <a:ext cx="614236" cy="446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4" h="8175" extrusionOk="0">
                      <a:moveTo>
                        <a:pt x="8904" y="1"/>
                      </a:moveTo>
                      <a:cubicBezTo>
                        <a:pt x="8840" y="1"/>
                        <a:pt x="8774" y="11"/>
                        <a:pt x="8710" y="32"/>
                      </a:cubicBezTo>
                      <a:lnTo>
                        <a:pt x="412" y="3389"/>
                      </a:lnTo>
                      <a:cubicBezTo>
                        <a:pt x="127" y="3484"/>
                        <a:pt x="1" y="3832"/>
                        <a:pt x="127" y="4117"/>
                      </a:cubicBezTo>
                      <a:lnTo>
                        <a:pt x="1838" y="7854"/>
                      </a:lnTo>
                      <a:cubicBezTo>
                        <a:pt x="1933" y="8068"/>
                        <a:pt x="2134" y="8175"/>
                        <a:pt x="2350" y="8175"/>
                      </a:cubicBezTo>
                      <a:cubicBezTo>
                        <a:pt x="2421" y="8175"/>
                        <a:pt x="2495" y="8163"/>
                        <a:pt x="2566" y="8139"/>
                      </a:cubicBezTo>
                      <a:lnTo>
                        <a:pt x="10800" y="4877"/>
                      </a:lnTo>
                      <a:cubicBezTo>
                        <a:pt x="11117" y="4782"/>
                        <a:pt x="11243" y="4434"/>
                        <a:pt x="11117" y="4149"/>
                      </a:cubicBezTo>
                      <a:lnTo>
                        <a:pt x="9406" y="317"/>
                      </a:lnTo>
                      <a:cubicBezTo>
                        <a:pt x="9333" y="121"/>
                        <a:pt x="9126" y="1"/>
                        <a:pt x="8904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2298;p26">
                  <a:extLst>
                    <a:ext uri="{FF2B5EF4-FFF2-40B4-BE49-F238E27FC236}">
                      <a16:creationId xmlns:a16="http://schemas.microsoft.com/office/drawing/2014/main" id="{7889F73D-23D4-09FE-AF78-70471998D8B2}"/>
                    </a:ext>
                  </a:extLst>
                </p:cNvPr>
                <p:cNvSpPr/>
                <p:nvPr/>
              </p:nvSpPr>
              <p:spPr>
                <a:xfrm>
                  <a:off x="5487035" y="3013209"/>
                  <a:ext cx="178251" cy="2552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3" h="4673" extrusionOk="0">
                      <a:moveTo>
                        <a:pt x="1142" y="0"/>
                      </a:moveTo>
                      <a:cubicBezTo>
                        <a:pt x="1015" y="0"/>
                        <a:pt x="886" y="26"/>
                        <a:pt x="760" y="81"/>
                      </a:cubicBezTo>
                      <a:cubicBezTo>
                        <a:pt x="254" y="271"/>
                        <a:pt x="0" y="841"/>
                        <a:pt x="190" y="1347"/>
                      </a:cubicBezTo>
                      <a:lnTo>
                        <a:pt x="1235" y="4039"/>
                      </a:lnTo>
                      <a:cubicBezTo>
                        <a:pt x="1394" y="4419"/>
                        <a:pt x="1742" y="4673"/>
                        <a:pt x="2154" y="4673"/>
                      </a:cubicBezTo>
                      <a:cubicBezTo>
                        <a:pt x="2280" y="4673"/>
                        <a:pt x="2375" y="4641"/>
                        <a:pt x="2502" y="4609"/>
                      </a:cubicBezTo>
                      <a:cubicBezTo>
                        <a:pt x="3009" y="4388"/>
                        <a:pt x="3262" y="3818"/>
                        <a:pt x="3072" y="3311"/>
                      </a:cubicBezTo>
                      <a:lnTo>
                        <a:pt x="2027" y="619"/>
                      </a:lnTo>
                      <a:cubicBezTo>
                        <a:pt x="1884" y="238"/>
                        <a:pt x="1526" y="0"/>
                        <a:pt x="114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2299;p26">
                  <a:extLst>
                    <a:ext uri="{FF2B5EF4-FFF2-40B4-BE49-F238E27FC236}">
                      <a16:creationId xmlns:a16="http://schemas.microsoft.com/office/drawing/2014/main" id="{ACAA855B-39A0-92B5-FF60-498131F1663D}"/>
                    </a:ext>
                  </a:extLst>
                </p:cNvPr>
                <p:cNvSpPr/>
                <p:nvPr/>
              </p:nvSpPr>
              <p:spPr>
                <a:xfrm>
                  <a:off x="5269015" y="3220522"/>
                  <a:ext cx="268223" cy="170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10" h="3127" extrusionOk="0">
                      <a:moveTo>
                        <a:pt x="1143" y="0"/>
                      </a:moveTo>
                      <a:cubicBezTo>
                        <a:pt x="757" y="0"/>
                        <a:pt x="386" y="219"/>
                        <a:pt x="223" y="593"/>
                      </a:cubicBezTo>
                      <a:cubicBezTo>
                        <a:pt x="1" y="1068"/>
                        <a:pt x="254" y="1669"/>
                        <a:pt x="729" y="1891"/>
                      </a:cubicBezTo>
                      <a:lnTo>
                        <a:pt x="3358" y="3063"/>
                      </a:lnTo>
                      <a:cubicBezTo>
                        <a:pt x="3485" y="3126"/>
                        <a:pt x="3643" y="3126"/>
                        <a:pt x="3770" y="3126"/>
                      </a:cubicBezTo>
                      <a:cubicBezTo>
                        <a:pt x="4150" y="3126"/>
                        <a:pt x="4498" y="2905"/>
                        <a:pt x="4688" y="2556"/>
                      </a:cubicBezTo>
                      <a:cubicBezTo>
                        <a:pt x="4910" y="2049"/>
                        <a:pt x="4656" y="1448"/>
                        <a:pt x="4181" y="1226"/>
                      </a:cubicBezTo>
                      <a:lnTo>
                        <a:pt x="1553" y="86"/>
                      </a:lnTo>
                      <a:cubicBezTo>
                        <a:pt x="1420" y="28"/>
                        <a:pt x="1280" y="0"/>
                        <a:pt x="114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2300;p26">
                  <a:extLst>
                    <a:ext uri="{FF2B5EF4-FFF2-40B4-BE49-F238E27FC236}">
                      <a16:creationId xmlns:a16="http://schemas.microsoft.com/office/drawing/2014/main" id="{847353DE-6EFF-7D67-67B8-005B88950A46}"/>
                    </a:ext>
                  </a:extLst>
                </p:cNvPr>
                <p:cNvSpPr/>
                <p:nvPr/>
              </p:nvSpPr>
              <p:spPr>
                <a:xfrm>
                  <a:off x="5841680" y="3473066"/>
                  <a:ext cx="268223" cy="172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10" h="3159" extrusionOk="0">
                      <a:moveTo>
                        <a:pt x="1143" y="1"/>
                      </a:moveTo>
                      <a:cubicBezTo>
                        <a:pt x="756" y="1"/>
                        <a:pt x="386" y="220"/>
                        <a:pt x="222" y="593"/>
                      </a:cubicBezTo>
                      <a:cubicBezTo>
                        <a:pt x="0" y="1068"/>
                        <a:pt x="254" y="1670"/>
                        <a:pt x="729" y="1892"/>
                      </a:cubicBezTo>
                      <a:lnTo>
                        <a:pt x="3357" y="3064"/>
                      </a:lnTo>
                      <a:cubicBezTo>
                        <a:pt x="3484" y="3127"/>
                        <a:pt x="3642" y="3159"/>
                        <a:pt x="3769" y="3159"/>
                      </a:cubicBezTo>
                      <a:cubicBezTo>
                        <a:pt x="4149" y="3159"/>
                        <a:pt x="4497" y="2937"/>
                        <a:pt x="4687" y="2557"/>
                      </a:cubicBezTo>
                      <a:cubicBezTo>
                        <a:pt x="4909" y="2050"/>
                        <a:pt x="4656" y="1480"/>
                        <a:pt x="4181" y="1258"/>
                      </a:cubicBezTo>
                      <a:lnTo>
                        <a:pt x="1552" y="87"/>
                      </a:lnTo>
                      <a:cubicBezTo>
                        <a:pt x="1419" y="29"/>
                        <a:pt x="1280" y="1"/>
                        <a:pt x="114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2301;p26">
                  <a:extLst>
                    <a:ext uri="{FF2B5EF4-FFF2-40B4-BE49-F238E27FC236}">
                      <a16:creationId xmlns:a16="http://schemas.microsoft.com/office/drawing/2014/main" id="{0BA40764-EC72-316F-4C8A-D004D05AE59E}"/>
                    </a:ext>
                  </a:extLst>
                </p:cNvPr>
                <p:cNvSpPr/>
                <p:nvPr/>
              </p:nvSpPr>
              <p:spPr>
                <a:xfrm>
                  <a:off x="5263826" y="3463015"/>
                  <a:ext cx="268223" cy="165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10" h="3026" extrusionOk="0">
                      <a:moveTo>
                        <a:pt x="3817" y="0"/>
                      </a:moveTo>
                      <a:cubicBezTo>
                        <a:pt x="3687" y="0"/>
                        <a:pt x="3553" y="26"/>
                        <a:pt x="3421" y="81"/>
                      </a:cubicBezTo>
                      <a:lnTo>
                        <a:pt x="761" y="1094"/>
                      </a:lnTo>
                      <a:cubicBezTo>
                        <a:pt x="254" y="1316"/>
                        <a:pt x="1" y="1886"/>
                        <a:pt x="191" y="2392"/>
                      </a:cubicBezTo>
                      <a:cubicBezTo>
                        <a:pt x="349" y="2773"/>
                        <a:pt x="698" y="3026"/>
                        <a:pt x="1109" y="3026"/>
                      </a:cubicBezTo>
                      <a:cubicBezTo>
                        <a:pt x="1236" y="3026"/>
                        <a:pt x="1331" y="2994"/>
                        <a:pt x="1458" y="2963"/>
                      </a:cubicBezTo>
                      <a:lnTo>
                        <a:pt x="4150" y="1917"/>
                      </a:lnTo>
                      <a:cubicBezTo>
                        <a:pt x="4656" y="1727"/>
                        <a:pt x="4910" y="1157"/>
                        <a:pt x="4720" y="651"/>
                      </a:cubicBezTo>
                      <a:cubicBezTo>
                        <a:pt x="4576" y="244"/>
                        <a:pt x="4216" y="0"/>
                        <a:pt x="381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2302;p26">
                  <a:extLst>
                    <a:ext uri="{FF2B5EF4-FFF2-40B4-BE49-F238E27FC236}">
                      <a16:creationId xmlns:a16="http://schemas.microsoft.com/office/drawing/2014/main" id="{FECDA44A-3B6C-FEA7-476C-1469C569194D}"/>
                    </a:ext>
                  </a:extLst>
                </p:cNvPr>
                <p:cNvSpPr/>
                <p:nvPr/>
              </p:nvSpPr>
              <p:spPr>
                <a:xfrm>
                  <a:off x="5846869" y="3237292"/>
                  <a:ext cx="268223" cy="164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10" h="3010" extrusionOk="0">
                      <a:moveTo>
                        <a:pt x="3799" y="1"/>
                      </a:moveTo>
                      <a:cubicBezTo>
                        <a:pt x="3684" y="1"/>
                        <a:pt x="3566" y="21"/>
                        <a:pt x="3452" y="64"/>
                      </a:cubicBezTo>
                      <a:lnTo>
                        <a:pt x="761" y="1109"/>
                      </a:lnTo>
                      <a:cubicBezTo>
                        <a:pt x="254" y="1299"/>
                        <a:pt x="0" y="1869"/>
                        <a:pt x="190" y="2376"/>
                      </a:cubicBezTo>
                      <a:cubicBezTo>
                        <a:pt x="349" y="2756"/>
                        <a:pt x="729" y="3009"/>
                        <a:pt x="1109" y="3009"/>
                      </a:cubicBezTo>
                      <a:cubicBezTo>
                        <a:pt x="1236" y="3009"/>
                        <a:pt x="1362" y="2978"/>
                        <a:pt x="1457" y="2946"/>
                      </a:cubicBezTo>
                      <a:lnTo>
                        <a:pt x="4149" y="1901"/>
                      </a:lnTo>
                      <a:cubicBezTo>
                        <a:pt x="4656" y="1711"/>
                        <a:pt x="4909" y="1141"/>
                        <a:pt x="4719" y="634"/>
                      </a:cubicBezTo>
                      <a:cubicBezTo>
                        <a:pt x="4572" y="241"/>
                        <a:pt x="4197" y="1"/>
                        <a:pt x="379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2303;p26">
                  <a:extLst>
                    <a:ext uri="{FF2B5EF4-FFF2-40B4-BE49-F238E27FC236}">
                      <a16:creationId xmlns:a16="http://schemas.microsoft.com/office/drawing/2014/main" id="{326C3B23-42B4-8B17-4FA5-B15F24D15D7B}"/>
                    </a:ext>
                  </a:extLst>
                </p:cNvPr>
                <p:cNvSpPr/>
                <p:nvPr/>
              </p:nvSpPr>
              <p:spPr>
                <a:xfrm>
                  <a:off x="5469718" y="3592483"/>
                  <a:ext cx="186882" cy="252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1" h="4615" extrusionOk="0">
                      <a:moveTo>
                        <a:pt x="2288" y="0"/>
                      </a:moveTo>
                      <a:cubicBezTo>
                        <a:pt x="1911" y="0"/>
                        <a:pt x="1558" y="219"/>
                        <a:pt x="1394" y="593"/>
                      </a:cubicBezTo>
                      <a:lnTo>
                        <a:pt x="222" y="3221"/>
                      </a:lnTo>
                      <a:cubicBezTo>
                        <a:pt x="1" y="3728"/>
                        <a:pt x="222" y="4298"/>
                        <a:pt x="729" y="4519"/>
                      </a:cubicBezTo>
                      <a:cubicBezTo>
                        <a:pt x="856" y="4583"/>
                        <a:pt x="982" y="4614"/>
                        <a:pt x="1109" y="4614"/>
                      </a:cubicBezTo>
                      <a:cubicBezTo>
                        <a:pt x="1489" y="4614"/>
                        <a:pt x="1869" y="4393"/>
                        <a:pt x="2027" y="4013"/>
                      </a:cubicBezTo>
                      <a:lnTo>
                        <a:pt x="3199" y="1384"/>
                      </a:lnTo>
                      <a:cubicBezTo>
                        <a:pt x="3421" y="909"/>
                        <a:pt x="3199" y="307"/>
                        <a:pt x="2692" y="86"/>
                      </a:cubicBezTo>
                      <a:cubicBezTo>
                        <a:pt x="2560" y="28"/>
                        <a:pt x="2422" y="0"/>
                        <a:pt x="228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2304;p26">
                  <a:extLst>
                    <a:ext uri="{FF2B5EF4-FFF2-40B4-BE49-F238E27FC236}">
                      <a16:creationId xmlns:a16="http://schemas.microsoft.com/office/drawing/2014/main" id="{58CDF72E-3E26-0414-83CB-ACC2D4B0C09B}"/>
                    </a:ext>
                  </a:extLst>
                </p:cNvPr>
                <p:cNvSpPr/>
                <p:nvPr/>
              </p:nvSpPr>
              <p:spPr>
                <a:xfrm>
                  <a:off x="5722318" y="3019819"/>
                  <a:ext cx="186882" cy="252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1" h="4616" extrusionOk="0">
                      <a:moveTo>
                        <a:pt x="2288" y="1"/>
                      </a:moveTo>
                      <a:cubicBezTo>
                        <a:pt x="1910" y="1"/>
                        <a:pt x="1557" y="219"/>
                        <a:pt x="1394" y="593"/>
                      </a:cubicBezTo>
                      <a:lnTo>
                        <a:pt x="222" y="3222"/>
                      </a:lnTo>
                      <a:cubicBezTo>
                        <a:pt x="0" y="3728"/>
                        <a:pt x="222" y="4298"/>
                        <a:pt x="729" y="4520"/>
                      </a:cubicBezTo>
                      <a:cubicBezTo>
                        <a:pt x="855" y="4583"/>
                        <a:pt x="982" y="4615"/>
                        <a:pt x="1140" y="4615"/>
                      </a:cubicBezTo>
                      <a:cubicBezTo>
                        <a:pt x="1520" y="4615"/>
                        <a:pt x="1869" y="4393"/>
                        <a:pt x="2027" y="4013"/>
                      </a:cubicBezTo>
                      <a:lnTo>
                        <a:pt x="3199" y="1385"/>
                      </a:lnTo>
                      <a:cubicBezTo>
                        <a:pt x="3421" y="910"/>
                        <a:pt x="3199" y="308"/>
                        <a:pt x="2692" y="86"/>
                      </a:cubicBezTo>
                      <a:cubicBezTo>
                        <a:pt x="2559" y="28"/>
                        <a:pt x="2422" y="1"/>
                        <a:pt x="228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22" name="Graphic 21" descr="Research">
                <a:extLst>
                  <a:ext uri="{FF2B5EF4-FFF2-40B4-BE49-F238E27FC236}">
                    <a16:creationId xmlns:a16="http://schemas.microsoft.com/office/drawing/2014/main" id="{0C570046-04E0-EF91-8C86-F3AF0B8E1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784575" y="1351094"/>
                <a:ext cx="504085" cy="504085"/>
              </a:xfrm>
              <a:prstGeom prst="rect">
                <a:avLst/>
              </a:prstGeom>
            </p:spPr>
          </p:pic>
          <p:pic>
            <p:nvPicPr>
              <p:cNvPr id="24" name="Graphic 23" descr="Playbook">
                <a:extLst>
                  <a:ext uri="{FF2B5EF4-FFF2-40B4-BE49-F238E27FC236}">
                    <a16:creationId xmlns:a16="http://schemas.microsoft.com/office/drawing/2014/main" id="{52A397E2-3514-AED8-B002-36F61D055A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862522" y="4567381"/>
                <a:ext cx="803341" cy="803341"/>
              </a:xfrm>
              <a:prstGeom prst="rect">
                <a:avLst/>
              </a:prstGeom>
            </p:spPr>
          </p:pic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B9DAD317-F8F6-E716-B8A4-6802228D98EC}"/>
                  </a:ext>
                </a:extLst>
              </p:cNvPr>
              <p:cNvGrpSpPr/>
              <p:nvPr/>
            </p:nvGrpSpPr>
            <p:grpSpPr>
              <a:xfrm>
                <a:off x="336018" y="2644584"/>
                <a:ext cx="2150939" cy="780745"/>
                <a:chOff x="1580285" y="1900989"/>
                <a:chExt cx="2150939" cy="780745"/>
              </a:xfrm>
            </p:grpSpPr>
            <p:sp>
              <p:nvSpPr>
                <p:cNvPr id="35" name="Google Shape;170;p14">
                  <a:extLst>
                    <a:ext uri="{FF2B5EF4-FFF2-40B4-BE49-F238E27FC236}">
                      <a16:creationId xmlns:a16="http://schemas.microsoft.com/office/drawing/2014/main" id="{E0B5EF51-0188-11A1-83AE-EA26AA118422}"/>
                    </a:ext>
                  </a:extLst>
                </p:cNvPr>
                <p:cNvSpPr txBox="1"/>
                <p:nvPr/>
              </p:nvSpPr>
              <p:spPr>
                <a:xfrm>
                  <a:off x="1580285" y="1900989"/>
                  <a:ext cx="2150939" cy="39305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IN" sz="1500" b="1">
                      <a:solidFill>
                        <a:schemeClr val="accent5">
                          <a:lumMod val="50000"/>
                        </a:schemeClr>
                      </a:solidFill>
                      <a:latin typeface="Fira Sans Medium"/>
                      <a:ea typeface="Fira Sans Medium"/>
                      <a:cs typeface="Fira Sans Medium"/>
                      <a:sym typeface="Fira Sans Medium"/>
                    </a:rPr>
                    <a:t>Financing</a:t>
                  </a:r>
                  <a:endParaRPr sz="1500" b="1">
                    <a:solidFill>
                      <a:schemeClr val="accent5">
                        <a:lumMod val="50000"/>
                      </a:schemeClr>
                    </a:solidFill>
                    <a:latin typeface="Fira Sans Medium"/>
                    <a:ea typeface="Fira Sans Medium"/>
                    <a:cs typeface="Fira Sans Medium"/>
                    <a:sym typeface="Fira Sans Medium"/>
                  </a:endParaRPr>
                </a:p>
              </p:txBody>
            </p:sp>
            <p:sp>
              <p:nvSpPr>
                <p:cNvPr id="36" name="Google Shape;171;p14">
                  <a:extLst>
                    <a:ext uri="{FF2B5EF4-FFF2-40B4-BE49-F238E27FC236}">
                      <a16:creationId xmlns:a16="http://schemas.microsoft.com/office/drawing/2014/main" id="{E2EE0298-C7B2-8084-925F-466C5B8F2CB7}"/>
                    </a:ext>
                  </a:extLst>
                </p:cNvPr>
                <p:cNvSpPr txBox="1"/>
                <p:nvPr/>
              </p:nvSpPr>
              <p:spPr>
                <a:xfrm>
                  <a:off x="1580285" y="2185167"/>
                  <a:ext cx="2150939" cy="49656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lvl="0" algn="ctr"/>
                  <a:r>
                    <a:rPr lang="en-US" sz="1200">
                      <a:solidFill>
                        <a:sysClr val="windowText" lastClr="000000"/>
                      </a:solidFill>
                      <a:latin typeface="Roboto" pitchFamily="2" charset="0"/>
                    </a:rPr>
                    <a:t>Project Sanction, long term financing &amp; Public Private Partnerships.</a:t>
                  </a:r>
                  <a:endParaRPr sz="1200">
                    <a:solidFill>
                      <a:sysClr val="windowText" lastClr="000000"/>
                    </a:solidFill>
                    <a:latin typeface="Fira Sans"/>
                    <a:ea typeface="Fira Sans"/>
                    <a:cs typeface="Fira Sans"/>
                    <a:sym typeface="Fira Sans"/>
                  </a:endParaRPr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B35F5CE1-186D-B44A-96A2-16C92857D234}"/>
                  </a:ext>
                </a:extLst>
              </p:cNvPr>
              <p:cNvGrpSpPr/>
              <p:nvPr/>
            </p:nvGrpSpPr>
            <p:grpSpPr>
              <a:xfrm>
                <a:off x="901409" y="4546151"/>
                <a:ext cx="2150939" cy="780745"/>
                <a:chOff x="2145676" y="1446287"/>
                <a:chExt cx="2150939" cy="780745"/>
              </a:xfrm>
            </p:grpSpPr>
            <p:sp>
              <p:nvSpPr>
                <p:cNvPr id="33" name="Google Shape;170;p14">
                  <a:extLst>
                    <a:ext uri="{FF2B5EF4-FFF2-40B4-BE49-F238E27FC236}">
                      <a16:creationId xmlns:a16="http://schemas.microsoft.com/office/drawing/2014/main" id="{7D972CF3-E95C-45AA-985F-EFC1B2D8DD6C}"/>
                    </a:ext>
                  </a:extLst>
                </p:cNvPr>
                <p:cNvSpPr txBox="1"/>
                <p:nvPr/>
              </p:nvSpPr>
              <p:spPr>
                <a:xfrm>
                  <a:off x="2145676" y="1446287"/>
                  <a:ext cx="2150939" cy="39305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IN" sz="1500" b="1">
                      <a:solidFill>
                        <a:schemeClr val="accent6"/>
                      </a:solidFill>
                      <a:latin typeface="Fira Sans Medium"/>
                      <a:ea typeface="Fira Sans Medium"/>
                      <a:cs typeface="Fira Sans Medium"/>
                      <a:sym typeface="Fira Sans Medium"/>
                    </a:rPr>
                    <a:t>Land Acquisition</a:t>
                  </a:r>
                  <a:endParaRPr sz="1500" b="1">
                    <a:solidFill>
                      <a:schemeClr val="accent6"/>
                    </a:solidFill>
                    <a:latin typeface="Fira Sans Medium"/>
                    <a:ea typeface="Fira Sans Medium"/>
                    <a:cs typeface="Fira Sans Medium"/>
                    <a:sym typeface="Fira Sans Medium"/>
                  </a:endParaRPr>
                </a:p>
              </p:txBody>
            </p:sp>
            <p:sp>
              <p:nvSpPr>
                <p:cNvPr id="34" name="Google Shape;171;p14">
                  <a:extLst>
                    <a:ext uri="{FF2B5EF4-FFF2-40B4-BE49-F238E27FC236}">
                      <a16:creationId xmlns:a16="http://schemas.microsoft.com/office/drawing/2014/main" id="{E13AC224-6050-1014-0F87-7DE454E19566}"/>
                    </a:ext>
                  </a:extLst>
                </p:cNvPr>
                <p:cNvSpPr txBox="1"/>
                <p:nvPr/>
              </p:nvSpPr>
              <p:spPr>
                <a:xfrm>
                  <a:off x="2145676" y="1730465"/>
                  <a:ext cx="2150939" cy="49656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lvl="0" algn="ctr"/>
                  <a:r>
                    <a:rPr lang="en-US" sz="1200">
                      <a:solidFill>
                        <a:sysClr val="windowText" lastClr="000000"/>
                      </a:solidFill>
                      <a:latin typeface="Roboto" pitchFamily="2" charset="0"/>
                    </a:rPr>
                    <a:t>Project access to land through prior, fair &amp; adequate compensation.</a:t>
                  </a:r>
                  <a:endParaRPr sz="1200">
                    <a:solidFill>
                      <a:sysClr val="windowText" lastClr="000000"/>
                    </a:solidFill>
                    <a:latin typeface="Fira Sans"/>
                    <a:ea typeface="Fira Sans"/>
                    <a:cs typeface="Fira Sans"/>
                    <a:sym typeface="Fira Sans"/>
                  </a:endParaRPr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2292F1DD-E471-5F7F-0629-EBCEFEE282FB}"/>
                  </a:ext>
                </a:extLst>
              </p:cNvPr>
              <p:cNvGrpSpPr/>
              <p:nvPr/>
            </p:nvGrpSpPr>
            <p:grpSpPr>
              <a:xfrm>
                <a:off x="9568367" y="1951748"/>
                <a:ext cx="2150940" cy="772141"/>
                <a:chOff x="1443609" y="1620273"/>
                <a:chExt cx="2150940" cy="772141"/>
              </a:xfrm>
            </p:grpSpPr>
            <p:sp>
              <p:nvSpPr>
                <p:cNvPr id="31" name="Google Shape;170;p14">
                  <a:extLst>
                    <a:ext uri="{FF2B5EF4-FFF2-40B4-BE49-F238E27FC236}">
                      <a16:creationId xmlns:a16="http://schemas.microsoft.com/office/drawing/2014/main" id="{059B0965-8561-DDA3-97FD-841EF6A88BEA}"/>
                    </a:ext>
                  </a:extLst>
                </p:cNvPr>
                <p:cNvSpPr txBox="1"/>
                <p:nvPr/>
              </p:nvSpPr>
              <p:spPr>
                <a:xfrm>
                  <a:off x="1443610" y="1620273"/>
                  <a:ext cx="2150939" cy="39305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IN" sz="1500" b="1">
                      <a:solidFill>
                        <a:schemeClr val="accent2"/>
                      </a:solidFill>
                      <a:latin typeface="Fira Sans Medium"/>
                      <a:ea typeface="Fira Sans Medium"/>
                      <a:cs typeface="Fira Sans Medium"/>
                      <a:sym typeface="Fira Sans Medium"/>
                    </a:rPr>
                    <a:t>Human Resource</a:t>
                  </a:r>
                  <a:endParaRPr sz="1500" b="1">
                    <a:solidFill>
                      <a:schemeClr val="accent2"/>
                    </a:solidFill>
                    <a:latin typeface="Fira Sans Medium"/>
                    <a:ea typeface="Fira Sans Medium"/>
                    <a:cs typeface="Fira Sans Medium"/>
                    <a:sym typeface="Fira Sans Medium"/>
                  </a:endParaRPr>
                </a:p>
              </p:txBody>
            </p:sp>
            <p:sp>
              <p:nvSpPr>
                <p:cNvPr id="32" name="Google Shape;171;p14">
                  <a:extLst>
                    <a:ext uri="{FF2B5EF4-FFF2-40B4-BE49-F238E27FC236}">
                      <a16:creationId xmlns:a16="http://schemas.microsoft.com/office/drawing/2014/main" id="{35B558D7-88CB-72D3-1340-95232452B4FE}"/>
                    </a:ext>
                  </a:extLst>
                </p:cNvPr>
                <p:cNvSpPr txBox="1"/>
                <p:nvPr/>
              </p:nvSpPr>
              <p:spPr>
                <a:xfrm>
                  <a:off x="1443609" y="1895847"/>
                  <a:ext cx="2150939" cy="49656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lvl="0" algn="ctr"/>
                  <a:r>
                    <a:rPr lang="en-US" sz="1200">
                      <a:solidFill>
                        <a:sysClr val="windowText" lastClr="000000"/>
                      </a:solidFill>
                      <a:latin typeface="Roboto" pitchFamily="2" charset="0"/>
                    </a:rPr>
                    <a:t>Provision of required personnel – both quality &amp; Quantity. </a:t>
                  </a:r>
                  <a:endParaRPr sz="1200">
                    <a:solidFill>
                      <a:sysClr val="windowText" lastClr="000000"/>
                    </a:solidFill>
                    <a:latin typeface="Fira Sans"/>
                    <a:ea typeface="Fira Sans"/>
                    <a:cs typeface="Fira Sans"/>
                    <a:sym typeface="Fira Sans"/>
                  </a:endParaRPr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59E00F14-E62B-0BE6-B17D-B198A80F0989}"/>
                  </a:ext>
                </a:extLst>
              </p:cNvPr>
              <p:cNvGrpSpPr/>
              <p:nvPr/>
            </p:nvGrpSpPr>
            <p:grpSpPr>
              <a:xfrm>
                <a:off x="9254761" y="4939201"/>
                <a:ext cx="2150939" cy="868113"/>
                <a:chOff x="1130003" y="1839337"/>
                <a:chExt cx="2150939" cy="868113"/>
              </a:xfrm>
            </p:grpSpPr>
            <p:sp>
              <p:nvSpPr>
                <p:cNvPr id="29" name="Google Shape;170;p14">
                  <a:extLst>
                    <a:ext uri="{FF2B5EF4-FFF2-40B4-BE49-F238E27FC236}">
                      <a16:creationId xmlns:a16="http://schemas.microsoft.com/office/drawing/2014/main" id="{52C0F77F-3FBA-4A73-5711-CD3895EF3380}"/>
                    </a:ext>
                  </a:extLst>
                </p:cNvPr>
                <p:cNvSpPr txBox="1"/>
                <p:nvPr/>
              </p:nvSpPr>
              <p:spPr>
                <a:xfrm>
                  <a:off x="1130003" y="1839337"/>
                  <a:ext cx="2150939" cy="39305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IN" sz="1500" b="1">
                      <a:solidFill>
                        <a:schemeClr val="accent4"/>
                      </a:solidFill>
                      <a:latin typeface="Fira Sans Medium"/>
                      <a:ea typeface="Fira Sans Medium"/>
                      <a:cs typeface="Fira Sans Medium"/>
                      <a:sym typeface="Fira Sans Medium"/>
                    </a:rPr>
                    <a:t>External Monitoring</a:t>
                  </a:r>
                  <a:endParaRPr sz="1500" b="1">
                    <a:solidFill>
                      <a:schemeClr val="accent4"/>
                    </a:solidFill>
                    <a:latin typeface="Fira Sans Medium"/>
                    <a:ea typeface="Fira Sans Medium"/>
                    <a:cs typeface="Fira Sans Medium"/>
                    <a:sym typeface="Fira Sans Medium"/>
                  </a:endParaRPr>
                </a:p>
              </p:txBody>
            </p:sp>
            <p:sp>
              <p:nvSpPr>
                <p:cNvPr id="30" name="Google Shape;171;p14">
                  <a:extLst>
                    <a:ext uri="{FF2B5EF4-FFF2-40B4-BE49-F238E27FC236}">
                      <a16:creationId xmlns:a16="http://schemas.microsoft.com/office/drawing/2014/main" id="{9E958918-E6C9-9C1C-440A-BB4C30BE30A5}"/>
                    </a:ext>
                  </a:extLst>
                </p:cNvPr>
                <p:cNvSpPr txBox="1"/>
                <p:nvPr/>
              </p:nvSpPr>
              <p:spPr>
                <a:xfrm>
                  <a:off x="1130003" y="2210883"/>
                  <a:ext cx="2150939" cy="49656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lvl="0" algn="ctr"/>
                  <a:r>
                    <a:rPr lang="en-US" sz="1200">
                      <a:solidFill>
                        <a:sysClr val="windowText" lastClr="000000"/>
                      </a:solidFill>
                      <a:latin typeface="Roboto" pitchFamily="2" charset="0"/>
                    </a:rPr>
                    <a:t>Evaluation of process and project performance through audits/M&amp;E</a:t>
                  </a:r>
                  <a:endParaRPr sz="1200">
                    <a:solidFill>
                      <a:sysClr val="windowText" lastClr="000000"/>
                    </a:solidFill>
                    <a:latin typeface="Fira Sans"/>
                    <a:ea typeface="Fira Sans"/>
                    <a:cs typeface="Fira Sans"/>
                    <a:sym typeface="Fira Sans"/>
                  </a:endParaRP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2B79F75-77CE-9B60-85F8-76C346AB4328}"/>
                </a:ext>
              </a:extLst>
            </p:cNvPr>
            <p:cNvGrpSpPr/>
            <p:nvPr/>
          </p:nvGrpSpPr>
          <p:grpSpPr>
            <a:xfrm>
              <a:off x="1822778" y="1192509"/>
              <a:ext cx="6372055" cy="4300327"/>
              <a:chOff x="1822778" y="1192509"/>
              <a:chExt cx="6372055" cy="4300327"/>
            </a:xfrm>
          </p:grpSpPr>
          <p:sp>
            <p:nvSpPr>
              <p:cNvPr id="47" name="Google Shape;170;p14">
                <a:extLst>
                  <a:ext uri="{FF2B5EF4-FFF2-40B4-BE49-F238E27FC236}">
                    <a16:creationId xmlns:a16="http://schemas.microsoft.com/office/drawing/2014/main" id="{6BAAF10C-C7AF-7600-313D-1F8A48343ADF}"/>
                  </a:ext>
                </a:extLst>
              </p:cNvPr>
              <p:cNvSpPr txBox="1"/>
              <p:nvPr/>
            </p:nvSpPr>
            <p:spPr>
              <a:xfrm>
                <a:off x="1822778" y="1299630"/>
                <a:ext cx="1736479" cy="3478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IN" sz="1500" b="1">
                    <a:solidFill>
                      <a:srgbClr val="7030A0"/>
                    </a:solidFill>
                    <a:latin typeface="Fira Sans Medium"/>
                    <a:ea typeface="Fira Sans Medium"/>
                    <a:cs typeface="Fira Sans Medium"/>
                    <a:sym typeface="Fira Sans Medium"/>
                  </a:rPr>
                  <a:t>Compliance</a:t>
                </a:r>
                <a:endParaRPr sz="1500" b="1">
                  <a:solidFill>
                    <a:srgbClr val="7030A0"/>
                  </a:solidFill>
                  <a:latin typeface="Fira Sans Medium"/>
                  <a:ea typeface="Fira Sans Medium"/>
                  <a:cs typeface="Fira Sans Medium"/>
                  <a:sym typeface="Fira Sans Medium"/>
                </a:endParaRPr>
              </a:p>
            </p:txBody>
          </p:sp>
          <p:sp>
            <p:nvSpPr>
              <p:cNvPr id="48" name="Google Shape;171;p14">
                <a:extLst>
                  <a:ext uri="{FF2B5EF4-FFF2-40B4-BE49-F238E27FC236}">
                    <a16:creationId xmlns:a16="http://schemas.microsoft.com/office/drawing/2014/main" id="{206CE643-F20F-7096-2DE5-5FAAA47E0BD6}"/>
                  </a:ext>
                </a:extLst>
              </p:cNvPr>
              <p:cNvSpPr txBox="1"/>
              <p:nvPr/>
            </p:nvSpPr>
            <p:spPr>
              <a:xfrm>
                <a:off x="1822778" y="1551101"/>
                <a:ext cx="1736479" cy="4394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lvl="0" algn="ctr"/>
                <a:r>
                  <a:rPr lang="en-US" sz="1200">
                    <a:solidFill>
                      <a:sysClr val="windowText" lastClr="000000"/>
                    </a:solidFill>
                    <a:latin typeface="Roboto" pitchFamily="2" charset="0"/>
                  </a:rPr>
                  <a:t>National legislation, industry  standards, International best practice.</a:t>
                </a:r>
                <a:endParaRPr sz="1200">
                  <a:solidFill>
                    <a:sysClr val="windowText" lastClr="000000"/>
                  </a:solidFill>
                  <a:latin typeface="Fira Sans"/>
                  <a:ea typeface="Fira Sans"/>
                  <a:cs typeface="Fira Sans"/>
                  <a:sym typeface="Fira Sans"/>
                </a:endParaRPr>
              </a:p>
            </p:txBody>
          </p:sp>
          <p:sp>
            <p:nvSpPr>
              <p:cNvPr id="50" name="Google Shape;170;p14">
                <a:extLst>
                  <a:ext uri="{FF2B5EF4-FFF2-40B4-BE49-F238E27FC236}">
                    <a16:creationId xmlns:a16="http://schemas.microsoft.com/office/drawing/2014/main" id="{FB823486-7218-BB8C-F066-659BDCB362A3}"/>
                  </a:ext>
                </a:extLst>
              </p:cNvPr>
              <p:cNvSpPr txBox="1"/>
              <p:nvPr/>
            </p:nvSpPr>
            <p:spPr>
              <a:xfrm>
                <a:off x="6458354" y="3347743"/>
                <a:ext cx="1736479" cy="3478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IN" sz="1500" b="1">
                    <a:solidFill>
                      <a:srgbClr val="7030A0"/>
                    </a:solidFill>
                    <a:latin typeface="Fira Sans Medium"/>
                    <a:ea typeface="Fira Sans Medium"/>
                    <a:cs typeface="Fira Sans Medium"/>
                    <a:sym typeface="Fira Sans Medium"/>
                  </a:rPr>
                  <a:t>Capacity Building </a:t>
                </a:r>
                <a:endParaRPr sz="1500" b="1">
                  <a:solidFill>
                    <a:srgbClr val="7030A0"/>
                  </a:solidFill>
                  <a:latin typeface="Fira Sans Medium"/>
                  <a:ea typeface="Fira Sans Medium"/>
                  <a:cs typeface="Fira Sans Medium"/>
                  <a:sym typeface="Fira Sans Medium"/>
                </a:endParaRPr>
              </a:p>
            </p:txBody>
          </p:sp>
          <p:sp>
            <p:nvSpPr>
              <p:cNvPr id="51" name="Google Shape;171;p14">
                <a:extLst>
                  <a:ext uri="{FF2B5EF4-FFF2-40B4-BE49-F238E27FC236}">
                    <a16:creationId xmlns:a16="http://schemas.microsoft.com/office/drawing/2014/main" id="{FAC353F5-021B-4E2F-B741-5854E3784CE5}"/>
                  </a:ext>
                </a:extLst>
              </p:cNvPr>
              <p:cNvSpPr txBox="1"/>
              <p:nvPr/>
            </p:nvSpPr>
            <p:spPr>
              <a:xfrm>
                <a:off x="6458354" y="3599214"/>
                <a:ext cx="1736479" cy="4394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lvl="0" algn="ctr"/>
                <a:r>
                  <a:rPr lang="en-US" sz="1200">
                    <a:solidFill>
                      <a:sysClr val="windowText" lastClr="000000"/>
                    </a:solidFill>
                    <a:latin typeface="Roboto" pitchFamily="2" charset="0"/>
                  </a:rPr>
                  <a:t>Personnel training, research and trends analysis.</a:t>
                </a:r>
                <a:endParaRPr sz="1200">
                  <a:solidFill>
                    <a:sysClr val="windowText" lastClr="000000"/>
                  </a:solidFill>
                  <a:latin typeface="Fira Sans"/>
                  <a:ea typeface="Fira Sans"/>
                  <a:cs typeface="Fira Sans"/>
                  <a:sym typeface="Fira Sans"/>
                </a:endParaRPr>
              </a:p>
            </p:txBody>
          </p:sp>
          <p:sp>
            <p:nvSpPr>
              <p:cNvPr id="52" name="Google Shape;170;p14">
                <a:extLst>
                  <a:ext uri="{FF2B5EF4-FFF2-40B4-BE49-F238E27FC236}">
                    <a16:creationId xmlns:a16="http://schemas.microsoft.com/office/drawing/2014/main" id="{2721F72F-F92F-A972-E772-5865954EDC42}"/>
                  </a:ext>
                </a:extLst>
              </p:cNvPr>
              <p:cNvSpPr txBox="1"/>
              <p:nvPr/>
            </p:nvSpPr>
            <p:spPr>
              <a:xfrm>
                <a:off x="4878208" y="1192509"/>
                <a:ext cx="1736479" cy="3478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IN" sz="1500" b="1">
                    <a:solidFill>
                      <a:schemeClr val="accent2"/>
                    </a:solidFill>
                    <a:latin typeface="Fira Sans Medium"/>
                    <a:ea typeface="Fira Sans Medium"/>
                    <a:cs typeface="Fira Sans Medium"/>
                    <a:sym typeface="Fira Sans Medium"/>
                  </a:rPr>
                  <a:t>Design</a:t>
                </a:r>
                <a:endParaRPr sz="1500" b="1">
                  <a:solidFill>
                    <a:schemeClr val="accent2"/>
                  </a:solidFill>
                  <a:latin typeface="Fira Sans Medium"/>
                  <a:ea typeface="Fira Sans Medium"/>
                  <a:cs typeface="Fira Sans Medium"/>
                  <a:sym typeface="Fira Sans Medium"/>
                </a:endParaRPr>
              </a:p>
            </p:txBody>
          </p:sp>
          <p:sp>
            <p:nvSpPr>
              <p:cNvPr id="53" name="Google Shape;171;p14">
                <a:extLst>
                  <a:ext uri="{FF2B5EF4-FFF2-40B4-BE49-F238E27FC236}">
                    <a16:creationId xmlns:a16="http://schemas.microsoft.com/office/drawing/2014/main" id="{E5805DE6-EA61-53C1-ECC2-27974C95FD3B}"/>
                  </a:ext>
                </a:extLst>
              </p:cNvPr>
              <p:cNvSpPr txBox="1"/>
              <p:nvPr/>
            </p:nvSpPr>
            <p:spPr>
              <a:xfrm>
                <a:off x="4878208" y="1443980"/>
                <a:ext cx="1736479" cy="4394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lvl="0"/>
                <a:r>
                  <a:rPr lang="en-US" sz="1200">
                    <a:solidFill>
                      <a:sysClr val="windowText" lastClr="000000"/>
                    </a:solidFill>
                    <a:latin typeface="Roboto" pitchFamily="2" charset="0"/>
                  </a:rPr>
                  <a:t>Input into both the process and infrastructure design  - feasibility studies, ESIA or avoidance/impact mitigation. </a:t>
                </a:r>
                <a:endParaRPr sz="1200">
                  <a:solidFill>
                    <a:sysClr val="windowText" lastClr="000000"/>
                  </a:solidFill>
                  <a:latin typeface="Fira Sans"/>
                  <a:ea typeface="Fira Sans"/>
                  <a:cs typeface="Fira Sans"/>
                  <a:sym typeface="Fira Sans"/>
                </a:endParaRPr>
              </a:p>
            </p:txBody>
          </p:sp>
          <p:sp>
            <p:nvSpPr>
              <p:cNvPr id="54" name="Google Shape;170;p14">
                <a:extLst>
                  <a:ext uri="{FF2B5EF4-FFF2-40B4-BE49-F238E27FC236}">
                    <a16:creationId xmlns:a16="http://schemas.microsoft.com/office/drawing/2014/main" id="{152ACAE1-2D6F-3659-22BC-DFD5A359AFE0}"/>
                  </a:ext>
                </a:extLst>
              </p:cNvPr>
              <p:cNvSpPr txBox="1"/>
              <p:nvPr/>
            </p:nvSpPr>
            <p:spPr>
              <a:xfrm>
                <a:off x="3055458" y="4737320"/>
                <a:ext cx="1736479" cy="3478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IN" sz="1500" b="1">
                    <a:solidFill>
                      <a:srgbClr val="7030A0"/>
                    </a:solidFill>
                    <a:latin typeface="Fira Sans Medium"/>
                    <a:ea typeface="Fira Sans Medium"/>
                    <a:cs typeface="Fira Sans Medium"/>
                    <a:sym typeface="Fira Sans Medium"/>
                  </a:rPr>
                  <a:t>Stakeholder Engagement</a:t>
                </a:r>
                <a:endParaRPr sz="1500" b="1">
                  <a:solidFill>
                    <a:srgbClr val="7030A0"/>
                  </a:solidFill>
                  <a:latin typeface="Fira Sans Medium"/>
                  <a:ea typeface="Fira Sans Medium"/>
                  <a:cs typeface="Fira Sans Medium"/>
                  <a:sym typeface="Fira Sans Medium"/>
                </a:endParaRPr>
              </a:p>
            </p:txBody>
          </p:sp>
          <p:sp>
            <p:nvSpPr>
              <p:cNvPr id="55" name="Google Shape;171;p14">
                <a:extLst>
                  <a:ext uri="{FF2B5EF4-FFF2-40B4-BE49-F238E27FC236}">
                    <a16:creationId xmlns:a16="http://schemas.microsoft.com/office/drawing/2014/main" id="{0BFC8A29-6D73-6705-52CF-8579FFD29FB2}"/>
                  </a:ext>
                </a:extLst>
              </p:cNvPr>
              <p:cNvSpPr txBox="1"/>
              <p:nvPr/>
            </p:nvSpPr>
            <p:spPr>
              <a:xfrm>
                <a:off x="3064816" y="5053420"/>
                <a:ext cx="1736479" cy="4394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lvl="0" algn="ctr"/>
                <a:r>
                  <a:rPr lang="en-US" sz="1200">
                    <a:solidFill>
                      <a:sysClr val="windowText" lastClr="000000"/>
                    </a:solidFill>
                    <a:latin typeface="Roboto" pitchFamily="2" charset="0"/>
                  </a:rPr>
                  <a:t>Building community trust and bridging relationships with stakeholders.</a:t>
                </a:r>
                <a:endParaRPr sz="1200">
                  <a:solidFill>
                    <a:sysClr val="windowText" lastClr="000000"/>
                  </a:solidFill>
                  <a:latin typeface="Fira Sans"/>
                  <a:ea typeface="Fira Sans"/>
                  <a:cs typeface="Fira Sans"/>
                  <a:sym typeface="Fira Sans"/>
                </a:endParaRPr>
              </a:p>
            </p:txBody>
          </p:sp>
          <p:pic>
            <p:nvPicPr>
              <p:cNvPr id="1026" name="Picture 2" descr="Finance ">
                <a:extLst>
                  <a:ext uri="{FF2B5EF4-FFF2-40B4-BE49-F238E27FC236}">
                    <a16:creationId xmlns:a16="http://schemas.microsoft.com/office/drawing/2014/main" id="{154CF901-4878-A205-2257-E2B17B6050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8202" y="2561002"/>
                <a:ext cx="511341" cy="5113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Management ">
                <a:extLst>
                  <a:ext uri="{FF2B5EF4-FFF2-40B4-BE49-F238E27FC236}">
                    <a16:creationId xmlns:a16="http://schemas.microsoft.com/office/drawing/2014/main" id="{4A2F23B3-3353-8E17-AE75-9C8D301DC0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2617" y="4641409"/>
                <a:ext cx="390432" cy="3904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 descr="Worker ">
                <a:extLst>
                  <a:ext uri="{FF2B5EF4-FFF2-40B4-BE49-F238E27FC236}">
                    <a16:creationId xmlns:a16="http://schemas.microsoft.com/office/drawing/2014/main" id="{0E6D4329-3EC2-9308-769A-407BCDE09F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14455" y="2313007"/>
                <a:ext cx="486231" cy="4862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739785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C36DE00-B0AB-DA3A-8C9F-EB88094C2558}"/>
              </a:ext>
            </a:extLst>
          </p:cNvPr>
          <p:cNvGrpSpPr/>
          <p:nvPr/>
        </p:nvGrpSpPr>
        <p:grpSpPr>
          <a:xfrm>
            <a:off x="179276" y="1652934"/>
            <a:ext cx="9090247" cy="4770836"/>
            <a:chOff x="1054121" y="1599375"/>
            <a:chExt cx="10143737" cy="5136908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E9E818A1-64A9-09C4-6D8B-BA2E012CFC8B}"/>
                </a:ext>
              </a:extLst>
            </p:cNvPr>
            <p:cNvSpPr/>
            <p:nvPr/>
          </p:nvSpPr>
          <p:spPr>
            <a:xfrm>
              <a:off x="5698339" y="1922052"/>
              <a:ext cx="778842" cy="444959"/>
            </a:xfrm>
            <a:custGeom>
              <a:avLst/>
              <a:gdLst>
                <a:gd name="connsiteX0" fmla="*/ 119634 w 450151"/>
                <a:gd name="connsiteY0" fmla="*/ 0 h 257175"/>
                <a:gd name="connsiteX1" fmla="*/ 210884 w 450151"/>
                <a:gd name="connsiteY1" fmla="*/ 129540 h 257175"/>
                <a:gd name="connsiteX2" fmla="*/ 123349 w 450151"/>
                <a:gd name="connsiteY2" fmla="*/ 257175 h 257175"/>
                <a:gd name="connsiteX3" fmla="*/ 242983 w 450151"/>
                <a:gd name="connsiteY3" fmla="*/ 257175 h 257175"/>
                <a:gd name="connsiteX4" fmla="*/ 330518 w 450151"/>
                <a:gd name="connsiteY4" fmla="*/ 129540 h 257175"/>
                <a:gd name="connsiteX5" fmla="*/ 239268 w 450151"/>
                <a:gd name="connsiteY5" fmla="*/ 0 h 257175"/>
                <a:gd name="connsiteX6" fmla="*/ 362617 w 450151"/>
                <a:gd name="connsiteY6" fmla="*/ 257175 h 257175"/>
                <a:gd name="connsiteX7" fmla="*/ 450152 w 450151"/>
                <a:gd name="connsiteY7" fmla="*/ 129540 h 257175"/>
                <a:gd name="connsiteX8" fmla="*/ 358997 w 450151"/>
                <a:gd name="connsiteY8" fmla="*/ 0 h 257175"/>
                <a:gd name="connsiteX9" fmla="*/ 3620 w 450151"/>
                <a:gd name="connsiteY9" fmla="*/ 257175 h 257175"/>
                <a:gd name="connsiteX10" fmla="*/ 91154 w 450151"/>
                <a:gd name="connsiteY10" fmla="*/ 129540 h 257175"/>
                <a:gd name="connsiteX11" fmla="*/ 0 w 450151"/>
                <a:gd name="connsiteY11" fmla="*/ 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0151" h="257175">
                  <a:moveTo>
                    <a:pt x="119634" y="0"/>
                  </a:moveTo>
                  <a:lnTo>
                    <a:pt x="210884" y="129540"/>
                  </a:lnTo>
                  <a:lnTo>
                    <a:pt x="123349" y="257175"/>
                  </a:lnTo>
                  <a:moveTo>
                    <a:pt x="242983" y="257175"/>
                  </a:moveTo>
                  <a:lnTo>
                    <a:pt x="330518" y="129540"/>
                  </a:lnTo>
                  <a:lnTo>
                    <a:pt x="239268" y="0"/>
                  </a:lnTo>
                  <a:moveTo>
                    <a:pt x="362617" y="257175"/>
                  </a:moveTo>
                  <a:lnTo>
                    <a:pt x="450152" y="129540"/>
                  </a:lnTo>
                  <a:lnTo>
                    <a:pt x="358997" y="0"/>
                  </a:lnTo>
                  <a:moveTo>
                    <a:pt x="3620" y="257175"/>
                  </a:moveTo>
                  <a:lnTo>
                    <a:pt x="91154" y="129540"/>
                  </a:lnTo>
                  <a:lnTo>
                    <a:pt x="0" y="0"/>
                  </a:lnTo>
                </a:path>
              </a:pathLst>
            </a:custGeom>
            <a:noFill/>
            <a:ln w="28575" cap="rnd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B5DC066-95C9-6CCF-C073-0A2625134BE0}"/>
                </a:ext>
              </a:extLst>
            </p:cNvPr>
            <p:cNvSpPr/>
            <p:nvPr/>
          </p:nvSpPr>
          <p:spPr>
            <a:xfrm>
              <a:off x="5698339" y="3261378"/>
              <a:ext cx="778842" cy="444959"/>
            </a:xfrm>
            <a:custGeom>
              <a:avLst/>
              <a:gdLst>
                <a:gd name="connsiteX0" fmla="*/ 119634 w 450151"/>
                <a:gd name="connsiteY0" fmla="*/ 0 h 257175"/>
                <a:gd name="connsiteX1" fmla="*/ 210884 w 450151"/>
                <a:gd name="connsiteY1" fmla="*/ 129635 h 257175"/>
                <a:gd name="connsiteX2" fmla="*/ 123349 w 450151"/>
                <a:gd name="connsiteY2" fmla="*/ 257175 h 257175"/>
                <a:gd name="connsiteX3" fmla="*/ 242983 w 450151"/>
                <a:gd name="connsiteY3" fmla="*/ 257175 h 257175"/>
                <a:gd name="connsiteX4" fmla="*/ 330518 w 450151"/>
                <a:gd name="connsiteY4" fmla="*/ 129635 h 257175"/>
                <a:gd name="connsiteX5" fmla="*/ 239268 w 450151"/>
                <a:gd name="connsiteY5" fmla="*/ 0 h 257175"/>
                <a:gd name="connsiteX6" fmla="*/ 362617 w 450151"/>
                <a:gd name="connsiteY6" fmla="*/ 257175 h 257175"/>
                <a:gd name="connsiteX7" fmla="*/ 450152 w 450151"/>
                <a:gd name="connsiteY7" fmla="*/ 129635 h 257175"/>
                <a:gd name="connsiteX8" fmla="*/ 358997 w 450151"/>
                <a:gd name="connsiteY8" fmla="*/ 0 h 257175"/>
                <a:gd name="connsiteX9" fmla="*/ 3620 w 450151"/>
                <a:gd name="connsiteY9" fmla="*/ 257175 h 257175"/>
                <a:gd name="connsiteX10" fmla="*/ 91154 w 450151"/>
                <a:gd name="connsiteY10" fmla="*/ 129635 h 257175"/>
                <a:gd name="connsiteX11" fmla="*/ 0 w 450151"/>
                <a:gd name="connsiteY11" fmla="*/ 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0151" h="257175">
                  <a:moveTo>
                    <a:pt x="119634" y="0"/>
                  </a:moveTo>
                  <a:lnTo>
                    <a:pt x="210884" y="129635"/>
                  </a:lnTo>
                  <a:lnTo>
                    <a:pt x="123349" y="257175"/>
                  </a:lnTo>
                  <a:moveTo>
                    <a:pt x="242983" y="257175"/>
                  </a:moveTo>
                  <a:lnTo>
                    <a:pt x="330518" y="129635"/>
                  </a:lnTo>
                  <a:lnTo>
                    <a:pt x="239268" y="0"/>
                  </a:lnTo>
                  <a:moveTo>
                    <a:pt x="362617" y="257175"/>
                  </a:moveTo>
                  <a:lnTo>
                    <a:pt x="450152" y="129635"/>
                  </a:lnTo>
                  <a:lnTo>
                    <a:pt x="358997" y="0"/>
                  </a:lnTo>
                  <a:moveTo>
                    <a:pt x="3620" y="257175"/>
                  </a:moveTo>
                  <a:lnTo>
                    <a:pt x="91154" y="129635"/>
                  </a:lnTo>
                  <a:lnTo>
                    <a:pt x="0" y="0"/>
                  </a:lnTo>
                </a:path>
              </a:pathLst>
            </a:custGeom>
            <a:noFill/>
            <a:ln w="28575" cap="rnd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9080A0A-6ADB-2AC2-D10E-5FCE3AF0528A}"/>
                </a:ext>
              </a:extLst>
            </p:cNvPr>
            <p:cNvSpPr/>
            <p:nvPr/>
          </p:nvSpPr>
          <p:spPr>
            <a:xfrm>
              <a:off x="5698339" y="4567415"/>
              <a:ext cx="778842" cy="444959"/>
            </a:xfrm>
            <a:custGeom>
              <a:avLst/>
              <a:gdLst>
                <a:gd name="connsiteX0" fmla="*/ 119634 w 450151"/>
                <a:gd name="connsiteY0" fmla="*/ 0 h 257175"/>
                <a:gd name="connsiteX1" fmla="*/ 210884 w 450151"/>
                <a:gd name="connsiteY1" fmla="*/ 129540 h 257175"/>
                <a:gd name="connsiteX2" fmla="*/ 123349 w 450151"/>
                <a:gd name="connsiteY2" fmla="*/ 257175 h 257175"/>
                <a:gd name="connsiteX3" fmla="*/ 242983 w 450151"/>
                <a:gd name="connsiteY3" fmla="*/ 257175 h 257175"/>
                <a:gd name="connsiteX4" fmla="*/ 330518 w 450151"/>
                <a:gd name="connsiteY4" fmla="*/ 129540 h 257175"/>
                <a:gd name="connsiteX5" fmla="*/ 239268 w 450151"/>
                <a:gd name="connsiteY5" fmla="*/ 0 h 257175"/>
                <a:gd name="connsiteX6" fmla="*/ 362617 w 450151"/>
                <a:gd name="connsiteY6" fmla="*/ 257175 h 257175"/>
                <a:gd name="connsiteX7" fmla="*/ 450152 w 450151"/>
                <a:gd name="connsiteY7" fmla="*/ 129540 h 257175"/>
                <a:gd name="connsiteX8" fmla="*/ 358997 w 450151"/>
                <a:gd name="connsiteY8" fmla="*/ 0 h 257175"/>
                <a:gd name="connsiteX9" fmla="*/ 3620 w 450151"/>
                <a:gd name="connsiteY9" fmla="*/ 257175 h 257175"/>
                <a:gd name="connsiteX10" fmla="*/ 91154 w 450151"/>
                <a:gd name="connsiteY10" fmla="*/ 129540 h 257175"/>
                <a:gd name="connsiteX11" fmla="*/ 0 w 450151"/>
                <a:gd name="connsiteY11" fmla="*/ 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0151" h="257175">
                  <a:moveTo>
                    <a:pt x="119634" y="0"/>
                  </a:moveTo>
                  <a:lnTo>
                    <a:pt x="210884" y="129540"/>
                  </a:lnTo>
                  <a:lnTo>
                    <a:pt x="123349" y="257175"/>
                  </a:lnTo>
                  <a:moveTo>
                    <a:pt x="242983" y="257175"/>
                  </a:moveTo>
                  <a:lnTo>
                    <a:pt x="330518" y="129540"/>
                  </a:lnTo>
                  <a:lnTo>
                    <a:pt x="239268" y="0"/>
                  </a:lnTo>
                  <a:moveTo>
                    <a:pt x="362617" y="257175"/>
                  </a:moveTo>
                  <a:lnTo>
                    <a:pt x="450152" y="129540"/>
                  </a:lnTo>
                  <a:lnTo>
                    <a:pt x="358997" y="0"/>
                  </a:lnTo>
                  <a:moveTo>
                    <a:pt x="3620" y="257175"/>
                  </a:moveTo>
                  <a:lnTo>
                    <a:pt x="91154" y="129540"/>
                  </a:lnTo>
                  <a:lnTo>
                    <a:pt x="0" y="0"/>
                  </a:lnTo>
                </a:path>
              </a:pathLst>
            </a:custGeom>
            <a:noFill/>
            <a:ln w="28575" cap="rnd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B9ECA06-0D88-9183-F870-144446EA500C}"/>
                </a:ext>
              </a:extLst>
            </p:cNvPr>
            <p:cNvSpPr/>
            <p:nvPr/>
          </p:nvSpPr>
          <p:spPr>
            <a:xfrm>
              <a:off x="5698339" y="5885647"/>
              <a:ext cx="778842" cy="444959"/>
            </a:xfrm>
            <a:custGeom>
              <a:avLst/>
              <a:gdLst>
                <a:gd name="connsiteX0" fmla="*/ 119634 w 450151"/>
                <a:gd name="connsiteY0" fmla="*/ 0 h 257175"/>
                <a:gd name="connsiteX1" fmla="*/ 210884 w 450151"/>
                <a:gd name="connsiteY1" fmla="*/ 129540 h 257175"/>
                <a:gd name="connsiteX2" fmla="*/ 123349 w 450151"/>
                <a:gd name="connsiteY2" fmla="*/ 257175 h 257175"/>
                <a:gd name="connsiteX3" fmla="*/ 242983 w 450151"/>
                <a:gd name="connsiteY3" fmla="*/ 257175 h 257175"/>
                <a:gd name="connsiteX4" fmla="*/ 330518 w 450151"/>
                <a:gd name="connsiteY4" fmla="*/ 129540 h 257175"/>
                <a:gd name="connsiteX5" fmla="*/ 239268 w 450151"/>
                <a:gd name="connsiteY5" fmla="*/ 0 h 257175"/>
                <a:gd name="connsiteX6" fmla="*/ 362617 w 450151"/>
                <a:gd name="connsiteY6" fmla="*/ 257175 h 257175"/>
                <a:gd name="connsiteX7" fmla="*/ 450152 w 450151"/>
                <a:gd name="connsiteY7" fmla="*/ 129540 h 257175"/>
                <a:gd name="connsiteX8" fmla="*/ 358997 w 450151"/>
                <a:gd name="connsiteY8" fmla="*/ 0 h 257175"/>
                <a:gd name="connsiteX9" fmla="*/ 3620 w 450151"/>
                <a:gd name="connsiteY9" fmla="*/ 257175 h 257175"/>
                <a:gd name="connsiteX10" fmla="*/ 91154 w 450151"/>
                <a:gd name="connsiteY10" fmla="*/ 129540 h 257175"/>
                <a:gd name="connsiteX11" fmla="*/ 0 w 450151"/>
                <a:gd name="connsiteY11" fmla="*/ 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0151" h="257175">
                  <a:moveTo>
                    <a:pt x="119634" y="0"/>
                  </a:moveTo>
                  <a:lnTo>
                    <a:pt x="210884" y="129540"/>
                  </a:lnTo>
                  <a:lnTo>
                    <a:pt x="123349" y="257175"/>
                  </a:lnTo>
                  <a:moveTo>
                    <a:pt x="242983" y="257175"/>
                  </a:moveTo>
                  <a:lnTo>
                    <a:pt x="330518" y="129540"/>
                  </a:lnTo>
                  <a:lnTo>
                    <a:pt x="239268" y="0"/>
                  </a:lnTo>
                  <a:moveTo>
                    <a:pt x="362617" y="257175"/>
                  </a:moveTo>
                  <a:lnTo>
                    <a:pt x="450152" y="129540"/>
                  </a:lnTo>
                  <a:lnTo>
                    <a:pt x="358997" y="0"/>
                  </a:lnTo>
                  <a:moveTo>
                    <a:pt x="3620" y="257175"/>
                  </a:moveTo>
                  <a:lnTo>
                    <a:pt x="91154" y="129540"/>
                  </a:lnTo>
                  <a:lnTo>
                    <a:pt x="0" y="0"/>
                  </a:lnTo>
                </a:path>
              </a:pathLst>
            </a:custGeom>
            <a:noFill/>
            <a:ln w="28575" cap="rnd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B309199-036E-576F-4E04-A15BF5D65348}"/>
                </a:ext>
              </a:extLst>
            </p:cNvPr>
            <p:cNvSpPr/>
            <p:nvPr/>
          </p:nvSpPr>
          <p:spPr>
            <a:xfrm>
              <a:off x="1054121" y="2920242"/>
              <a:ext cx="4427834" cy="1089983"/>
            </a:xfrm>
            <a:custGeom>
              <a:avLst/>
              <a:gdLst>
                <a:gd name="connsiteX0" fmla="*/ 2244281 w 2559176"/>
                <a:gd name="connsiteY0" fmla="*/ 629984 h 629983"/>
                <a:gd name="connsiteX1" fmla="*/ 0 w 2559176"/>
                <a:gd name="connsiteY1" fmla="*/ 629984 h 629983"/>
                <a:gd name="connsiteX2" fmla="*/ 0 w 2559176"/>
                <a:gd name="connsiteY2" fmla="*/ 285750 h 629983"/>
                <a:gd name="connsiteX3" fmla="*/ 285750 w 2559176"/>
                <a:gd name="connsiteY3" fmla="*/ 0 h 629983"/>
                <a:gd name="connsiteX4" fmla="*/ 2244281 w 2559176"/>
                <a:gd name="connsiteY4" fmla="*/ 0 h 629983"/>
                <a:gd name="connsiteX5" fmla="*/ 2559177 w 2559176"/>
                <a:gd name="connsiteY5" fmla="*/ 314992 h 629983"/>
                <a:gd name="connsiteX6" fmla="*/ 2559177 w 2559176"/>
                <a:gd name="connsiteY6" fmla="*/ 314992 h 629983"/>
                <a:gd name="connsiteX7" fmla="*/ 2244281 w 2559176"/>
                <a:gd name="connsiteY7" fmla="*/ 629984 h 629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59176" h="629983">
                  <a:moveTo>
                    <a:pt x="2244281" y="629984"/>
                  </a:moveTo>
                  <a:lnTo>
                    <a:pt x="0" y="629984"/>
                  </a:lnTo>
                  <a:lnTo>
                    <a:pt x="0" y="285750"/>
                  </a:lnTo>
                  <a:cubicBezTo>
                    <a:pt x="0" y="127930"/>
                    <a:pt x="127935" y="0"/>
                    <a:pt x="285750" y="0"/>
                  </a:cubicBezTo>
                  <a:lnTo>
                    <a:pt x="2244281" y="0"/>
                  </a:lnTo>
                  <a:cubicBezTo>
                    <a:pt x="2418207" y="57"/>
                    <a:pt x="2559177" y="141065"/>
                    <a:pt x="2559177" y="314992"/>
                  </a:cubicBezTo>
                  <a:lnTo>
                    <a:pt x="2559177" y="314992"/>
                  </a:lnTo>
                  <a:cubicBezTo>
                    <a:pt x="2559177" y="488918"/>
                    <a:pt x="2418207" y="629926"/>
                    <a:pt x="2244281" y="629984"/>
                  </a:cubicBezTo>
                  <a:close/>
                </a:path>
              </a:pathLst>
            </a:custGeom>
            <a:solidFill>
              <a:srgbClr val="4169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C75D243-32E9-4B7B-F445-A462D30ED4B0}"/>
                </a:ext>
              </a:extLst>
            </p:cNvPr>
            <p:cNvSpPr/>
            <p:nvPr/>
          </p:nvSpPr>
          <p:spPr>
            <a:xfrm>
              <a:off x="4526943" y="3055049"/>
              <a:ext cx="820372" cy="820371"/>
            </a:xfrm>
            <a:custGeom>
              <a:avLst/>
              <a:gdLst>
                <a:gd name="connsiteX0" fmla="*/ 474155 w 474154"/>
                <a:gd name="connsiteY0" fmla="*/ 237077 h 474154"/>
                <a:gd name="connsiteX1" fmla="*/ 237077 w 474154"/>
                <a:gd name="connsiteY1" fmla="*/ 474155 h 474154"/>
                <a:gd name="connsiteX2" fmla="*/ 0 w 474154"/>
                <a:gd name="connsiteY2" fmla="*/ 237077 h 474154"/>
                <a:gd name="connsiteX3" fmla="*/ 237077 w 474154"/>
                <a:gd name="connsiteY3" fmla="*/ 0 h 474154"/>
                <a:gd name="connsiteX4" fmla="*/ 474155 w 474154"/>
                <a:gd name="connsiteY4" fmla="*/ 237077 h 474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154" h="474154">
                  <a:moveTo>
                    <a:pt x="474155" y="237077"/>
                  </a:moveTo>
                  <a:cubicBezTo>
                    <a:pt x="474155" y="368011"/>
                    <a:pt x="368011" y="474155"/>
                    <a:pt x="237077" y="474155"/>
                  </a:cubicBezTo>
                  <a:cubicBezTo>
                    <a:pt x="106143" y="474155"/>
                    <a:pt x="0" y="368012"/>
                    <a:pt x="0" y="237077"/>
                  </a:cubicBezTo>
                  <a:cubicBezTo>
                    <a:pt x="0" y="106143"/>
                    <a:pt x="106143" y="0"/>
                    <a:pt x="237077" y="0"/>
                  </a:cubicBezTo>
                  <a:cubicBezTo>
                    <a:pt x="368011" y="0"/>
                    <a:pt x="474155" y="106143"/>
                    <a:pt x="474155" y="237077"/>
                  </a:cubicBezTo>
                  <a:close/>
                </a:path>
              </a:pathLst>
            </a:custGeom>
            <a:solidFill>
              <a:srgbClr val="E7E7E7"/>
            </a:solidFill>
            <a:ln w="9525" cap="flat">
              <a:noFill/>
              <a:prstDash val="solid"/>
              <a:miter/>
            </a:ln>
            <a:effectLst>
              <a:outerShdw blurRad="63500" sx="117000" sy="117000" algn="ctr" rotWithShape="0">
                <a:prstClr val="black">
                  <a:alpha val="3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4619C60-A3AF-C35A-4C5D-B428CF0B458F}"/>
                </a:ext>
              </a:extLst>
            </p:cNvPr>
            <p:cNvSpPr/>
            <p:nvPr/>
          </p:nvSpPr>
          <p:spPr>
            <a:xfrm>
              <a:off x="1054121" y="4241111"/>
              <a:ext cx="4427834" cy="1089819"/>
            </a:xfrm>
            <a:custGeom>
              <a:avLst/>
              <a:gdLst>
                <a:gd name="connsiteX0" fmla="*/ 2244281 w 2559176"/>
                <a:gd name="connsiteY0" fmla="*/ 629888 h 629888"/>
                <a:gd name="connsiteX1" fmla="*/ 0 w 2559176"/>
                <a:gd name="connsiteY1" fmla="*/ 629888 h 629888"/>
                <a:gd name="connsiteX2" fmla="*/ 0 w 2559176"/>
                <a:gd name="connsiteY2" fmla="*/ 285750 h 629888"/>
                <a:gd name="connsiteX3" fmla="*/ 285750 w 2559176"/>
                <a:gd name="connsiteY3" fmla="*/ 0 h 629888"/>
                <a:gd name="connsiteX4" fmla="*/ 2244281 w 2559176"/>
                <a:gd name="connsiteY4" fmla="*/ 0 h 629888"/>
                <a:gd name="connsiteX5" fmla="*/ 2559177 w 2559176"/>
                <a:gd name="connsiteY5" fmla="*/ 314896 h 629888"/>
                <a:gd name="connsiteX6" fmla="*/ 2559177 w 2559176"/>
                <a:gd name="connsiteY6" fmla="*/ 314896 h 629888"/>
                <a:gd name="connsiteX7" fmla="*/ 2244376 w 2559176"/>
                <a:gd name="connsiteY7" fmla="*/ 629888 h 629888"/>
                <a:gd name="connsiteX8" fmla="*/ 2244281 w 2559176"/>
                <a:gd name="connsiteY8" fmla="*/ 629888 h 62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9176" h="629888">
                  <a:moveTo>
                    <a:pt x="2244281" y="629888"/>
                  </a:moveTo>
                  <a:lnTo>
                    <a:pt x="0" y="629888"/>
                  </a:lnTo>
                  <a:lnTo>
                    <a:pt x="0" y="285750"/>
                  </a:lnTo>
                  <a:cubicBezTo>
                    <a:pt x="0" y="127930"/>
                    <a:pt x="127935" y="0"/>
                    <a:pt x="285750" y="0"/>
                  </a:cubicBezTo>
                  <a:lnTo>
                    <a:pt x="2244281" y="0"/>
                  </a:lnTo>
                  <a:cubicBezTo>
                    <a:pt x="2418198" y="0"/>
                    <a:pt x="2559177" y="140980"/>
                    <a:pt x="2559177" y="314896"/>
                  </a:cubicBezTo>
                  <a:lnTo>
                    <a:pt x="2559177" y="314896"/>
                  </a:lnTo>
                  <a:cubicBezTo>
                    <a:pt x="2559234" y="488813"/>
                    <a:pt x="2418293" y="629831"/>
                    <a:pt x="2244376" y="629888"/>
                  </a:cubicBezTo>
                  <a:cubicBezTo>
                    <a:pt x="2244347" y="629888"/>
                    <a:pt x="2244309" y="629888"/>
                    <a:pt x="2244281" y="629888"/>
                  </a:cubicBezTo>
                  <a:close/>
                </a:path>
              </a:pathLst>
            </a:custGeom>
            <a:solidFill>
              <a:srgbClr val="0487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7C4FCAF-4D11-5F28-F9F4-674714F31B59}"/>
                </a:ext>
              </a:extLst>
            </p:cNvPr>
            <p:cNvSpPr/>
            <p:nvPr/>
          </p:nvSpPr>
          <p:spPr>
            <a:xfrm>
              <a:off x="4526943" y="4375752"/>
              <a:ext cx="820372" cy="820371"/>
            </a:xfrm>
            <a:custGeom>
              <a:avLst/>
              <a:gdLst>
                <a:gd name="connsiteX0" fmla="*/ 474155 w 474154"/>
                <a:gd name="connsiteY0" fmla="*/ 237077 h 474154"/>
                <a:gd name="connsiteX1" fmla="*/ 237077 w 474154"/>
                <a:gd name="connsiteY1" fmla="*/ 474155 h 474154"/>
                <a:gd name="connsiteX2" fmla="*/ 0 w 474154"/>
                <a:gd name="connsiteY2" fmla="*/ 237077 h 474154"/>
                <a:gd name="connsiteX3" fmla="*/ 237077 w 474154"/>
                <a:gd name="connsiteY3" fmla="*/ 0 h 474154"/>
                <a:gd name="connsiteX4" fmla="*/ 474155 w 474154"/>
                <a:gd name="connsiteY4" fmla="*/ 237077 h 474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154" h="474154">
                  <a:moveTo>
                    <a:pt x="474155" y="237077"/>
                  </a:moveTo>
                  <a:cubicBezTo>
                    <a:pt x="474155" y="368011"/>
                    <a:pt x="368011" y="474155"/>
                    <a:pt x="237077" y="474155"/>
                  </a:cubicBezTo>
                  <a:cubicBezTo>
                    <a:pt x="106143" y="474155"/>
                    <a:pt x="0" y="368011"/>
                    <a:pt x="0" y="237077"/>
                  </a:cubicBezTo>
                  <a:cubicBezTo>
                    <a:pt x="0" y="106143"/>
                    <a:pt x="106143" y="0"/>
                    <a:pt x="237077" y="0"/>
                  </a:cubicBezTo>
                  <a:cubicBezTo>
                    <a:pt x="368011" y="0"/>
                    <a:pt x="474155" y="106143"/>
                    <a:pt x="474155" y="237077"/>
                  </a:cubicBezTo>
                  <a:close/>
                </a:path>
              </a:pathLst>
            </a:custGeom>
            <a:solidFill>
              <a:srgbClr val="E7E7E7"/>
            </a:solidFill>
            <a:ln w="9525" cap="flat">
              <a:noFill/>
              <a:prstDash val="solid"/>
              <a:miter/>
            </a:ln>
            <a:effectLst>
              <a:outerShdw blurRad="63500" sx="117000" sy="117000" algn="ctr" rotWithShape="0">
                <a:prstClr val="black">
                  <a:alpha val="3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ACFFB7F-9068-1A30-8F22-5FBB2AA93176}"/>
                </a:ext>
              </a:extLst>
            </p:cNvPr>
            <p:cNvSpPr/>
            <p:nvPr/>
          </p:nvSpPr>
          <p:spPr>
            <a:xfrm>
              <a:off x="1054121" y="5561816"/>
              <a:ext cx="4427834" cy="1089819"/>
            </a:xfrm>
            <a:custGeom>
              <a:avLst/>
              <a:gdLst>
                <a:gd name="connsiteX0" fmla="*/ 2244281 w 2559176"/>
                <a:gd name="connsiteY0" fmla="*/ 629888 h 629888"/>
                <a:gd name="connsiteX1" fmla="*/ 0 w 2559176"/>
                <a:gd name="connsiteY1" fmla="*/ 629888 h 629888"/>
                <a:gd name="connsiteX2" fmla="*/ 0 w 2559176"/>
                <a:gd name="connsiteY2" fmla="*/ 285750 h 629888"/>
                <a:gd name="connsiteX3" fmla="*/ 285750 w 2559176"/>
                <a:gd name="connsiteY3" fmla="*/ 0 h 629888"/>
                <a:gd name="connsiteX4" fmla="*/ 2244281 w 2559176"/>
                <a:gd name="connsiteY4" fmla="*/ 0 h 629888"/>
                <a:gd name="connsiteX5" fmla="*/ 2559177 w 2559176"/>
                <a:gd name="connsiteY5" fmla="*/ 314992 h 629888"/>
                <a:gd name="connsiteX6" fmla="*/ 2559177 w 2559176"/>
                <a:gd name="connsiteY6" fmla="*/ 314992 h 629888"/>
                <a:gd name="connsiteX7" fmla="*/ 2244281 w 2559176"/>
                <a:gd name="connsiteY7" fmla="*/ 629888 h 62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59176" h="629888">
                  <a:moveTo>
                    <a:pt x="2244281" y="629888"/>
                  </a:moveTo>
                  <a:lnTo>
                    <a:pt x="0" y="629888"/>
                  </a:lnTo>
                  <a:lnTo>
                    <a:pt x="0" y="285750"/>
                  </a:lnTo>
                  <a:cubicBezTo>
                    <a:pt x="0" y="127930"/>
                    <a:pt x="127935" y="0"/>
                    <a:pt x="285750" y="0"/>
                  </a:cubicBezTo>
                  <a:lnTo>
                    <a:pt x="2244281" y="0"/>
                  </a:lnTo>
                  <a:cubicBezTo>
                    <a:pt x="2418207" y="57"/>
                    <a:pt x="2559177" y="141065"/>
                    <a:pt x="2559177" y="314992"/>
                  </a:cubicBezTo>
                  <a:lnTo>
                    <a:pt x="2559177" y="314992"/>
                  </a:lnTo>
                  <a:cubicBezTo>
                    <a:pt x="2559177" y="488909"/>
                    <a:pt x="2418198" y="629888"/>
                    <a:pt x="2244281" y="629888"/>
                  </a:cubicBezTo>
                  <a:close/>
                </a:path>
              </a:pathLst>
            </a:custGeom>
            <a:solidFill>
              <a:srgbClr val="4169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CE071BA-09CB-129A-8AE8-50F8B16D0263}"/>
                </a:ext>
              </a:extLst>
            </p:cNvPr>
            <p:cNvSpPr/>
            <p:nvPr/>
          </p:nvSpPr>
          <p:spPr>
            <a:xfrm>
              <a:off x="4526943" y="5696621"/>
              <a:ext cx="820372" cy="820371"/>
            </a:xfrm>
            <a:custGeom>
              <a:avLst/>
              <a:gdLst>
                <a:gd name="connsiteX0" fmla="*/ 474155 w 474154"/>
                <a:gd name="connsiteY0" fmla="*/ 237077 h 474154"/>
                <a:gd name="connsiteX1" fmla="*/ 237077 w 474154"/>
                <a:gd name="connsiteY1" fmla="*/ 474155 h 474154"/>
                <a:gd name="connsiteX2" fmla="*/ 0 w 474154"/>
                <a:gd name="connsiteY2" fmla="*/ 237077 h 474154"/>
                <a:gd name="connsiteX3" fmla="*/ 237077 w 474154"/>
                <a:gd name="connsiteY3" fmla="*/ 0 h 474154"/>
                <a:gd name="connsiteX4" fmla="*/ 474155 w 474154"/>
                <a:gd name="connsiteY4" fmla="*/ 237077 h 474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154" h="474154">
                  <a:moveTo>
                    <a:pt x="474155" y="237077"/>
                  </a:moveTo>
                  <a:cubicBezTo>
                    <a:pt x="474155" y="368012"/>
                    <a:pt x="368011" y="474155"/>
                    <a:pt x="237077" y="474155"/>
                  </a:cubicBezTo>
                  <a:cubicBezTo>
                    <a:pt x="106143" y="474155"/>
                    <a:pt x="0" y="368012"/>
                    <a:pt x="0" y="237077"/>
                  </a:cubicBezTo>
                  <a:cubicBezTo>
                    <a:pt x="0" y="106143"/>
                    <a:pt x="106143" y="0"/>
                    <a:pt x="237077" y="0"/>
                  </a:cubicBezTo>
                  <a:cubicBezTo>
                    <a:pt x="368011" y="0"/>
                    <a:pt x="474155" y="106143"/>
                    <a:pt x="474155" y="237077"/>
                  </a:cubicBezTo>
                  <a:close/>
                </a:path>
              </a:pathLst>
            </a:custGeom>
            <a:solidFill>
              <a:srgbClr val="E7E7E7"/>
            </a:solidFill>
            <a:ln w="9525" cap="flat">
              <a:noFill/>
              <a:prstDash val="solid"/>
              <a:miter/>
            </a:ln>
            <a:effectLst>
              <a:outerShdw blurRad="63500" sx="117000" sy="117000" algn="ctr" rotWithShape="0">
                <a:prstClr val="black">
                  <a:alpha val="3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5BC70CB-3EAA-8B8A-0298-98741EB5DC9E}"/>
                </a:ext>
              </a:extLst>
            </p:cNvPr>
            <p:cNvSpPr/>
            <p:nvPr/>
          </p:nvSpPr>
          <p:spPr>
            <a:xfrm>
              <a:off x="1054121" y="1599375"/>
              <a:ext cx="4427834" cy="1090148"/>
            </a:xfrm>
            <a:custGeom>
              <a:avLst/>
              <a:gdLst>
                <a:gd name="connsiteX0" fmla="*/ 2244281 w 2559176"/>
                <a:gd name="connsiteY0" fmla="*/ 630079 h 630078"/>
                <a:gd name="connsiteX1" fmla="*/ 0 w 2559176"/>
                <a:gd name="connsiteY1" fmla="*/ 630079 h 630078"/>
                <a:gd name="connsiteX2" fmla="*/ 0 w 2559176"/>
                <a:gd name="connsiteY2" fmla="*/ 285750 h 630078"/>
                <a:gd name="connsiteX3" fmla="*/ 285750 w 2559176"/>
                <a:gd name="connsiteY3" fmla="*/ 0 h 630078"/>
                <a:gd name="connsiteX4" fmla="*/ 2244281 w 2559176"/>
                <a:gd name="connsiteY4" fmla="*/ 0 h 630078"/>
                <a:gd name="connsiteX5" fmla="*/ 2559177 w 2559176"/>
                <a:gd name="connsiteY5" fmla="*/ 314992 h 630078"/>
                <a:gd name="connsiteX6" fmla="*/ 2559177 w 2559176"/>
                <a:gd name="connsiteY6" fmla="*/ 314992 h 630078"/>
                <a:gd name="connsiteX7" fmla="*/ 2244281 w 2559176"/>
                <a:gd name="connsiteY7" fmla="*/ 630079 h 630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59176" h="630078">
                  <a:moveTo>
                    <a:pt x="2244281" y="630079"/>
                  </a:moveTo>
                  <a:lnTo>
                    <a:pt x="0" y="630079"/>
                  </a:lnTo>
                  <a:lnTo>
                    <a:pt x="0" y="285750"/>
                  </a:lnTo>
                  <a:cubicBezTo>
                    <a:pt x="0" y="127930"/>
                    <a:pt x="127935" y="0"/>
                    <a:pt x="285750" y="0"/>
                  </a:cubicBezTo>
                  <a:lnTo>
                    <a:pt x="2244281" y="0"/>
                  </a:lnTo>
                  <a:cubicBezTo>
                    <a:pt x="2418207" y="57"/>
                    <a:pt x="2559177" y="141065"/>
                    <a:pt x="2559177" y="314992"/>
                  </a:cubicBezTo>
                  <a:lnTo>
                    <a:pt x="2559177" y="314992"/>
                  </a:lnTo>
                  <a:cubicBezTo>
                    <a:pt x="2559234" y="488956"/>
                    <a:pt x="2418245" y="630022"/>
                    <a:pt x="2244281" y="630079"/>
                  </a:cubicBezTo>
                  <a:close/>
                </a:path>
              </a:pathLst>
            </a:custGeom>
            <a:solidFill>
              <a:srgbClr val="0487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BE09C38-26A4-AAFE-A324-AFC6F65935A9}"/>
                </a:ext>
              </a:extLst>
            </p:cNvPr>
            <p:cNvSpPr/>
            <p:nvPr/>
          </p:nvSpPr>
          <p:spPr>
            <a:xfrm>
              <a:off x="4526943" y="1734345"/>
              <a:ext cx="820372" cy="820371"/>
            </a:xfrm>
            <a:custGeom>
              <a:avLst/>
              <a:gdLst>
                <a:gd name="connsiteX0" fmla="*/ 474155 w 474154"/>
                <a:gd name="connsiteY0" fmla="*/ 237077 h 474154"/>
                <a:gd name="connsiteX1" fmla="*/ 237077 w 474154"/>
                <a:gd name="connsiteY1" fmla="*/ 474155 h 474154"/>
                <a:gd name="connsiteX2" fmla="*/ 0 w 474154"/>
                <a:gd name="connsiteY2" fmla="*/ 237077 h 474154"/>
                <a:gd name="connsiteX3" fmla="*/ 237077 w 474154"/>
                <a:gd name="connsiteY3" fmla="*/ 0 h 474154"/>
                <a:gd name="connsiteX4" fmla="*/ 474155 w 474154"/>
                <a:gd name="connsiteY4" fmla="*/ 237077 h 474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154" h="474154">
                  <a:moveTo>
                    <a:pt x="474155" y="237077"/>
                  </a:moveTo>
                  <a:cubicBezTo>
                    <a:pt x="474155" y="368011"/>
                    <a:pt x="368011" y="474155"/>
                    <a:pt x="237077" y="474155"/>
                  </a:cubicBezTo>
                  <a:cubicBezTo>
                    <a:pt x="106143" y="474155"/>
                    <a:pt x="0" y="368011"/>
                    <a:pt x="0" y="237077"/>
                  </a:cubicBezTo>
                  <a:cubicBezTo>
                    <a:pt x="0" y="106143"/>
                    <a:pt x="106143" y="0"/>
                    <a:pt x="237077" y="0"/>
                  </a:cubicBezTo>
                  <a:cubicBezTo>
                    <a:pt x="368011" y="0"/>
                    <a:pt x="474155" y="106143"/>
                    <a:pt x="474155" y="237077"/>
                  </a:cubicBezTo>
                  <a:close/>
                </a:path>
              </a:pathLst>
            </a:custGeom>
            <a:solidFill>
              <a:srgbClr val="E7E7E7"/>
            </a:solidFill>
            <a:ln w="9525" cap="flat">
              <a:noFill/>
              <a:prstDash val="solid"/>
              <a:miter/>
            </a:ln>
            <a:effectLst>
              <a:outerShdw blurRad="63500" sx="117000" sy="117000" algn="ctr" rotWithShape="0">
                <a:prstClr val="black">
                  <a:alpha val="3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F0C02B3-9C88-DA20-4EE8-6D88C9C0D36F}"/>
                </a:ext>
              </a:extLst>
            </p:cNvPr>
            <p:cNvSpPr/>
            <p:nvPr/>
          </p:nvSpPr>
          <p:spPr>
            <a:xfrm>
              <a:off x="6710044" y="1599375"/>
              <a:ext cx="4427834" cy="1089983"/>
            </a:xfrm>
            <a:custGeom>
              <a:avLst/>
              <a:gdLst>
                <a:gd name="connsiteX0" fmla="*/ 314896 w 2559176"/>
                <a:gd name="connsiteY0" fmla="*/ 0 h 629983"/>
                <a:gd name="connsiteX1" fmla="*/ 2273427 w 2559176"/>
                <a:gd name="connsiteY1" fmla="*/ 0 h 629983"/>
                <a:gd name="connsiteX2" fmla="*/ 2559177 w 2559176"/>
                <a:gd name="connsiteY2" fmla="*/ 285750 h 629983"/>
                <a:gd name="connsiteX3" fmla="*/ 2559177 w 2559176"/>
                <a:gd name="connsiteY3" fmla="*/ 629984 h 629983"/>
                <a:gd name="connsiteX4" fmla="*/ 314896 w 2559176"/>
                <a:gd name="connsiteY4" fmla="*/ 629984 h 629983"/>
                <a:gd name="connsiteX5" fmla="*/ 0 w 2559176"/>
                <a:gd name="connsiteY5" fmla="*/ 314992 h 629983"/>
                <a:gd name="connsiteX6" fmla="*/ 0 w 2559176"/>
                <a:gd name="connsiteY6" fmla="*/ 314992 h 629983"/>
                <a:gd name="connsiteX7" fmla="*/ 314896 w 2559176"/>
                <a:gd name="connsiteY7" fmla="*/ 0 h 629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59176" h="629983">
                  <a:moveTo>
                    <a:pt x="314896" y="0"/>
                  </a:moveTo>
                  <a:lnTo>
                    <a:pt x="2273427" y="0"/>
                  </a:lnTo>
                  <a:cubicBezTo>
                    <a:pt x="2431246" y="0"/>
                    <a:pt x="2559177" y="127930"/>
                    <a:pt x="2559177" y="285750"/>
                  </a:cubicBezTo>
                  <a:lnTo>
                    <a:pt x="2559177" y="629984"/>
                  </a:lnTo>
                  <a:lnTo>
                    <a:pt x="314896" y="629984"/>
                  </a:lnTo>
                  <a:cubicBezTo>
                    <a:pt x="140970" y="629926"/>
                    <a:pt x="0" y="488918"/>
                    <a:pt x="0" y="314992"/>
                  </a:cubicBezTo>
                  <a:lnTo>
                    <a:pt x="0" y="314992"/>
                  </a:lnTo>
                  <a:cubicBezTo>
                    <a:pt x="0" y="141065"/>
                    <a:pt x="140970" y="57"/>
                    <a:pt x="314896" y="0"/>
                  </a:cubicBezTo>
                  <a:close/>
                </a:path>
              </a:pathLst>
            </a:custGeom>
            <a:solidFill>
              <a:srgbClr val="0487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5592990-0736-D06B-C99F-FB4CA01E5A56}"/>
                </a:ext>
              </a:extLst>
            </p:cNvPr>
            <p:cNvSpPr/>
            <p:nvPr/>
          </p:nvSpPr>
          <p:spPr>
            <a:xfrm>
              <a:off x="6865779" y="1734345"/>
              <a:ext cx="820372" cy="820371"/>
            </a:xfrm>
            <a:custGeom>
              <a:avLst/>
              <a:gdLst>
                <a:gd name="connsiteX0" fmla="*/ 474154 w 474154"/>
                <a:gd name="connsiteY0" fmla="*/ 237077 h 474154"/>
                <a:gd name="connsiteX1" fmla="*/ 237077 w 474154"/>
                <a:gd name="connsiteY1" fmla="*/ 474155 h 474154"/>
                <a:gd name="connsiteX2" fmla="*/ 0 w 474154"/>
                <a:gd name="connsiteY2" fmla="*/ 237077 h 474154"/>
                <a:gd name="connsiteX3" fmla="*/ 237077 w 474154"/>
                <a:gd name="connsiteY3" fmla="*/ 0 h 474154"/>
                <a:gd name="connsiteX4" fmla="*/ 474154 w 474154"/>
                <a:gd name="connsiteY4" fmla="*/ 237077 h 474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154" h="474154">
                  <a:moveTo>
                    <a:pt x="474154" y="237077"/>
                  </a:moveTo>
                  <a:cubicBezTo>
                    <a:pt x="474154" y="368011"/>
                    <a:pt x="368011" y="474155"/>
                    <a:pt x="237077" y="474155"/>
                  </a:cubicBezTo>
                  <a:cubicBezTo>
                    <a:pt x="106143" y="474155"/>
                    <a:pt x="0" y="368011"/>
                    <a:pt x="0" y="237077"/>
                  </a:cubicBezTo>
                  <a:cubicBezTo>
                    <a:pt x="0" y="106143"/>
                    <a:pt x="106143" y="0"/>
                    <a:pt x="237077" y="0"/>
                  </a:cubicBezTo>
                  <a:cubicBezTo>
                    <a:pt x="368011" y="0"/>
                    <a:pt x="474154" y="106143"/>
                    <a:pt x="474154" y="237077"/>
                  </a:cubicBezTo>
                  <a:close/>
                </a:path>
              </a:pathLst>
            </a:custGeom>
            <a:solidFill>
              <a:srgbClr val="E7E7E7"/>
            </a:solidFill>
            <a:ln w="9525" cap="flat">
              <a:noFill/>
              <a:prstDash val="solid"/>
              <a:miter/>
            </a:ln>
            <a:effectLst>
              <a:outerShdw blurRad="63500" sx="117000" sy="117000" algn="ctr" rotWithShape="0">
                <a:prstClr val="black">
                  <a:alpha val="3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2E559F2-FBF0-3DDE-05B8-3D29618BA209}"/>
                </a:ext>
              </a:extLst>
            </p:cNvPr>
            <p:cNvSpPr/>
            <p:nvPr/>
          </p:nvSpPr>
          <p:spPr>
            <a:xfrm>
              <a:off x="6710044" y="4241111"/>
              <a:ext cx="4427834" cy="1089819"/>
            </a:xfrm>
            <a:custGeom>
              <a:avLst/>
              <a:gdLst>
                <a:gd name="connsiteX0" fmla="*/ 314896 w 2559176"/>
                <a:gd name="connsiteY0" fmla="*/ 0 h 629888"/>
                <a:gd name="connsiteX1" fmla="*/ 2273427 w 2559176"/>
                <a:gd name="connsiteY1" fmla="*/ 0 h 629888"/>
                <a:gd name="connsiteX2" fmla="*/ 2559177 w 2559176"/>
                <a:gd name="connsiteY2" fmla="*/ 285750 h 629888"/>
                <a:gd name="connsiteX3" fmla="*/ 2559177 w 2559176"/>
                <a:gd name="connsiteY3" fmla="*/ 629888 h 629888"/>
                <a:gd name="connsiteX4" fmla="*/ 314896 w 2559176"/>
                <a:gd name="connsiteY4" fmla="*/ 629888 h 629888"/>
                <a:gd name="connsiteX5" fmla="*/ 0 w 2559176"/>
                <a:gd name="connsiteY5" fmla="*/ 314992 h 629888"/>
                <a:gd name="connsiteX6" fmla="*/ 0 w 2559176"/>
                <a:gd name="connsiteY6" fmla="*/ 314896 h 629888"/>
                <a:gd name="connsiteX7" fmla="*/ 0 w 2559176"/>
                <a:gd name="connsiteY7" fmla="*/ 314896 h 629888"/>
                <a:gd name="connsiteX8" fmla="*/ 314896 w 2559176"/>
                <a:gd name="connsiteY8" fmla="*/ 0 h 62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9176" h="629888">
                  <a:moveTo>
                    <a:pt x="314896" y="0"/>
                  </a:moveTo>
                  <a:lnTo>
                    <a:pt x="2273427" y="0"/>
                  </a:lnTo>
                  <a:cubicBezTo>
                    <a:pt x="2431246" y="0"/>
                    <a:pt x="2559177" y="127930"/>
                    <a:pt x="2559177" y="285750"/>
                  </a:cubicBezTo>
                  <a:lnTo>
                    <a:pt x="2559177" y="629888"/>
                  </a:lnTo>
                  <a:lnTo>
                    <a:pt x="314896" y="629888"/>
                  </a:lnTo>
                  <a:cubicBezTo>
                    <a:pt x="140979" y="629888"/>
                    <a:pt x="0" y="488909"/>
                    <a:pt x="0" y="314992"/>
                  </a:cubicBezTo>
                  <a:cubicBezTo>
                    <a:pt x="0" y="314963"/>
                    <a:pt x="0" y="314925"/>
                    <a:pt x="0" y="314896"/>
                  </a:cubicBezTo>
                  <a:lnTo>
                    <a:pt x="0" y="314896"/>
                  </a:lnTo>
                  <a:cubicBezTo>
                    <a:pt x="0" y="140980"/>
                    <a:pt x="140979" y="0"/>
                    <a:pt x="314896" y="0"/>
                  </a:cubicBezTo>
                  <a:close/>
                </a:path>
              </a:pathLst>
            </a:custGeom>
            <a:solidFill>
              <a:srgbClr val="0487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2499AE8-B93E-FFA0-13E1-2D9376B6A942}"/>
                </a:ext>
              </a:extLst>
            </p:cNvPr>
            <p:cNvSpPr/>
            <p:nvPr/>
          </p:nvSpPr>
          <p:spPr>
            <a:xfrm>
              <a:off x="6865779" y="4375752"/>
              <a:ext cx="820372" cy="820371"/>
            </a:xfrm>
            <a:custGeom>
              <a:avLst/>
              <a:gdLst>
                <a:gd name="connsiteX0" fmla="*/ 474154 w 474154"/>
                <a:gd name="connsiteY0" fmla="*/ 237077 h 474154"/>
                <a:gd name="connsiteX1" fmla="*/ 237077 w 474154"/>
                <a:gd name="connsiteY1" fmla="*/ 474155 h 474154"/>
                <a:gd name="connsiteX2" fmla="*/ 0 w 474154"/>
                <a:gd name="connsiteY2" fmla="*/ 237077 h 474154"/>
                <a:gd name="connsiteX3" fmla="*/ 237077 w 474154"/>
                <a:gd name="connsiteY3" fmla="*/ 0 h 474154"/>
                <a:gd name="connsiteX4" fmla="*/ 474154 w 474154"/>
                <a:gd name="connsiteY4" fmla="*/ 237077 h 474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154" h="474154">
                  <a:moveTo>
                    <a:pt x="474154" y="237077"/>
                  </a:moveTo>
                  <a:cubicBezTo>
                    <a:pt x="474154" y="368011"/>
                    <a:pt x="368011" y="474155"/>
                    <a:pt x="237077" y="474155"/>
                  </a:cubicBezTo>
                  <a:cubicBezTo>
                    <a:pt x="106143" y="474155"/>
                    <a:pt x="0" y="368011"/>
                    <a:pt x="0" y="237077"/>
                  </a:cubicBezTo>
                  <a:cubicBezTo>
                    <a:pt x="0" y="106143"/>
                    <a:pt x="106143" y="0"/>
                    <a:pt x="237077" y="0"/>
                  </a:cubicBezTo>
                  <a:cubicBezTo>
                    <a:pt x="368011" y="0"/>
                    <a:pt x="474154" y="106143"/>
                    <a:pt x="474154" y="237077"/>
                  </a:cubicBezTo>
                  <a:close/>
                </a:path>
              </a:pathLst>
            </a:custGeom>
            <a:solidFill>
              <a:srgbClr val="E7E7E7"/>
            </a:solidFill>
            <a:ln w="9525" cap="flat">
              <a:noFill/>
              <a:prstDash val="solid"/>
              <a:miter/>
            </a:ln>
            <a:effectLst>
              <a:outerShdw blurRad="63500" sx="117000" sy="117000" algn="ctr" rotWithShape="0">
                <a:prstClr val="black">
                  <a:alpha val="3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196D6F1-33C9-10A2-9D9A-D08A10AA7454}"/>
                </a:ext>
              </a:extLst>
            </p:cNvPr>
            <p:cNvSpPr/>
            <p:nvPr/>
          </p:nvSpPr>
          <p:spPr>
            <a:xfrm>
              <a:off x="6710044" y="5561816"/>
              <a:ext cx="4427834" cy="1089819"/>
            </a:xfrm>
            <a:custGeom>
              <a:avLst/>
              <a:gdLst>
                <a:gd name="connsiteX0" fmla="*/ 314896 w 2559176"/>
                <a:gd name="connsiteY0" fmla="*/ 0 h 629888"/>
                <a:gd name="connsiteX1" fmla="*/ 2273427 w 2559176"/>
                <a:gd name="connsiteY1" fmla="*/ 0 h 629888"/>
                <a:gd name="connsiteX2" fmla="*/ 2559177 w 2559176"/>
                <a:gd name="connsiteY2" fmla="*/ 285750 h 629888"/>
                <a:gd name="connsiteX3" fmla="*/ 2559177 w 2559176"/>
                <a:gd name="connsiteY3" fmla="*/ 629888 h 629888"/>
                <a:gd name="connsiteX4" fmla="*/ 314896 w 2559176"/>
                <a:gd name="connsiteY4" fmla="*/ 629888 h 629888"/>
                <a:gd name="connsiteX5" fmla="*/ 0 w 2559176"/>
                <a:gd name="connsiteY5" fmla="*/ 314992 h 629888"/>
                <a:gd name="connsiteX6" fmla="*/ 0 w 2559176"/>
                <a:gd name="connsiteY6" fmla="*/ 314992 h 629888"/>
                <a:gd name="connsiteX7" fmla="*/ 314896 w 2559176"/>
                <a:gd name="connsiteY7" fmla="*/ 0 h 62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59176" h="629888">
                  <a:moveTo>
                    <a:pt x="314896" y="0"/>
                  </a:moveTo>
                  <a:lnTo>
                    <a:pt x="2273427" y="0"/>
                  </a:lnTo>
                  <a:cubicBezTo>
                    <a:pt x="2431246" y="0"/>
                    <a:pt x="2559177" y="127930"/>
                    <a:pt x="2559177" y="285750"/>
                  </a:cubicBezTo>
                  <a:lnTo>
                    <a:pt x="2559177" y="629888"/>
                  </a:lnTo>
                  <a:lnTo>
                    <a:pt x="314896" y="629888"/>
                  </a:lnTo>
                  <a:cubicBezTo>
                    <a:pt x="140979" y="629888"/>
                    <a:pt x="0" y="488909"/>
                    <a:pt x="0" y="314992"/>
                  </a:cubicBezTo>
                  <a:lnTo>
                    <a:pt x="0" y="314992"/>
                  </a:lnTo>
                  <a:cubicBezTo>
                    <a:pt x="0" y="141065"/>
                    <a:pt x="140970" y="57"/>
                    <a:pt x="314896" y="0"/>
                  </a:cubicBezTo>
                  <a:close/>
                </a:path>
              </a:pathLst>
            </a:custGeom>
            <a:solidFill>
              <a:srgbClr val="4169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52FE131-0CCB-0BF7-CF69-4C053C0B2888}"/>
                </a:ext>
              </a:extLst>
            </p:cNvPr>
            <p:cNvSpPr/>
            <p:nvPr/>
          </p:nvSpPr>
          <p:spPr>
            <a:xfrm>
              <a:off x="6865779" y="5696621"/>
              <a:ext cx="820372" cy="820371"/>
            </a:xfrm>
            <a:custGeom>
              <a:avLst/>
              <a:gdLst>
                <a:gd name="connsiteX0" fmla="*/ 474154 w 474154"/>
                <a:gd name="connsiteY0" fmla="*/ 237077 h 474154"/>
                <a:gd name="connsiteX1" fmla="*/ 237077 w 474154"/>
                <a:gd name="connsiteY1" fmla="*/ 474155 h 474154"/>
                <a:gd name="connsiteX2" fmla="*/ 0 w 474154"/>
                <a:gd name="connsiteY2" fmla="*/ 237077 h 474154"/>
                <a:gd name="connsiteX3" fmla="*/ 237077 w 474154"/>
                <a:gd name="connsiteY3" fmla="*/ 0 h 474154"/>
                <a:gd name="connsiteX4" fmla="*/ 474154 w 474154"/>
                <a:gd name="connsiteY4" fmla="*/ 237077 h 474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154" h="474154">
                  <a:moveTo>
                    <a:pt x="474154" y="237077"/>
                  </a:moveTo>
                  <a:cubicBezTo>
                    <a:pt x="474154" y="368012"/>
                    <a:pt x="368011" y="474155"/>
                    <a:pt x="237077" y="474155"/>
                  </a:cubicBezTo>
                  <a:cubicBezTo>
                    <a:pt x="106143" y="474155"/>
                    <a:pt x="0" y="368012"/>
                    <a:pt x="0" y="237077"/>
                  </a:cubicBezTo>
                  <a:cubicBezTo>
                    <a:pt x="0" y="106143"/>
                    <a:pt x="106143" y="0"/>
                    <a:pt x="237077" y="0"/>
                  </a:cubicBezTo>
                  <a:cubicBezTo>
                    <a:pt x="368011" y="0"/>
                    <a:pt x="474154" y="106143"/>
                    <a:pt x="474154" y="237077"/>
                  </a:cubicBezTo>
                  <a:close/>
                </a:path>
              </a:pathLst>
            </a:custGeom>
            <a:solidFill>
              <a:srgbClr val="E7E7E7"/>
            </a:solidFill>
            <a:ln w="9525" cap="flat">
              <a:noFill/>
              <a:prstDash val="solid"/>
              <a:miter/>
            </a:ln>
            <a:effectLst>
              <a:outerShdw blurRad="63500" sx="117000" sy="117000" algn="ctr" rotWithShape="0">
                <a:prstClr val="black">
                  <a:alpha val="3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237493F-F2FB-DFFE-BECB-08F4B6E41842}"/>
                </a:ext>
              </a:extLst>
            </p:cNvPr>
            <p:cNvSpPr/>
            <p:nvPr/>
          </p:nvSpPr>
          <p:spPr>
            <a:xfrm>
              <a:off x="6710044" y="2920242"/>
              <a:ext cx="4427834" cy="1089983"/>
            </a:xfrm>
            <a:custGeom>
              <a:avLst/>
              <a:gdLst>
                <a:gd name="connsiteX0" fmla="*/ 314896 w 2559176"/>
                <a:gd name="connsiteY0" fmla="*/ 0 h 629983"/>
                <a:gd name="connsiteX1" fmla="*/ 2273427 w 2559176"/>
                <a:gd name="connsiteY1" fmla="*/ 0 h 629983"/>
                <a:gd name="connsiteX2" fmla="*/ 2559177 w 2559176"/>
                <a:gd name="connsiteY2" fmla="*/ 285750 h 629983"/>
                <a:gd name="connsiteX3" fmla="*/ 2559177 w 2559176"/>
                <a:gd name="connsiteY3" fmla="*/ 629984 h 629983"/>
                <a:gd name="connsiteX4" fmla="*/ 314896 w 2559176"/>
                <a:gd name="connsiteY4" fmla="*/ 629984 h 629983"/>
                <a:gd name="connsiteX5" fmla="*/ 0 w 2559176"/>
                <a:gd name="connsiteY5" fmla="*/ 314992 h 629983"/>
                <a:gd name="connsiteX6" fmla="*/ 0 w 2559176"/>
                <a:gd name="connsiteY6" fmla="*/ 314992 h 629983"/>
                <a:gd name="connsiteX7" fmla="*/ 314896 w 2559176"/>
                <a:gd name="connsiteY7" fmla="*/ 0 h 629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59176" h="629983">
                  <a:moveTo>
                    <a:pt x="314896" y="0"/>
                  </a:moveTo>
                  <a:lnTo>
                    <a:pt x="2273427" y="0"/>
                  </a:lnTo>
                  <a:cubicBezTo>
                    <a:pt x="2431246" y="0"/>
                    <a:pt x="2559177" y="127930"/>
                    <a:pt x="2559177" y="285750"/>
                  </a:cubicBezTo>
                  <a:lnTo>
                    <a:pt x="2559177" y="629984"/>
                  </a:lnTo>
                  <a:lnTo>
                    <a:pt x="314896" y="629984"/>
                  </a:lnTo>
                  <a:cubicBezTo>
                    <a:pt x="140970" y="629926"/>
                    <a:pt x="0" y="488918"/>
                    <a:pt x="0" y="314992"/>
                  </a:cubicBezTo>
                  <a:lnTo>
                    <a:pt x="0" y="314992"/>
                  </a:lnTo>
                  <a:cubicBezTo>
                    <a:pt x="0" y="141065"/>
                    <a:pt x="140970" y="57"/>
                    <a:pt x="314896" y="0"/>
                  </a:cubicBezTo>
                  <a:close/>
                </a:path>
              </a:pathLst>
            </a:custGeom>
            <a:solidFill>
              <a:srgbClr val="4169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770E859-42A1-9B30-DC22-3FACB2389411}"/>
                </a:ext>
              </a:extLst>
            </p:cNvPr>
            <p:cNvSpPr/>
            <p:nvPr/>
          </p:nvSpPr>
          <p:spPr>
            <a:xfrm>
              <a:off x="6865779" y="3055049"/>
              <a:ext cx="820372" cy="820371"/>
            </a:xfrm>
            <a:custGeom>
              <a:avLst/>
              <a:gdLst>
                <a:gd name="connsiteX0" fmla="*/ 474154 w 474154"/>
                <a:gd name="connsiteY0" fmla="*/ 237077 h 474154"/>
                <a:gd name="connsiteX1" fmla="*/ 237077 w 474154"/>
                <a:gd name="connsiteY1" fmla="*/ 474155 h 474154"/>
                <a:gd name="connsiteX2" fmla="*/ 0 w 474154"/>
                <a:gd name="connsiteY2" fmla="*/ 237077 h 474154"/>
                <a:gd name="connsiteX3" fmla="*/ 237077 w 474154"/>
                <a:gd name="connsiteY3" fmla="*/ 0 h 474154"/>
                <a:gd name="connsiteX4" fmla="*/ 474154 w 474154"/>
                <a:gd name="connsiteY4" fmla="*/ 237077 h 474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154" h="474154">
                  <a:moveTo>
                    <a:pt x="474154" y="237077"/>
                  </a:moveTo>
                  <a:cubicBezTo>
                    <a:pt x="474154" y="368011"/>
                    <a:pt x="368011" y="474155"/>
                    <a:pt x="237077" y="474155"/>
                  </a:cubicBezTo>
                  <a:cubicBezTo>
                    <a:pt x="106143" y="474155"/>
                    <a:pt x="0" y="368012"/>
                    <a:pt x="0" y="237077"/>
                  </a:cubicBezTo>
                  <a:cubicBezTo>
                    <a:pt x="0" y="106143"/>
                    <a:pt x="106143" y="0"/>
                    <a:pt x="237077" y="0"/>
                  </a:cubicBezTo>
                  <a:cubicBezTo>
                    <a:pt x="368011" y="0"/>
                    <a:pt x="474154" y="106143"/>
                    <a:pt x="474154" y="237077"/>
                  </a:cubicBezTo>
                  <a:close/>
                </a:path>
              </a:pathLst>
            </a:custGeom>
            <a:solidFill>
              <a:srgbClr val="E7E7E7"/>
            </a:solidFill>
            <a:ln w="9525" cap="flat">
              <a:noFill/>
              <a:prstDash val="solid"/>
              <a:miter/>
            </a:ln>
            <a:effectLst>
              <a:outerShdw blurRad="63500" sx="117000" sy="117000" algn="ctr" rotWithShape="0">
                <a:prstClr val="black">
                  <a:alpha val="3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2FB8862-ABAF-3E5D-BD67-171ADC3540DB}"/>
                </a:ext>
              </a:extLst>
            </p:cNvPr>
            <p:cNvSpPr/>
            <p:nvPr/>
          </p:nvSpPr>
          <p:spPr>
            <a:xfrm>
              <a:off x="1369969" y="1715261"/>
              <a:ext cx="2913170" cy="8947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0" i="0">
                  <a:solidFill>
                    <a:schemeClr val="bg1"/>
                  </a:solidFill>
                  <a:effectLst/>
                  <a:latin typeface="Roboto"/>
                </a:rPr>
                <a:t>Negative Perception about O&amp;G Industry/Mistrust – </a:t>
              </a:r>
              <a:r>
                <a:rPr lang="en-US" sz="1600" b="1" i="0">
                  <a:solidFill>
                    <a:schemeClr val="bg1"/>
                  </a:solidFill>
                  <a:effectLst/>
                  <a:latin typeface="Roboto"/>
                </a:rPr>
                <a:t>Oil Curse</a:t>
              </a:r>
              <a:r>
                <a:rPr lang="en-US" sz="1600" b="1">
                  <a:solidFill>
                    <a:schemeClr val="bg1"/>
                  </a:solidFill>
                  <a:latin typeface="Roboto"/>
                </a:rPr>
                <a:t>!</a:t>
              </a:r>
              <a:endParaRPr lang="en-US" sz="1600" b="0" i="0">
                <a:solidFill>
                  <a:schemeClr val="bg1"/>
                </a:solidFill>
                <a:effectLst/>
                <a:latin typeface="Roboto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665D6BC-CC52-80FC-31BC-76405C491D80}"/>
                </a:ext>
              </a:extLst>
            </p:cNvPr>
            <p:cNvSpPr/>
            <p:nvPr/>
          </p:nvSpPr>
          <p:spPr>
            <a:xfrm>
              <a:off x="1075216" y="3050156"/>
              <a:ext cx="3735133" cy="8947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</a:rPr>
                <a:t>Stakeholder readiness to participate in project activities – unavailable/delayed consultations 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E0C88FC-5489-26EB-23AB-2A23B59E2AA3}"/>
                </a:ext>
              </a:extLst>
            </p:cNvPr>
            <p:cNvSpPr/>
            <p:nvPr/>
          </p:nvSpPr>
          <p:spPr>
            <a:xfrm>
              <a:off x="1369969" y="4383428"/>
              <a:ext cx="3088558" cy="8947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kern="0">
                  <a:solidFill>
                    <a:prstClr val="white"/>
                  </a:solidFill>
                  <a:latin typeface="Roboto"/>
                  <a:ea typeface="+mn-ea"/>
                </a:rPr>
                <a:t>Slip in Project Schedule arising from changes in project requirements</a:t>
              </a: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721952F-AC3F-6748-0BAB-A0AC8C649D0D}"/>
                </a:ext>
              </a:extLst>
            </p:cNvPr>
            <p:cNvSpPr/>
            <p:nvPr/>
          </p:nvSpPr>
          <p:spPr>
            <a:xfrm>
              <a:off x="1692261" y="5696621"/>
              <a:ext cx="2629206" cy="8947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</a:rPr>
                <a:t>Inconsistent Communication by different contractors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22D0244-AF4F-57C1-BB7F-6CAB58F57B4D}"/>
                </a:ext>
              </a:extLst>
            </p:cNvPr>
            <p:cNvSpPr/>
            <p:nvPr/>
          </p:nvSpPr>
          <p:spPr>
            <a:xfrm>
              <a:off x="7661315" y="1607931"/>
              <a:ext cx="3536543" cy="89476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</a:rPr>
                <a:t>Continuous Stakeholder </a:t>
              </a:r>
              <a:r>
                <a:rPr lang="en-US" sz="1600" kern="0">
                  <a:solidFill>
                    <a:prstClr val="white"/>
                  </a:solidFill>
                  <a:latin typeface="Roboto"/>
                  <a:ea typeface="+mn-ea"/>
                </a:rPr>
                <a:t>sensitization, Collaboration with other stakeholders </a:t>
              </a: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</a:rPr>
                <a:t> 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4580541-EEB0-936C-DBA7-0BEDB008092B}"/>
                </a:ext>
              </a:extLst>
            </p:cNvPr>
            <p:cNvSpPr/>
            <p:nvPr/>
          </p:nvSpPr>
          <p:spPr>
            <a:xfrm>
              <a:off x="7750581" y="3069851"/>
              <a:ext cx="3358010" cy="8947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</a:rPr>
                <a:t>Prior communication of project schedule, adjust basing </a:t>
              </a:r>
              <a:r>
                <a:rPr lang="en-US" sz="1600" kern="0">
                  <a:solidFill>
                    <a:prstClr val="white"/>
                  </a:solidFill>
                  <a:latin typeface="Roboto"/>
                  <a:ea typeface="+mn-ea"/>
                </a:rPr>
                <a:t>on stakeholder readiness</a:t>
              </a: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1EF982E-A6B8-7EF9-FCD8-B9A741C08579}"/>
                </a:ext>
              </a:extLst>
            </p:cNvPr>
            <p:cNvSpPr/>
            <p:nvPr/>
          </p:nvSpPr>
          <p:spPr>
            <a:xfrm>
              <a:off x="7931349" y="4375752"/>
              <a:ext cx="2629206" cy="364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E0E318B-A599-B7B3-E75A-D3B6672B3F66}"/>
                </a:ext>
              </a:extLst>
            </p:cNvPr>
            <p:cNvSpPr/>
            <p:nvPr/>
          </p:nvSpPr>
          <p:spPr>
            <a:xfrm>
              <a:off x="7661316" y="5576409"/>
              <a:ext cx="3501396" cy="11598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</a:rPr>
                <a:t>Development and distribution of IEC materials, FAQs and sensitization campaigns run on radio 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9574F6B0-ECDC-6AC6-2866-B2A1B6E3E008}"/>
              </a:ext>
            </a:extLst>
          </p:cNvPr>
          <p:cNvSpPr txBox="1"/>
          <p:nvPr/>
        </p:nvSpPr>
        <p:spPr>
          <a:xfrm>
            <a:off x="1944038" y="91751"/>
            <a:ext cx="60843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cs typeface="Arial" panose="020B0604020202020204" pitchFamily="34" charset="0"/>
              </a:rPr>
              <a:t>Challenges experienced – Tilenga Project</a:t>
            </a:r>
            <a:endParaRPr lang="en-UG" sz="3200" b="1">
              <a:cs typeface="Arial" panose="020B0604020202020204" pitchFamily="34" charset="0"/>
            </a:endParaRPr>
          </a:p>
        </p:txBody>
      </p:sp>
      <p:pic>
        <p:nvPicPr>
          <p:cNvPr id="32" name="Picture 2" descr="Woman ">
            <a:extLst>
              <a:ext uri="{FF2B5EF4-FFF2-40B4-BE49-F238E27FC236}">
                <a16:creationId xmlns:a16="http://schemas.microsoft.com/office/drawing/2014/main" id="{66EFB61D-340C-BFE9-113E-A3FA35A84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677" y="1891059"/>
            <a:ext cx="537739" cy="53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AutoShape 2" descr="Activist ">
            <a:extLst>
              <a:ext uri="{FF2B5EF4-FFF2-40B4-BE49-F238E27FC236}">
                <a16:creationId xmlns:a16="http://schemas.microsoft.com/office/drawing/2014/main" id="{F66D739F-983A-7D79-EC5B-25B5B3C310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G"/>
          </a:p>
        </p:txBody>
      </p:sp>
      <p:pic>
        <p:nvPicPr>
          <p:cNvPr id="2054" name="Picture 6" descr="Networking ">
            <a:extLst>
              <a:ext uri="{FF2B5EF4-FFF2-40B4-BE49-F238E27FC236}">
                <a16:creationId xmlns:a16="http://schemas.microsoft.com/office/drawing/2014/main" id="{5B7AD59C-7551-586C-8DB8-4C4DD3902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318" y="5594066"/>
            <a:ext cx="559260" cy="55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peed ">
            <a:extLst>
              <a:ext uri="{FF2B5EF4-FFF2-40B4-BE49-F238E27FC236}">
                <a16:creationId xmlns:a16="http://schemas.microsoft.com/office/drawing/2014/main" id="{04A9AB00-051E-C583-6706-60627F452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435" y="3138359"/>
            <a:ext cx="494931" cy="49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Weekly ">
            <a:extLst>
              <a:ext uri="{FF2B5EF4-FFF2-40B4-BE49-F238E27FC236}">
                <a16:creationId xmlns:a16="http://schemas.microsoft.com/office/drawing/2014/main" id="{2D1BC9E6-1A5B-16F2-D6A8-2DEB154E3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691" y="4365086"/>
            <a:ext cx="466829" cy="46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A9F74EAF-0E0D-631F-93B7-F70AB50D0E9F}"/>
              </a:ext>
            </a:extLst>
          </p:cNvPr>
          <p:cNvSpPr/>
          <p:nvPr/>
        </p:nvSpPr>
        <p:spPr>
          <a:xfrm>
            <a:off x="6064929" y="4187101"/>
            <a:ext cx="3195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</a:rPr>
              <a:t>Regular monitoring of project activities, update of assumptions and communication of changes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7B8D58B-E7F9-532A-CBE0-1A1BBB1DF948}"/>
              </a:ext>
            </a:extLst>
          </p:cNvPr>
          <p:cNvSpPr txBox="1"/>
          <p:nvPr/>
        </p:nvSpPr>
        <p:spPr>
          <a:xfrm>
            <a:off x="751141" y="1077842"/>
            <a:ext cx="2636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Challenge </a:t>
            </a:r>
            <a:endParaRPr lang="en-UG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AB1976F-035D-A58E-FD99-C5D5BDCF432B}"/>
              </a:ext>
            </a:extLst>
          </p:cNvPr>
          <p:cNvSpPr txBox="1"/>
          <p:nvPr/>
        </p:nvSpPr>
        <p:spPr>
          <a:xfrm>
            <a:off x="6061872" y="1045858"/>
            <a:ext cx="2636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Mitigation </a:t>
            </a:r>
            <a:endParaRPr lang="en-UG"/>
          </a:p>
        </p:txBody>
      </p:sp>
      <p:sp>
        <p:nvSpPr>
          <p:cNvPr id="38" name="Rectangle: Diagonal Corners Snipped 37">
            <a:extLst>
              <a:ext uri="{FF2B5EF4-FFF2-40B4-BE49-F238E27FC236}">
                <a16:creationId xmlns:a16="http://schemas.microsoft.com/office/drawing/2014/main" id="{5BECBDF7-3134-D579-560F-A37A6FA1DF51}"/>
              </a:ext>
            </a:extLst>
          </p:cNvPr>
          <p:cNvSpPr/>
          <p:nvPr/>
        </p:nvSpPr>
        <p:spPr bwMode="auto">
          <a:xfrm>
            <a:off x="107504" y="290968"/>
            <a:ext cx="1008112" cy="738786"/>
          </a:xfrm>
          <a:prstGeom prst="snip2DiagRect">
            <a:avLst>
              <a:gd name="adj1" fmla="val 0"/>
              <a:gd name="adj2" fmla="val 38769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b="1" kern="0">
                <a:solidFill>
                  <a:srgbClr val="32428B"/>
                </a:solidFill>
                <a:latin typeface="Helvetica Neue" panose="02000503000000020004" pitchFamily="2" charset="0"/>
              </a:rPr>
              <a:t>15</a:t>
            </a:r>
            <a:endParaRPr lang="en-UG" b="1" kern="0">
              <a:solidFill>
                <a:srgbClr val="32428B"/>
              </a:solidFill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775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C36DE00-B0AB-DA3A-8C9F-EB88094C2558}"/>
              </a:ext>
            </a:extLst>
          </p:cNvPr>
          <p:cNvGrpSpPr/>
          <p:nvPr/>
        </p:nvGrpSpPr>
        <p:grpSpPr>
          <a:xfrm>
            <a:off x="53752" y="1412776"/>
            <a:ext cx="9176057" cy="3511240"/>
            <a:chOff x="1054121" y="1599375"/>
            <a:chExt cx="10239492" cy="3780661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E9E818A1-64A9-09C4-6D8B-BA2E012CFC8B}"/>
                </a:ext>
              </a:extLst>
            </p:cNvPr>
            <p:cNvSpPr/>
            <p:nvPr/>
          </p:nvSpPr>
          <p:spPr>
            <a:xfrm>
              <a:off x="5698339" y="1922052"/>
              <a:ext cx="778842" cy="444959"/>
            </a:xfrm>
            <a:custGeom>
              <a:avLst/>
              <a:gdLst>
                <a:gd name="connsiteX0" fmla="*/ 119634 w 450151"/>
                <a:gd name="connsiteY0" fmla="*/ 0 h 257175"/>
                <a:gd name="connsiteX1" fmla="*/ 210884 w 450151"/>
                <a:gd name="connsiteY1" fmla="*/ 129540 h 257175"/>
                <a:gd name="connsiteX2" fmla="*/ 123349 w 450151"/>
                <a:gd name="connsiteY2" fmla="*/ 257175 h 257175"/>
                <a:gd name="connsiteX3" fmla="*/ 242983 w 450151"/>
                <a:gd name="connsiteY3" fmla="*/ 257175 h 257175"/>
                <a:gd name="connsiteX4" fmla="*/ 330518 w 450151"/>
                <a:gd name="connsiteY4" fmla="*/ 129540 h 257175"/>
                <a:gd name="connsiteX5" fmla="*/ 239268 w 450151"/>
                <a:gd name="connsiteY5" fmla="*/ 0 h 257175"/>
                <a:gd name="connsiteX6" fmla="*/ 362617 w 450151"/>
                <a:gd name="connsiteY6" fmla="*/ 257175 h 257175"/>
                <a:gd name="connsiteX7" fmla="*/ 450152 w 450151"/>
                <a:gd name="connsiteY7" fmla="*/ 129540 h 257175"/>
                <a:gd name="connsiteX8" fmla="*/ 358997 w 450151"/>
                <a:gd name="connsiteY8" fmla="*/ 0 h 257175"/>
                <a:gd name="connsiteX9" fmla="*/ 3620 w 450151"/>
                <a:gd name="connsiteY9" fmla="*/ 257175 h 257175"/>
                <a:gd name="connsiteX10" fmla="*/ 91154 w 450151"/>
                <a:gd name="connsiteY10" fmla="*/ 129540 h 257175"/>
                <a:gd name="connsiteX11" fmla="*/ 0 w 450151"/>
                <a:gd name="connsiteY11" fmla="*/ 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0151" h="257175">
                  <a:moveTo>
                    <a:pt x="119634" y="0"/>
                  </a:moveTo>
                  <a:lnTo>
                    <a:pt x="210884" y="129540"/>
                  </a:lnTo>
                  <a:lnTo>
                    <a:pt x="123349" y="257175"/>
                  </a:lnTo>
                  <a:moveTo>
                    <a:pt x="242983" y="257175"/>
                  </a:moveTo>
                  <a:lnTo>
                    <a:pt x="330518" y="129540"/>
                  </a:lnTo>
                  <a:lnTo>
                    <a:pt x="239268" y="0"/>
                  </a:lnTo>
                  <a:moveTo>
                    <a:pt x="362617" y="257175"/>
                  </a:moveTo>
                  <a:lnTo>
                    <a:pt x="450152" y="129540"/>
                  </a:lnTo>
                  <a:lnTo>
                    <a:pt x="358997" y="0"/>
                  </a:lnTo>
                  <a:moveTo>
                    <a:pt x="3620" y="257175"/>
                  </a:moveTo>
                  <a:lnTo>
                    <a:pt x="91154" y="129540"/>
                  </a:lnTo>
                  <a:lnTo>
                    <a:pt x="0" y="0"/>
                  </a:lnTo>
                </a:path>
              </a:pathLst>
            </a:custGeom>
            <a:noFill/>
            <a:ln w="28575" cap="rnd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B5DC066-95C9-6CCF-C073-0A2625134BE0}"/>
                </a:ext>
              </a:extLst>
            </p:cNvPr>
            <p:cNvSpPr/>
            <p:nvPr/>
          </p:nvSpPr>
          <p:spPr>
            <a:xfrm>
              <a:off x="5698339" y="3261378"/>
              <a:ext cx="778842" cy="444959"/>
            </a:xfrm>
            <a:custGeom>
              <a:avLst/>
              <a:gdLst>
                <a:gd name="connsiteX0" fmla="*/ 119634 w 450151"/>
                <a:gd name="connsiteY0" fmla="*/ 0 h 257175"/>
                <a:gd name="connsiteX1" fmla="*/ 210884 w 450151"/>
                <a:gd name="connsiteY1" fmla="*/ 129635 h 257175"/>
                <a:gd name="connsiteX2" fmla="*/ 123349 w 450151"/>
                <a:gd name="connsiteY2" fmla="*/ 257175 h 257175"/>
                <a:gd name="connsiteX3" fmla="*/ 242983 w 450151"/>
                <a:gd name="connsiteY3" fmla="*/ 257175 h 257175"/>
                <a:gd name="connsiteX4" fmla="*/ 330518 w 450151"/>
                <a:gd name="connsiteY4" fmla="*/ 129635 h 257175"/>
                <a:gd name="connsiteX5" fmla="*/ 239268 w 450151"/>
                <a:gd name="connsiteY5" fmla="*/ 0 h 257175"/>
                <a:gd name="connsiteX6" fmla="*/ 362617 w 450151"/>
                <a:gd name="connsiteY6" fmla="*/ 257175 h 257175"/>
                <a:gd name="connsiteX7" fmla="*/ 450152 w 450151"/>
                <a:gd name="connsiteY7" fmla="*/ 129635 h 257175"/>
                <a:gd name="connsiteX8" fmla="*/ 358997 w 450151"/>
                <a:gd name="connsiteY8" fmla="*/ 0 h 257175"/>
                <a:gd name="connsiteX9" fmla="*/ 3620 w 450151"/>
                <a:gd name="connsiteY9" fmla="*/ 257175 h 257175"/>
                <a:gd name="connsiteX10" fmla="*/ 91154 w 450151"/>
                <a:gd name="connsiteY10" fmla="*/ 129635 h 257175"/>
                <a:gd name="connsiteX11" fmla="*/ 0 w 450151"/>
                <a:gd name="connsiteY11" fmla="*/ 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0151" h="257175">
                  <a:moveTo>
                    <a:pt x="119634" y="0"/>
                  </a:moveTo>
                  <a:lnTo>
                    <a:pt x="210884" y="129635"/>
                  </a:lnTo>
                  <a:lnTo>
                    <a:pt x="123349" y="257175"/>
                  </a:lnTo>
                  <a:moveTo>
                    <a:pt x="242983" y="257175"/>
                  </a:moveTo>
                  <a:lnTo>
                    <a:pt x="330518" y="129635"/>
                  </a:lnTo>
                  <a:lnTo>
                    <a:pt x="239268" y="0"/>
                  </a:lnTo>
                  <a:moveTo>
                    <a:pt x="362617" y="257175"/>
                  </a:moveTo>
                  <a:lnTo>
                    <a:pt x="450152" y="129635"/>
                  </a:lnTo>
                  <a:lnTo>
                    <a:pt x="358997" y="0"/>
                  </a:lnTo>
                  <a:moveTo>
                    <a:pt x="3620" y="257175"/>
                  </a:moveTo>
                  <a:lnTo>
                    <a:pt x="91154" y="129635"/>
                  </a:lnTo>
                  <a:lnTo>
                    <a:pt x="0" y="0"/>
                  </a:lnTo>
                </a:path>
              </a:pathLst>
            </a:custGeom>
            <a:noFill/>
            <a:ln w="28575" cap="rnd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9080A0A-6ADB-2AC2-D10E-5FCE3AF0528A}"/>
                </a:ext>
              </a:extLst>
            </p:cNvPr>
            <p:cNvSpPr/>
            <p:nvPr/>
          </p:nvSpPr>
          <p:spPr>
            <a:xfrm>
              <a:off x="5698339" y="4567415"/>
              <a:ext cx="778842" cy="444959"/>
            </a:xfrm>
            <a:custGeom>
              <a:avLst/>
              <a:gdLst>
                <a:gd name="connsiteX0" fmla="*/ 119634 w 450151"/>
                <a:gd name="connsiteY0" fmla="*/ 0 h 257175"/>
                <a:gd name="connsiteX1" fmla="*/ 210884 w 450151"/>
                <a:gd name="connsiteY1" fmla="*/ 129540 h 257175"/>
                <a:gd name="connsiteX2" fmla="*/ 123349 w 450151"/>
                <a:gd name="connsiteY2" fmla="*/ 257175 h 257175"/>
                <a:gd name="connsiteX3" fmla="*/ 242983 w 450151"/>
                <a:gd name="connsiteY3" fmla="*/ 257175 h 257175"/>
                <a:gd name="connsiteX4" fmla="*/ 330518 w 450151"/>
                <a:gd name="connsiteY4" fmla="*/ 129540 h 257175"/>
                <a:gd name="connsiteX5" fmla="*/ 239268 w 450151"/>
                <a:gd name="connsiteY5" fmla="*/ 0 h 257175"/>
                <a:gd name="connsiteX6" fmla="*/ 362617 w 450151"/>
                <a:gd name="connsiteY6" fmla="*/ 257175 h 257175"/>
                <a:gd name="connsiteX7" fmla="*/ 450152 w 450151"/>
                <a:gd name="connsiteY7" fmla="*/ 129540 h 257175"/>
                <a:gd name="connsiteX8" fmla="*/ 358997 w 450151"/>
                <a:gd name="connsiteY8" fmla="*/ 0 h 257175"/>
                <a:gd name="connsiteX9" fmla="*/ 3620 w 450151"/>
                <a:gd name="connsiteY9" fmla="*/ 257175 h 257175"/>
                <a:gd name="connsiteX10" fmla="*/ 91154 w 450151"/>
                <a:gd name="connsiteY10" fmla="*/ 129540 h 257175"/>
                <a:gd name="connsiteX11" fmla="*/ 0 w 450151"/>
                <a:gd name="connsiteY11" fmla="*/ 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0151" h="257175">
                  <a:moveTo>
                    <a:pt x="119634" y="0"/>
                  </a:moveTo>
                  <a:lnTo>
                    <a:pt x="210884" y="129540"/>
                  </a:lnTo>
                  <a:lnTo>
                    <a:pt x="123349" y="257175"/>
                  </a:lnTo>
                  <a:moveTo>
                    <a:pt x="242983" y="257175"/>
                  </a:moveTo>
                  <a:lnTo>
                    <a:pt x="330518" y="129540"/>
                  </a:lnTo>
                  <a:lnTo>
                    <a:pt x="239268" y="0"/>
                  </a:lnTo>
                  <a:moveTo>
                    <a:pt x="362617" y="257175"/>
                  </a:moveTo>
                  <a:lnTo>
                    <a:pt x="450152" y="129540"/>
                  </a:lnTo>
                  <a:lnTo>
                    <a:pt x="358997" y="0"/>
                  </a:lnTo>
                  <a:moveTo>
                    <a:pt x="3620" y="257175"/>
                  </a:moveTo>
                  <a:lnTo>
                    <a:pt x="91154" y="129540"/>
                  </a:lnTo>
                  <a:lnTo>
                    <a:pt x="0" y="0"/>
                  </a:lnTo>
                </a:path>
              </a:pathLst>
            </a:custGeom>
            <a:noFill/>
            <a:ln w="28575" cap="rnd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B309199-036E-576F-4E04-A15BF5D65348}"/>
                </a:ext>
              </a:extLst>
            </p:cNvPr>
            <p:cNvSpPr/>
            <p:nvPr/>
          </p:nvSpPr>
          <p:spPr>
            <a:xfrm>
              <a:off x="1054121" y="2920242"/>
              <a:ext cx="4427834" cy="1089983"/>
            </a:xfrm>
            <a:custGeom>
              <a:avLst/>
              <a:gdLst>
                <a:gd name="connsiteX0" fmla="*/ 2244281 w 2559176"/>
                <a:gd name="connsiteY0" fmla="*/ 629984 h 629983"/>
                <a:gd name="connsiteX1" fmla="*/ 0 w 2559176"/>
                <a:gd name="connsiteY1" fmla="*/ 629984 h 629983"/>
                <a:gd name="connsiteX2" fmla="*/ 0 w 2559176"/>
                <a:gd name="connsiteY2" fmla="*/ 285750 h 629983"/>
                <a:gd name="connsiteX3" fmla="*/ 285750 w 2559176"/>
                <a:gd name="connsiteY3" fmla="*/ 0 h 629983"/>
                <a:gd name="connsiteX4" fmla="*/ 2244281 w 2559176"/>
                <a:gd name="connsiteY4" fmla="*/ 0 h 629983"/>
                <a:gd name="connsiteX5" fmla="*/ 2559177 w 2559176"/>
                <a:gd name="connsiteY5" fmla="*/ 314992 h 629983"/>
                <a:gd name="connsiteX6" fmla="*/ 2559177 w 2559176"/>
                <a:gd name="connsiteY6" fmla="*/ 314992 h 629983"/>
                <a:gd name="connsiteX7" fmla="*/ 2244281 w 2559176"/>
                <a:gd name="connsiteY7" fmla="*/ 629984 h 629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59176" h="629983">
                  <a:moveTo>
                    <a:pt x="2244281" y="629984"/>
                  </a:moveTo>
                  <a:lnTo>
                    <a:pt x="0" y="629984"/>
                  </a:lnTo>
                  <a:lnTo>
                    <a:pt x="0" y="285750"/>
                  </a:lnTo>
                  <a:cubicBezTo>
                    <a:pt x="0" y="127930"/>
                    <a:pt x="127935" y="0"/>
                    <a:pt x="285750" y="0"/>
                  </a:cubicBezTo>
                  <a:lnTo>
                    <a:pt x="2244281" y="0"/>
                  </a:lnTo>
                  <a:cubicBezTo>
                    <a:pt x="2418207" y="57"/>
                    <a:pt x="2559177" y="141065"/>
                    <a:pt x="2559177" y="314992"/>
                  </a:cubicBezTo>
                  <a:lnTo>
                    <a:pt x="2559177" y="314992"/>
                  </a:lnTo>
                  <a:cubicBezTo>
                    <a:pt x="2559177" y="488918"/>
                    <a:pt x="2418207" y="629926"/>
                    <a:pt x="2244281" y="629984"/>
                  </a:cubicBezTo>
                  <a:close/>
                </a:path>
              </a:pathLst>
            </a:custGeom>
            <a:solidFill>
              <a:srgbClr val="4169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C75D243-32E9-4B7B-F445-A462D30ED4B0}"/>
                </a:ext>
              </a:extLst>
            </p:cNvPr>
            <p:cNvSpPr/>
            <p:nvPr/>
          </p:nvSpPr>
          <p:spPr>
            <a:xfrm>
              <a:off x="4526943" y="3055049"/>
              <a:ext cx="820372" cy="820371"/>
            </a:xfrm>
            <a:custGeom>
              <a:avLst/>
              <a:gdLst>
                <a:gd name="connsiteX0" fmla="*/ 474155 w 474154"/>
                <a:gd name="connsiteY0" fmla="*/ 237077 h 474154"/>
                <a:gd name="connsiteX1" fmla="*/ 237077 w 474154"/>
                <a:gd name="connsiteY1" fmla="*/ 474155 h 474154"/>
                <a:gd name="connsiteX2" fmla="*/ 0 w 474154"/>
                <a:gd name="connsiteY2" fmla="*/ 237077 h 474154"/>
                <a:gd name="connsiteX3" fmla="*/ 237077 w 474154"/>
                <a:gd name="connsiteY3" fmla="*/ 0 h 474154"/>
                <a:gd name="connsiteX4" fmla="*/ 474155 w 474154"/>
                <a:gd name="connsiteY4" fmla="*/ 237077 h 474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154" h="474154">
                  <a:moveTo>
                    <a:pt x="474155" y="237077"/>
                  </a:moveTo>
                  <a:cubicBezTo>
                    <a:pt x="474155" y="368011"/>
                    <a:pt x="368011" y="474155"/>
                    <a:pt x="237077" y="474155"/>
                  </a:cubicBezTo>
                  <a:cubicBezTo>
                    <a:pt x="106143" y="474155"/>
                    <a:pt x="0" y="368012"/>
                    <a:pt x="0" y="237077"/>
                  </a:cubicBezTo>
                  <a:cubicBezTo>
                    <a:pt x="0" y="106143"/>
                    <a:pt x="106143" y="0"/>
                    <a:pt x="237077" y="0"/>
                  </a:cubicBezTo>
                  <a:cubicBezTo>
                    <a:pt x="368011" y="0"/>
                    <a:pt x="474155" y="106143"/>
                    <a:pt x="474155" y="237077"/>
                  </a:cubicBezTo>
                  <a:close/>
                </a:path>
              </a:pathLst>
            </a:custGeom>
            <a:solidFill>
              <a:srgbClr val="E7E7E7"/>
            </a:solidFill>
            <a:ln w="9525" cap="flat">
              <a:noFill/>
              <a:prstDash val="solid"/>
              <a:miter/>
            </a:ln>
            <a:effectLst>
              <a:outerShdw blurRad="63500" sx="117000" sy="117000" algn="ctr" rotWithShape="0">
                <a:prstClr val="black">
                  <a:alpha val="3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4619C60-A3AF-C35A-4C5D-B428CF0B458F}"/>
                </a:ext>
              </a:extLst>
            </p:cNvPr>
            <p:cNvSpPr/>
            <p:nvPr/>
          </p:nvSpPr>
          <p:spPr>
            <a:xfrm>
              <a:off x="1054121" y="4241111"/>
              <a:ext cx="4427834" cy="1089819"/>
            </a:xfrm>
            <a:custGeom>
              <a:avLst/>
              <a:gdLst>
                <a:gd name="connsiteX0" fmla="*/ 2244281 w 2559176"/>
                <a:gd name="connsiteY0" fmla="*/ 629888 h 629888"/>
                <a:gd name="connsiteX1" fmla="*/ 0 w 2559176"/>
                <a:gd name="connsiteY1" fmla="*/ 629888 h 629888"/>
                <a:gd name="connsiteX2" fmla="*/ 0 w 2559176"/>
                <a:gd name="connsiteY2" fmla="*/ 285750 h 629888"/>
                <a:gd name="connsiteX3" fmla="*/ 285750 w 2559176"/>
                <a:gd name="connsiteY3" fmla="*/ 0 h 629888"/>
                <a:gd name="connsiteX4" fmla="*/ 2244281 w 2559176"/>
                <a:gd name="connsiteY4" fmla="*/ 0 h 629888"/>
                <a:gd name="connsiteX5" fmla="*/ 2559177 w 2559176"/>
                <a:gd name="connsiteY5" fmla="*/ 314896 h 629888"/>
                <a:gd name="connsiteX6" fmla="*/ 2559177 w 2559176"/>
                <a:gd name="connsiteY6" fmla="*/ 314896 h 629888"/>
                <a:gd name="connsiteX7" fmla="*/ 2244376 w 2559176"/>
                <a:gd name="connsiteY7" fmla="*/ 629888 h 629888"/>
                <a:gd name="connsiteX8" fmla="*/ 2244281 w 2559176"/>
                <a:gd name="connsiteY8" fmla="*/ 629888 h 62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9176" h="629888">
                  <a:moveTo>
                    <a:pt x="2244281" y="629888"/>
                  </a:moveTo>
                  <a:lnTo>
                    <a:pt x="0" y="629888"/>
                  </a:lnTo>
                  <a:lnTo>
                    <a:pt x="0" y="285750"/>
                  </a:lnTo>
                  <a:cubicBezTo>
                    <a:pt x="0" y="127930"/>
                    <a:pt x="127935" y="0"/>
                    <a:pt x="285750" y="0"/>
                  </a:cubicBezTo>
                  <a:lnTo>
                    <a:pt x="2244281" y="0"/>
                  </a:lnTo>
                  <a:cubicBezTo>
                    <a:pt x="2418198" y="0"/>
                    <a:pt x="2559177" y="140980"/>
                    <a:pt x="2559177" y="314896"/>
                  </a:cubicBezTo>
                  <a:lnTo>
                    <a:pt x="2559177" y="314896"/>
                  </a:lnTo>
                  <a:cubicBezTo>
                    <a:pt x="2559234" y="488813"/>
                    <a:pt x="2418293" y="629831"/>
                    <a:pt x="2244376" y="629888"/>
                  </a:cubicBezTo>
                  <a:cubicBezTo>
                    <a:pt x="2244347" y="629888"/>
                    <a:pt x="2244309" y="629888"/>
                    <a:pt x="2244281" y="629888"/>
                  </a:cubicBezTo>
                  <a:close/>
                </a:path>
              </a:pathLst>
            </a:custGeom>
            <a:solidFill>
              <a:srgbClr val="0487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7C4FCAF-4D11-5F28-F9F4-674714F31B59}"/>
                </a:ext>
              </a:extLst>
            </p:cNvPr>
            <p:cNvSpPr/>
            <p:nvPr/>
          </p:nvSpPr>
          <p:spPr>
            <a:xfrm>
              <a:off x="4526943" y="4375752"/>
              <a:ext cx="820372" cy="820371"/>
            </a:xfrm>
            <a:custGeom>
              <a:avLst/>
              <a:gdLst>
                <a:gd name="connsiteX0" fmla="*/ 474155 w 474154"/>
                <a:gd name="connsiteY0" fmla="*/ 237077 h 474154"/>
                <a:gd name="connsiteX1" fmla="*/ 237077 w 474154"/>
                <a:gd name="connsiteY1" fmla="*/ 474155 h 474154"/>
                <a:gd name="connsiteX2" fmla="*/ 0 w 474154"/>
                <a:gd name="connsiteY2" fmla="*/ 237077 h 474154"/>
                <a:gd name="connsiteX3" fmla="*/ 237077 w 474154"/>
                <a:gd name="connsiteY3" fmla="*/ 0 h 474154"/>
                <a:gd name="connsiteX4" fmla="*/ 474155 w 474154"/>
                <a:gd name="connsiteY4" fmla="*/ 237077 h 474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154" h="474154">
                  <a:moveTo>
                    <a:pt x="474155" y="237077"/>
                  </a:moveTo>
                  <a:cubicBezTo>
                    <a:pt x="474155" y="368011"/>
                    <a:pt x="368011" y="474155"/>
                    <a:pt x="237077" y="474155"/>
                  </a:cubicBezTo>
                  <a:cubicBezTo>
                    <a:pt x="106143" y="474155"/>
                    <a:pt x="0" y="368011"/>
                    <a:pt x="0" y="237077"/>
                  </a:cubicBezTo>
                  <a:cubicBezTo>
                    <a:pt x="0" y="106143"/>
                    <a:pt x="106143" y="0"/>
                    <a:pt x="237077" y="0"/>
                  </a:cubicBezTo>
                  <a:cubicBezTo>
                    <a:pt x="368011" y="0"/>
                    <a:pt x="474155" y="106143"/>
                    <a:pt x="474155" y="237077"/>
                  </a:cubicBezTo>
                  <a:close/>
                </a:path>
              </a:pathLst>
            </a:custGeom>
            <a:solidFill>
              <a:srgbClr val="E7E7E7"/>
            </a:solidFill>
            <a:ln w="9525" cap="flat">
              <a:noFill/>
              <a:prstDash val="solid"/>
              <a:miter/>
            </a:ln>
            <a:effectLst>
              <a:outerShdw blurRad="63500" sx="117000" sy="117000" algn="ctr" rotWithShape="0">
                <a:prstClr val="black">
                  <a:alpha val="3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5BC70CB-3EAA-8B8A-0298-98741EB5DC9E}"/>
                </a:ext>
              </a:extLst>
            </p:cNvPr>
            <p:cNvSpPr/>
            <p:nvPr/>
          </p:nvSpPr>
          <p:spPr>
            <a:xfrm>
              <a:off x="1054121" y="1599375"/>
              <a:ext cx="4427834" cy="1090148"/>
            </a:xfrm>
            <a:custGeom>
              <a:avLst/>
              <a:gdLst>
                <a:gd name="connsiteX0" fmla="*/ 2244281 w 2559176"/>
                <a:gd name="connsiteY0" fmla="*/ 630079 h 630078"/>
                <a:gd name="connsiteX1" fmla="*/ 0 w 2559176"/>
                <a:gd name="connsiteY1" fmla="*/ 630079 h 630078"/>
                <a:gd name="connsiteX2" fmla="*/ 0 w 2559176"/>
                <a:gd name="connsiteY2" fmla="*/ 285750 h 630078"/>
                <a:gd name="connsiteX3" fmla="*/ 285750 w 2559176"/>
                <a:gd name="connsiteY3" fmla="*/ 0 h 630078"/>
                <a:gd name="connsiteX4" fmla="*/ 2244281 w 2559176"/>
                <a:gd name="connsiteY4" fmla="*/ 0 h 630078"/>
                <a:gd name="connsiteX5" fmla="*/ 2559177 w 2559176"/>
                <a:gd name="connsiteY5" fmla="*/ 314992 h 630078"/>
                <a:gd name="connsiteX6" fmla="*/ 2559177 w 2559176"/>
                <a:gd name="connsiteY6" fmla="*/ 314992 h 630078"/>
                <a:gd name="connsiteX7" fmla="*/ 2244281 w 2559176"/>
                <a:gd name="connsiteY7" fmla="*/ 630079 h 630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59176" h="630078">
                  <a:moveTo>
                    <a:pt x="2244281" y="630079"/>
                  </a:moveTo>
                  <a:lnTo>
                    <a:pt x="0" y="630079"/>
                  </a:lnTo>
                  <a:lnTo>
                    <a:pt x="0" y="285750"/>
                  </a:lnTo>
                  <a:cubicBezTo>
                    <a:pt x="0" y="127930"/>
                    <a:pt x="127935" y="0"/>
                    <a:pt x="285750" y="0"/>
                  </a:cubicBezTo>
                  <a:lnTo>
                    <a:pt x="2244281" y="0"/>
                  </a:lnTo>
                  <a:cubicBezTo>
                    <a:pt x="2418207" y="57"/>
                    <a:pt x="2559177" y="141065"/>
                    <a:pt x="2559177" y="314992"/>
                  </a:cubicBezTo>
                  <a:lnTo>
                    <a:pt x="2559177" y="314992"/>
                  </a:lnTo>
                  <a:cubicBezTo>
                    <a:pt x="2559234" y="488956"/>
                    <a:pt x="2418245" y="630022"/>
                    <a:pt x="2244281" y="630079"/>
                  </a:cubicBezTo>
                  <a:close/>
                </a:path>
              </a:pathLst>
            </a:custGeom>
            <a:solidFill>
              <a:srgbClr val="0487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BE09C38-26A4-AAFE-A324-AFC6F65935A9}"/>
                </a:ext>
              </a:extLst>
            </p:cNvPr>
            <p:cNvSpPr/>
            <p:nvPr/>
          </p:nvSpPr>
          <p:spPr>
            <a:xfrm>
              <a:off x="4526943" y="1734345"/>
              <a:ext cx="820372" cy="820371"/>
            </a:xfrm>
            <a:custGeom>
              <a:avLst/>
              <a:gdLst>
                <a:gd name="connsiteX0" fmla="*/ 474155 w 474154"/>
                <a:gd name="connsiteY0" fmla="*/ 237077 h 474154"/>
                <a:gd name="connsiteX1" fmla="*/ 237077 w 474154"/>
                <a:gd name="connsiteY1" fmla="*/ 474155 h 474154"/>
                <a:gd name="connsiteX2" fmla="*/ 0 w 474154"/>
                <a:gd name="connsiteY2" fmla="*/ 237077 h 474154"/>
                <a:gd name="connsiteX3" fmla="*/ 237077 w 474154"/>
                <a:gd name="connsiteY3" fmla="*/ 0 h 474154"/>
                <a:gd name="connsiteX4" fmla="*/ 474155 w 474154"/>
                <a:gd name="connsiteY4" fmla="*/ 237077 h 474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154" h="474154">
                  <a:moveTo>
                    <a:pt x="474155" y="237077"/>
                  </a:moveTo>
                  <a:cubicBezTo>
                    <a:pt x="474155" y="368011"/>
                    <a:pt x="368011" y="474155"/>
                    <a:pt x="237077" y="474155"/>
                  </a:cubicBezTo>
                  <a:cubicBezTo>
                    <a:pt x="106143" y="474155"/>
                    <a:pt x="0" y="368011"/>
                    <a:pt x="0" y="237077"/>
                  </a:cubicBezTo>
                  <a:cubicBezTo>
                    <a:pt x="0" y="106143"/>
                    <a:pt x="106143" y="0"/>
                    <a:pt x="237077" y="0"/>
                  </a:cubicBezTo>
                  <a:cubicBezTo>
                    <a:pt x="368011" y="0"/>
                    <a:pt x="474155" y="106143"/>
                    <a:pt x="474155" y="237077"/>
                  </a:cubicBezTo>
                  <a:close/>
                </a:path>
              </a:pathLst>
            </a:custGeom>
            <a:solidFill>
              <a:srgbClr val="E7E7E7"/>
            </a:solidFill>
            <a:ln w="9525" cap="flat">
              <a:noFill/>
              <a:prstDash val="solid"/>
              <a:miter/>
            </a:ln>
            <a:effectLst>
              <a:outerShdw blurRad="63500" sx="117000" sy="117000" algn="ctr" rotWithShape="0">
                <a:prstClr val="black">
                  <a:alpha val="3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F0C02B3-9C88-DA20-4EE8-6D88C9C0D36F}"/>
                </a:ext>
              </a:extLst>
            </p:cNvPr>
            <p:cNvSpPr/>
            <p:nvPr/>
          </p:nvSpPr>
          <p:spPr>
            <a:xfrm>
              <a:off x="6710044" y="1599375"/>
              <a:ext cx="4427834" cy="1089983"/>
            </a:xfrm>
            <a:custGeom>
              <a:avLst/>
              <a:gdLst>
                <a:gd name="connsiteX0" fmla="*/ 314896 w 2559176"/>
                <a:gd name="connsiteY0" fmla="*/ 0 h 629983"/>
                <a:gd name="connsiteX1" fmla="*/ 2273427 w 2559176"/>
                <a:gd name="connsiteY1" fmla="*/ 0 h 629983"/>
                <a:gd name="connsiteX2" fmla="*/ 2559177 w 2559176"/>
                <a:gd name="connsiteY2" fmla="*/ 285750 h 629983"/>
                <a:gd name="connsiteX3" fmla="*/ 2559177 w 2559176"/>
                <a:gd name="connsiteY3" fmla="*/ 629984 h 629983"/>
                <a:gd name="connsiteX4" fmla="*/ 314896 w 2559176"/>
                <a:gd name="connsiteY4" fmla="*/ 629984 h 629983"/>
                <a:gd name="connsiteX5" fmla="*/ 0 w 2559176"/>
                <a:gd name="connsiteY5" fmla="*/ 314992 h 629983"/>
                <a:gd name="connsiteX6" fmla="*/ 0 w 2559176"/>
                <a:gd name="connsiteY6" fmla="*/ 314992 h 629983"/>
                <a:gd name="connsiteX7" fmla="*/ 314896 w 2559176"/>
                <a:gd name="connsiteY7" fmla="*/ 0 h 629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59176" h="629983">
                  <a:moveTo>
                    <a:pt x="314896" y="0"/>
                  </a:moveTo>
                  <a:lnTo>
                    <a:pt x="2273427" y="0"/>
                  </a:lnTo>
                  <a:cubicBezTo>
                    <a:pt x="2431246" y="0"/>
                    <a:pt x="2559177" y="127930"/>
                    <a:pt x="2559177" y="285750"/>
                  </a:cubicBezTo>
                  <a:lnTo>
                    <a:pt x="2559177" y="629984"/>
                  </a:lnTo>
                  <a:lnTo>
                    <a:pt x="314896" y="629984"/>
                  </a:lnTo>
                  <a:cubicBezTo>
                    <a:pt x="140970" y="629926"/>
                    <a:pt x="0" y="488918"/>
                    <a:pt x="0" y="314992"/>
                  </a:cubicBezTo>
                  <a:lnTo>
                    <a:pt x="0" y="314992"/>
                  </a:lnTo>
                  <a:cubicBezTo>
                    <a:pt x="0" y="141065"/>
                    <a:pt x="140970" y="57"/>
                    <a:pt x="314896" y="0"/>
                  </a:cubicBezTo>
                  <a:close/>
                </a:path>
              </a:pathLst>
            </a:custGeom>
            <a:solidFill>
              <a:srgbClr val="0487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5592990-0736-D06B-C99F-FB4CA01E5A56}"/>
                </a:ext>
              </a:extLst>
            </p:cNvPr>
            <p:cNvSpPr/>
            <p:nvPr/>
          </p:nvSpPr>
          <p:spPr>
            <a:xfrm>
              <a:off x="6865779" y="1734345"/>
              <a:ext cx="820372" cy="820371"/>
            </a:xfrm>
            <a:custGeom>
              <a:avLst/>
              <a:gdLst>
                <a:gd name="connsiteX0" fmla="*/ 474154 w 474154"/>
                <a:gd name="connsiteY0" fmla="*/ 237077 h 474154"/>
                <a:gd name="connsiteX1" fmla="*/ 237077 w 474154"/>
                <a:gd name="connsiteY1" fmla="*/ 474155 h 474154"/>
                <a:gd name="connsiteX2" fmla="*/ 0 w 474154"/>
                <a:gd name="connsiteY2" fmla="*/ 237077 h 474154"/>
                <a:gd name="connsiteX3" fmla="*/ 237077 w 474154"/>
                <a:gd name="connsiteY3" fmla="*/ 0 h 474154"/>
                <a:gd name="connsiteX4" fmla="*/ 474154 w 474154"/>
                <a:gd name="connsiteY4" fmla="*/ 237077 h 474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154" h="474154">
                  <a:moveTo>
                    <a:pt x="474154" y="237077"/>
                  </a:moveTo>
                  <a:cubicBezTo>
                    <a:pt x="474154" y="368011"/>
                    <a:pt x="368011" y="474155"/>
                    <a:pt x="237077" y="474155"/>
                  </a:cubicBezTo>
                  <a:cubicBezTo>
                    <a:pt x="106143" y="474155"/>
                    <a:pt x="0" y="368011"/>
                    <a:pt x="0" y="237077"/>
                  </a:cubicBezTo>
                  <a:cubicBezTo>
                    <a:pt x="0" y="106143"/>
                    <a:pt x="106143" y="0"/>
                    <a:pt x="237077" y="0"/>
                  </a:cubicBezTo>
                  <a:cubicBezTo>
                    <a:pt x="368011" y="0"/>
                    <a:pt x="474154" y="106143"/>
                    <a:pt x="474154" y="237077"/>
                  </a:cubicBezTo>
                  <a:close/>
                </a:path>
              </a:pathLst>
            </a:custGeom>
            <a:solidFill>
              <a:srgbClr val="E7E7E7"/>
            </a:solidFill>
            <a:ln w="9525" cap="flat">
              <a:noFill/>
              <a:prstDash val="solid"/>
              <a:miter/>
            </a:ln>
            <a:effectLst>
              <a:outerShdw blurRad="63500" sx="117000" sy="117000" algn="ctr" rotWithShape="0">
                <a:prstClr val="black">
                  <a:alpha val="3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2E559F2-FBF0-3DDE-05B8-3D29618BA209}"/>
                </a:ext>
              </a:extLst>
            </p:cNvPr>
            <p:cNvSpPr/>
            <p:nvPr/>
          </p:nvSpPr>
          <p:spPr>
            <a:xfrm>
              <a:off x="6710044" y="4241111"/>
              <a:ext cx="4427834" cy="1089819"/>
            </a:xfrm>
            <a:custGeom>
              <a:avLst/>
              <a:gdLst>
                <a:gd name="connsiteX0" fmla="*/ 314896 w 2559176"/>
                <a:gd name="connsiteY0" fmla="*/ 0 h 629888"/>
                <a:gd name="connsiteX1" fmla="*/ 2273427 w 2559176"/>
                <a:gd name="connsiteY1" fmla="*/ 0 h 629888"/>
                <a:gd name="connsiteX2" fmla="*/ 2559177 w 2559176"/>
                <a:gd name="connsiteY2" fmla="*/ 285750 h 629888"/>
                <a:gd name="connsiteX3" fmla="*/ 2559177 w 2559176"/>
                <a:gd name="connsiteY3" fmla="*/ 629888 h 629888"/>
                <a:gd name="connsiteX4" fmla="*/ 314896 w 2559176"/>
                <a:gd name="connsiteY4" fmla="*/ 629888 h 629888"/>
                <a:gd name="connsiteX5" fmla="*/ 0 w 2559176"/>
                <a:gd name="connsiteY5" fmla="*/ 314992 h 629888"/>
                <a:gd name="connsiteX6" fmla="*/ 0 w 2559176"/>
                <a:gd name="connsiteY6" fmla="*/ 314896 h 629888"/>
                <a:gd name="connsiteX7" fmla="*/ 0 w 2559176"/>
                <a:gd name="connsiteY7" fmla="*/ 314896 h 629888"/>
                <a:gd name="connsiteX8" fmla="*/ 314896 w 2559176"/>
                <a:gd name="connsiteY8" fmla="*/ 0 h 62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9176" h="629888">
                  <a:moveTo>
                    <a:pt x="314896" y="0"/>
                  </a:moveTo>
                  <a:lnTo>
                    <a:pt x="2273427" y="0"/>
                  </a:lnTo>
                  <a:cubicBezTo>
                    <a:pt x="2431246" y="0"/>
                    <a:pt x="2559177" y="127930"/>
                    <a:pt x="2559177" y="285750"/>
                  </a:cubicBezTo>
                  <a:lnTo>
                    <a:pt x="2559177" y="629888"/>
                  </a:lnTo>
                  <a:lnTo>
                    <a:pt x="314896" y="629888"/>
                  </a:lnTo>
                  <a:cubicBezTo>
                    <a:pt x="140979" y="629888"/>
                    <a:pt x="0" y="488909"/>
                    <a:pt x="0" y="314992"/>
                  </a:cubicBezTo>
                  <a:cubicBezTo>
                    <a:pt x="0" y="314963"/>
                    <a:pt x="0" y="314925"/>
                    <a:pt x="0" y="314896"/>
                  </a:cubicBezTo>
                  <a:lnTo>
                    <a:pt x="0" y="314896"/>
                  </a:lnTo>
                  <a:cubicBezTo>
                    <a:pt x="0" y="140980"/>
                    <a:pt x="140979" y="0"/>
                    <a:pt x="314896" y="0"/>
                  </a:cubicBezTo>
                  <a:close/>
                </a:path>
              </a:pathLst>
            </a:custGeom>
            <a:solidFill>
              <a:srgbClr val="0487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2499AE8-B93E-FFA0-13E1-2D9376B6A942}"/>
                </a:ext>
              </a:extLst>
            </p:cNvPr>
            <p:cNvSpPr/>
            <p:nvPr/>
          </p:nvSpPr>
          <p:spPr>
            <a:xfrm>
              <a:off x="6865779" y="4375752"/>
              <a:ext cx="820372" cy="820371"/>
            </a:xfrm>
            <a:custGeom>
              <a:avLst/>
              <a:gdLst>
                <a:gd name="connsiteX0" fmla="*/ 474154 w 474154"/>
                <a:gd name="connsiteY0" fmla="*/ 237077 h 474154"/>
                <a:gd name="connsiteX1" fmla="*/ 237077 w 474154"/>
                <a:gd name="connsiteY1" fmla="*/ 474155 h 474154"/>
                <a:gd name="connsiteX2" fmla="*/ 0 w 474154"/>
                <a:gd name="connsiteY2" fmla="*/ 237077 h 474154"/>
                <a:gd name="connsiteX3" fmla="*/ 237077 w 474154"/>
                <a:gd name="connsiteY3" fmla="*/ 0 h 474154"/>
                <a:gd name="connsiteX4" fmla="*/ 474154 w 474154"/>
                <a:gd name="connsiteY4" fmla="*/ 237077 h 474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154" h="474154">
                  <a:moveTo>
                    <a:pt x="474154" y="237077"/>
                  </a:moveTo>
                  <a:cubicBezTo>
                    <a:pt x="474154" y="368011"/>
                    <a:pt x="368011" y="474155"/>
                    <a:pt x="237077" y="474155"/>
                  </a:cubicBezTo>
                  <a:cubicBezTo>
                    <a:pt x="106143" y="474155"/>
                    <a:pt x="0" y="368011"/>
                    <a:pt x="0" y="237077"/>
                  </a:cubicBezTo>
                  <a:cubicBezTo>
                    <a:pt x="0" y="106143"/>
                    <a:pt x="106143" y="0"/>
                    <a:pt x="237077" y="0"/>
                  </a:cubicBezTo>
                  <a:cubicBezTo>
                    <a:pt x="368011" y="0"/>
                    <a:pt x="474154" y="106143"/>
                    <a:pt x="474154" y="237077"/>
                  </a:cubicBezTo>
                  <a:close/>
                </a:path>
              </a:pathLst>
            </a:custGeom>
            <a:solidFill>
              <a:srgbClr val="E7E7E7"/>
            </a:solidFill>
            <a:ln w="9525" cap="flat">
              <a:noFill/>
              <a:prstDash val="solid"/>
              <a:miter/>
            </a:ln>
            <a:effectLst>
              <a:outerShdw blurRad="63500" sx="117000" sy="117000" algn="ctr" rotWithShape="0">
                <a:prstClr val="black">
                  <a:alpha val="3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237493F-F2FB-DFFE-BECB-08F4B6E41842}"/>
                </a:ext>
              </a:extLst>
            </p:cNvPr>
            <p:cNvSpPr/>
            <p:nvPr/>
          </p:nvSpPr>
          <p:spPr>
            <a:xfrm>
              <a:off x="6710044" y="2920242"/>
              <a:ext cx="4427834" cy="1089983"/>
            </a:xfrm>
            <a:custGeom>
              <a:avLst/>
              <a:gdLst>
                <a:gd name="connsiteX0" fmla="*/ 314896 w 2559176"/>
                <a:gd name="connsiteY0" fmla="*/ 0 h 629983"/>
                <a:gd name="connsiteX1" fmla="*/ 2273427 w 2559176"/>
                <a:gd name="connsiteY1" fmla="*/ 0 h 629983"/>
                <a:gd name="connsiteX2" fmla="*/ 2559177 w 2559176"/>
                <a:gd name="connsiteY2" fmla="*/ 285750 h 629983"/>
                <a:gd name="connsiteX3" fmla="*/ 2559177 w 2559176"/>
                <a:gd name="connsiteY3" fmla="*/ 629984 h 629983"/>
                <a:gd name="connsiteX4" fmla="*/ 314896 w 2559176"/>
                <a:gd name="connsiteY4" fmla="*/ 629984 h 629983"/>
                <a:gd name="connsiteX5" fmla="*/ 0 w 2559176"/>
                <a:gd name="connsiteY5" fmla="*/ 314992 h 629983"/>
                <a:gd name="connsiteX6" fmla="*/ 0 w 2559176"/>
                <a:gd name="connsiteY6" fmla="*/ 314992 h 629983"/>
                <a:gd name="connsiteX7" fmla="*/ 314896 w 2559176"/>
                <a:gd name="connsiteY7" fmla="*/ 0 h 629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59176" h="629983">
                  <a:moveTo>
                    <a:pt x="314896" y="0"/>
                  </a:moveTo>
                  <a:lnTo>
                    <a:pt x="2273427" y="0"/>
                  </a:lnTo>
                  <a:cubicBezTo>
                    <a:pt x="2431246" y="0"/>
                    <a:pt x="2559177" y="127930"/>
                    <a:pt x="2559177" y="285750"/>
                  </a:cubicBezTo>
                  <a:lnTo>
                    <a:pt x="2559177" y="629984"/>
                  </a:lnTo>
                  <a:lnTo>
                    <a:pt x="314896" y="629984"/>
                  </a:lnTo>
                  <a:cubicBezTo>
                    <a:pt x="140970" y="629926"/>
                    <a:pt x="0" y="488918"/>
                    <a:pt x="0" y="314992"/>
                  </a:cubicBezTo>
                  <a:lnTo>
                    <a:pt x="0" y="314992"/>
                  </a:lnTo>
                  <a:cubicBezTo>
                    <a:pt x="0" y="141065"/>
                    <a:pt x="140970" y="57"/>
                    <a:pt x="314896" y="0"/>
                  </a:cubicBezTo>
                  <a:close/>
                </a:path>
              </a:pathLst>
            </a:custGeom>
            <a:solidFill>
              <a:srgbClr val="4169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770E859-42A1-9B30-DC22-3FACB2389411}"/>
                </a:ext>
              </a:extLst>
            </p:cNvPr>
            <p:cNvSpPr/>
            <p:nvPr/>
          </p:nvSpPr>
          <p:spPr>
            <a:xfrm>
              <a:off x="6865779" y="3055049"/>
              <a:ext cx="820372" cy="820371"/>
            </a:xfrm>
            <a:custGeom>
              <a:avLst/>
              <a:gdLst>
                <a:gd name="connsiteX0" fmla="*/ 474154 w 474154"/>
                <a:gd name="connsiteY0" fmla="*/ 237077 h 474154"/>
                <a:gd name="connsiteX1" fmla="*/ 237077 w 474154"/>
                <a:gd name="connsiteY1" fmla="*/ 474155 h 474154"/>
                <a:gd name="connsiteX2" fmla="*/ 0 w 474154"/>
                <a:gd name="connsiteY2" fmla="*/ 237077 h 474154"/>
                <a:gd name="connsiteX3" fmla="*/ 237077 w 474154"/>
                <a:gd name="connsiteY3" fmla="*/ 0 h 474154"/>
                <a:gd name="connsiteX4" fmla="*/ 474154 w 474154"/>
                <a:gd name="connsiteY4" fmla="*/ 237077 h 474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154" h="474154">
                  <a:moveTo>
                    <a:pt x="474154" y="237077"/>
                  </a:moveTo>
                  <a:cubicBezTo>
                    <a:pt x="474154" y="368011"/>
                    <a:pt x="368011" y="474155"/>
                    <a:pt x="237077" y="474155"/>
                  </a:cubicBezTo>
                  <a:cubicBezTo>
                    <a:pt x="106143" y="474155"/>
                    <a:pt x="0" y="368012"/>
                    <a:pt x="0" y="237077"/>
                  </a:cubicBezTo>
                  <a:cubicBezTo>
                    <a:pt x="0" y="106143"/>
                    <a:pt x="106143" y="0"/>
                    <a:pt x="237077" y="0"/>
                  </a:cubicBezTo>
                  <a:cubicBezTo>
                    <a:pt x="368011" y="0"/>
                    <a:pt x="474154" y="106143"/>
                    <a:pt x="474154" y="237077"/>
                  </a:cubicBezTo>
                  <a:close/>
                </a:path>
              </a:pathLst>
            </a:custGeom>
            <a:solidFill>
              <a:srgbClr val="E7E7E7"/>
            </a:solidFill>
            <a:ln w="9525" cap="flat">
              <a:noFill/>
              <a:prstDash val="solid"/>
              <a:miter/>
            </a:ln>
            <a:effectLst>
              <a:outerShdw blurRad="63500" sx="117000" sy="117000" algn="ctr" rotWithShape="0">
                <a:prstClr val="black">
                  <a:alpha val="3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2FB8862-ABAF-3E5D-BD67-171ADC3540DB}"/>
                </a:ext>
              </a:extLst>
            </p:cNvPr>
            <p:cNvSpPr/>
            <p:nvPr/>
          </p:nvSpPr>
          <p:spPr>
            <a:xfrm>
              <a:off x="1653932" y="1715261"/>
              <a:ext cx="2629206" cy="8947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Roboto"/>
                </a:rPr>
                <a:t>Lack of requisite documentation by PAPs</a:t>
              </a:r>
              <a:endParaRPr lang="en-US" sz="1600" b="0" i="0">
                <a:solidFill>
                  <a:schemeClr val="bg1"/>
                </a:solidFill>
                <a:effectLst/>
                <a:latin typeface="Roboto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665D6BC-CC52-80FC-31BC-76405C491D80}"/>
                </a:ext>
              </a:extLst>
            </p:cNvPr>
            <p:cNvSpPr/>
            <p:nvPr/>
          </p:nvSpPr>
          <p:spPr>
            <a:xfrm>
              <a:off x="1194456" y="3025232"/>
              <a:ext cx="3332488" cy="364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</a:rPr>
                <a:t>Delayed Grievance Resolution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E0C88FC-5489-26EB-23AB-2A23B59E2AA3}"/>
                </a:ext>
              </a:extLst>
            </p:cNvPr>
            <p:cNvSpPr/>
            <p:nvPr/>
          </p:nvSpPr>
          <p:spPr>
            <a:xfrm>
              <a:off x="1664873" y="4375752"/>
              <a:ext cx="2629206" cy="6296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kern="0">
                  <a:solidFill>
                    <a:prstClr val="white"/>
                  </a:solidFill>
                  <a:latin typeface="Roboto"/>
                  <a:ea typeface="+mn-ea"/>
                </a:rPr>
                <a:t>L</a:t>
              </a: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</a:rPr>
                <a:t>and disputes management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22D0244-AF4F-57C1-BB7F-6CAB58F57B4D}"/>
                </a:ext>
              </a:extLst>
            </p:cNvPr>
            <p:cNvSpPr/>
            <p:nvPr/>
          </p:nvSpPr>
          <p:spPr>
            <a:xfrm>
              <a:off x="7645717" y="1648982"/>
              <a:ext cx="3351828" cy="10273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</a:rPr>
                <a:t>Co</a:t>
              </a:r>
              <a:r>
                <a:rPr lang="en-US" sz="1400" kern="0">
                  <a:solidFill>
                    <a:prstClr val="white"/>
                  </a:solidFill>
                  <a:latin typeface="Roboto"/>
                  <a:ea typeface="+mn-ea"/>
                </a:rPr>
                <a:t>llaboration with Government agencies for National IDs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</a:rPr>
                <a:t>TotalEnergies processed Letters of administration for deceased PAPS.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4580541-EEB0-936C-DBA7-0BEDB008092B}"/>
                </a:ext>
              </a:extLst>
            </p:cNvPr>
            <p:cNvSpPr/>
            <p:nvPr/>
          </p:nvSpPr>
          <p:spPr>
            <a:xfrm>
              <a:off x="7805293" y="2907184"/>
              <a:ext cx="3488320" cy="10604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kern="0">
                  <a:solidFill>
                    <a:prstClr val="white"/>
                  </a:solidFill>
                  <a:latin typeface="Roboto"/>
                  <a:ea typeface="+mn-ea"/>
                </a:rPr>
                <a:t>Collaboration with 3rd parties (elders, Opinion leaders) and update of valuation methodology (Watermelon) by </a:t>
              </a:r>
              <a:r>
                <a:rPr lang="en-US" sz="1600" kern="0">
                  <a:solidFill>
                    <a:prstClr val="white"/>
                  </a:solidFill>
                  <a:latin typeface="Roboto"/>
                  <a:ea typeface="+mn-ea"/>
                </a:rPr>
                <a:t>Ministry of Land</a:t>
              </a: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1EF982E-A6B8-7EF9-FCD8-B9A741C08579}"/>
                </a:ext>
              </a:extLst>
            </p:cNvPr>
            <p:cNvSpPr/>
            <p:nvPr/>
          </p:nvSpPr>
          <p:spPr>
            <a:xfrm>
              <a:off x="7841886" y="4220162"/>
              <a:ext cx="2629206" cy="11598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</a:rPr>
                <a:t>Escalation of unresolved cases to Government of Uganda for management. 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9574F6B0-ECDC-6AC6-2866-B2A1B6E3E008}"/>
              </a:ext>
            </a:extLst>
          </p:cNvPr>
          <p:cNvSpPr txBox="1"/>
          <p:nvPr/>
        </p:nvSpPr>
        <p:spPr>
          <a:xfrm>
            <a:off x="1802603" y="199804"/>
            <a:ext cx="62219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cs typeface="Arial" panose="020B0604020202020204" pitchFamily="34" charset="0"/>
              </a:rPr>
              <a:t>Challenges Cont’d– Tilenga Project</a:t>
            </a:r>
            <a:endParaRPr lang="en-UG" sz="3200" b="1">
              <a:cs typeface="Arial" panose="020B0604020202020204" pitchFamily="34" charset="0"/>
            </a:endParaRPr>
          </a:p>
        </p:txBody>
      </p:sp>
      <p:sp>
        <p:nvSpPr>
          <p:cNvPr id="34" name="AutoShape 2" descr="Activist ">
            <a:extLst>
              <a:ext uri="{FF2B5EF4-FFF2-40B4-BE49-F238E27FC236}">
                <a16:creationId xmlns:a16="http://schemas.microsoft.com/office/drawing/2014/main" id="{F66D739F-983A-7D79-EC5B-25B5B3C310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G"/>
          </a:p>
        </p:txBody>
      </p:sp>
      <p:pic>
        <p:nvPicPr>
          <p:cNvPr id="3074" name="Picture 2" descr="Driving license ">
            <a:extLst>
              <a:ext uri="{FF2B5EF4-FFF2-40B4-BE49-F238E27FC236}">
                <a16:creationId xmlns:a16="http://schemas.microsoft.com/office/drawing/2014/main" id="{E2480C2E-9548-4BE6-62BF-B0D0FEF44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563" y="1712458"/>
            <a:ext cx="454601" cy="45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ad review ">
            <a:extLst>
              <a:ext uri="{FF2B5EF4-FFF2-40B4-BE49-F238E27FC236}">
                <a16:creationId xmlns:a16="http://schemas.microsoft.com/office/drawing/2014/main" id="{79138DE2-FCF0-D314-033A-0CA073394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959" y="2874116"/>
            <a:ext cx="570284" cy="57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patial ">
            <a:extLst>
              <a:ext uri="{FF2B5EF4-FFF2-40B4-BE49-F238E27FC236}">
                <a16:creationId xmlns:a16="http://schemas.microsoft.com/office/drawing/2014/main" id="{06693F50-EBFA-91C2-6A6A-515A83250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411" y="4092460"/>
            <a:ext cx="511977" cy="51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: Diagonal Corners Snipped 31">
            <a:extLst>
              <a:ext uri="{FF2B5EF4-FFF2-40B4-BE49-F238E27FC236}">
                <a16:creationId xmlns:a16="http://schemas.microsoft.com/office/drawing/2014/main" id="{41FE7D7C-429B-D7B4-2F18-540947453094}"/>
              </a:ext>
            </a:extLst>
          </p:cNvPr>
          <p:cNvSpPr/>
          <p:nvPr/>
        </p:nvSpPr>
        <p:spPr bwMode="auto">
          <a:xfrm>
            <a:off x="107504" y="290968"/>
            <a:ext cx="1008112" cy="738786"/>
          </a:xfrm>
          <a:prstGeom prst="snip2DiagRect">
            <a:avLst>
              <a:gd name="adj1" fmla="val 0"/>
              <a:gd name="adj2" fmla="val 38769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b="1" kern="0">
                <a:solidFill>
                  <a:srgbClr val="32428B"/>
                </a:solidFill>
                <a:latin typeface="Helvetica Neue" panose="02000503000000020004" pitchFamily="2" charset="0"/>
              </a:rPr>
              <a:t>16</a:t>
            </a:r>
            <a:endParaRPr lang="en-UG" b="1" kern="0">
              <a:solidFill>
                <a:srgbClr val="32428B"/>
              </a:solidFill>
              <a:latin typeface="Helvetica Neue" panose="020005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D4ECFD-D254-AD25-1BCC-CA3E285DF1AF}"/>
              </a:ext>
            </a:extLst>
          </p:cNvPr>
          <p:cNvSpPr txBox="1"/>
          <p:nvPr/>
        </p:nvSpPr>
        <p:spPr>
          <a:xfrm>
            <a:off x="107504" y="5568336"/>
            <a:ext cx="8784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/>
              <a:t>Success is due to our stretching to the challenges of Life. Failure comes when we shrink from them ~ John C. Maxwell</a:t>
            </a:r>
            <a:endParaRPr lang="en-UG" sz="2400" b="1" i="1"/>
          </a:p>
        </p:txBody>
      </p:sp>
    </p:spTree>
    <p:extLst>
      <p:ext uri="{BB962C8B-B14F-4D97-AF65-F5344CB8AC3E}">
        <p14:creationId xmlns:p14="http://schemas.microsoft.com/office/powerpoint/2010/main" val="11853624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39378AB9-4E39-8C28-0FA0-2D24FD237AE8}"/>
              </a:ext>
            </a:extLst>
          </p:cNvPr>
          <p:cNvSpPr txBox="1"/>
          <p:nvPr/>
        </p:nvSpPr>
        <p:spPr>
          <a:xfrm>
            <a:off x="467544" y="1340768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404040"/>
                </a:solidFill>
                <a:effectLst/>
                <a:latin typeface="knowledge-regular"/>
              </a:rPr>
              <a:t>.</a:t>
            </a:r>
            <a:endParaRPr lang="en-UG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1FB1BFE-A744-6908-6A91-10B5DE56AD6E}"/>
              </a:ext>
            </a:extLst>
          </p:cNvPr>
          <p:cNvSpPr txBox="1"/>
          <p:nvPr/>
        </p:nvSpPr>
        <p:spPr>
          <a:xfrm>
            <a:off x="1284847" y="168722"/>
            <a:ext cx="61920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/>
              <a:t>The Namibia Oil &amp; Gas Context (Onshore</a:t>
            </a:r>
            <a:r>
              <a:rPr lang="en-US" sz="3200"/>
              <a:t>)</a:t>
            </a:r>
            <a:endParaRPr lang="en-UG" sz="3200"/>
          </a:p>
        </p:txBody>
      </p:sp>
      <p:sp>
        <p:nvSpPr>
          <p:cNvPr id="3" name="Rectangle: Diagonal Corners Snipped 2">
            <a:extLst>
              <a:ext uri="{FF2B5EF4-FFF2-40B4-BE49-F238E27FC236}">
                <a16:creationId xmlns:a16="http://schemas.microsoft.com/office/drawing/2014/main" id="{5805FBE1-F2F1-8B57-5A01-57AADEBCC352}"/>
              </a:ext>
            </a:extLst>
          </p:cNvPr>
          <p:cNvSpPr/>
          <p:nvPr/>
        </p:nvSpPr>
        <p:spPr bwMode="auto">
          <a:xfrm>
            <a:off x="107504" y="290968"/>
            <a:ext cx="1008112" cy="738786"/>
          </a:xfrm>
          <a:prstGeom prst="snip2DiagRect">
            <a:avLst>
              <a:gd name="adj1" fmla="val 0"/>
              <a:gd name="adj2" fmla="val 38769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b="1" kern="0">
                <a:solidFill>
                  <a:srgbClr val="32428B"/>
                </a:solidFill>
                <a:latin typeface="Helvetica Neue" panose="02000503000000020004" pitchFamily="2" charset="0"/>
              </a:rPr>
              <a:t>17</a:t>
            </a:r>
            <a:endParaRPr lang="en-UG" b="1" kern="0">
              <a:solidFill>
                <a:srgbClr val="32428B"/>
              </a:solidFill>
              <a:latin typeface="Helvetica Neue" panose="02000503000000020004" pitchFamily="2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FD67BA9-04DC-7A0F-5A3B-F2D761977DF5}"/>
              </a:ext>
            </a:extLst>
          </p:cNvPr>
          <p:cNvGrpSpPr/>
          <p:nvPr/>
        </p:nvGrpSpPr>
        <p:grpSpPr>
          <a:xfrm>
            <a:off x="179512" y="1347312"/>
            <a:ext cx="8507936" cy="3130027"/>
            <a:chOff x="179512" y="1347312"/>
            <a:chExt cx="8507936" cy="313002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C8AA63-6C29-0C7E-CAB7-43F14F401FAB}"/>
                </a:ext>
              </a:extLst>
            </p:cNvPr>
            <p:cNvSpPr txBox="1"/>
            <p:nvPr/>
          </p:nvSpPr>
          <p:spPr>
            <a:xfrm>
              <a:off x="179512" y="1347312"/>
              <a:ext cx="4708174" cy="3130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latin typeface="knowledge-regular"/>
                </a:rPr>
                <a:t>New </a:t>
              </a:r>
              <a:r>
                <a:rPr lang="en-US" sz="2000" b="1" i="0">
                  <a:effectLst/>
                  <a:latin typeface="knowledge-regular"/>
                </a:rPr>
                <a:t>prospects - </a:t>
              </a:r>
              <a:r>
                <a:rPr lang="en-US" sz="1600"/>
                <a:t>Owambo Basin Project Old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800" b="1" i="0">
                  <a:effectLst/>
                  <a:cs typeface="Arial" panose="020B0604020202020204" pitchFamily="34" charset="0"/>
                </a:rPr>
                <a:t>200 km</a:t>
              </a:r>
              <a:r>
                <a:rPr lang="en-US" sz="1800" b="0" i="0">
                  <a:effectLst/>
                  <a:cs typeface="Arial" panose="020B0604020202020204" pitchFamily="34" charset="0"/>
                </a:rPr>
                <a:t> of </a:t>
              </a:r>
              <a:r>
                <a:rPr lang="en-US" sz="1800" b="1" i="0">
                  <a:effectLst/>
                  <a:cs typeface="Arial" panose="020B0604020202020204" pitchFamily="34" charset="0"/>
                </a:rPr>
                <a:t>2D seismic</a:t>
              </a:r>
            </a:p>
            <a:p>
              <a:pPr marL="742950" lvl="1" indent="-285750">
                <a:buFont typeface="Wingdings" panose="05000000000000000000" pitchFamily="2" charset="2"/>
                <a:buChar char="q"/>
              </a:pPr>
              <a:r>
                <a:rPr lang="en-US" sz="1800">
                  <a:cs typeface="Arial" panose="020B0604020202020204" pitchFamily="34" charset="0"/>
                </a:rPr>
                <a:t>Contract Award – May 2024</a:t>
              </a:r>
            </a:p>
            <a:p>
              <a:pPr marL="742950" lvl="1" indent="-285750">
                <a:buFont typeface="Wingdings" panose="05000000000000000000" pitchFamily="2" charset="2"/>
                <a:buChar char="q"/>
              </a:pPr>
              <a:r>
                <a:rPr lang="en-US" sz="1800">
                  <a:cs typeface="Arial" panose="020B0604020202020204" pitchFamily="34" charset="0"/>
                </a:rPr>
                <a:t>Seismic Results – Sept/Oct 2024</a:t>
              </a:r>
            </a:p>
            <a:p>
              <a:pPr lvl="1"/>
              <a:endParaRPr lang="en-US" sz="1800">
                <a:cs typeface="Arial" panose="020B0604020202020204" pitchFamily="34" charset="0"/>
              </a:endParaRPr>
            </a:p>
            <a:p>
              <a:r>
                <a:rPr lang="en-US" sz="1800" b="1" i="0">
                  <a:effectLst/>
                  <a:cs typeface="Arial" panose="020B0604020202020204" pitchFamily="34" charset="0"/>
                </a:rPr>
                <a:t>New licence:</a:t>
              </a:r>
              <a:r>
                <a:rPr lang="en-US" sz="1800" b="0" i="0">
                  <a:effectLst/>
                  <a:cs typeface="Arial" panose="020B0604020202020204" pitchFamily="34" charset="0"/>
                </a:rPr>
                <a:t> negotiation process completed for </a:t>
              </a:r>
              <a:r>
                <a:rPr lang="en-US" sz="1800" b="1" i="0">
                  <a:effectLst/>
                  <a:cs typeface="Arial" panose="020B0604020202020204" pitchFamily="34" charset="0"/>
                </a:rPr>
                <a:t>Nama basin</a:t>
              </a:r>
              <a:r>
                <a:rPr lang="en-US" sz="1800" b="0" i="0">
                  <a:effectLst/>
                  <a:cs typeface="Arial" panose="020B0604020202020204" pitchFamily="34" charset="0"/>
                </a:rPr>
                <a:t> (onshore Central Namibia), PA expected in </a:t>
              </a:r>
              <a:r>
                <a:rPr lang="en-US" sz="1800" b="1" i="0">
                  <a:effectLst/>
                  <a:cs typeface="Arial" panose="020B0604020202020204" pitchFamily="34" charset="0"/>
                </a:rPr>
                <a:t>Q2 2024</a:t>
              </a:r>
              <a:r>
                <a:rPr lang="en-US" sz="1800" b="0" i="0">
                  <a:effectLst/>
                  <a:cs typeface="Arial" panose="020B0604020202020204" pitchFamily="34" charset="0"/>
                </a:rPr>
                <a:t>.</a:t>
              </a:r>
              <a:endParaRPr lang="en-US" sz="1800">
                <a:cs typeface="Arial" panose="020B0604020202020204" pitchFamily="34" charset="0"/>
              </a:endParaRPr>
            </a:p>
            <a:p>
              <a:r>
                <a:rPr lang="en-US" sz="1600">
                  <a:hlinkClick r:id="rId3"/>
                </a:rPr>
                <a:t>https://www.monitorexploration.com/</a:t>
              </a:r>
              <a:endParaRPr lang="en-US" sz="1600"/>
            </a:p>
            <a:p>
              <a:endParaRPr lang="en-US" sz="1600"/>
            </a:p>
            <a:p>
              <a:pPr marL="914400" lvl="1" indent="-457200">
                <a:buFont typeface="Arial" panose="020B0604020202020204" pitchFamily="34" charset="0"/>
                <a:buChar char="•"/>
              </a:pPr>
              <a:endParaRPr lang="en-US" sz="160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8F28220-2849-CF07-039B-80D841D7A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5718" y="1347312"/>
              <a:ext cx="3511730" cy="2101958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B8553BE-2C20-D160-836F-63F27C625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470" y="5910433"/>
            <a:ext cx="7846766" cy="62774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16A5870-4414-60D4-F056-1F1B55D2303F}"/>
              </a:ext>
            </a:extLst>
          </p:cNvPr>
          <p:cNvGrpSpPr/>
          <p:nvPr/>
        </p:nvGrpSpPr>
        <p:grpSpPr>
          <a:xfrm>
            <a:off x="354224" y="3550642"/>
            <a:ext cx="8549150" cy="2101958"/>
            <a:chOff x="354224" y="3550642"/>
            <a:chExt cx="8549150" cy="210195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1072C1-8718-1411-812C-A6FEF14EBDBE}"/>
                </a:ext>
              </a:extLst>
            </p:cNvPr>
            <p:cNvSpPr txBox="1"/>
            <p:nvPr/>
          </p:nvSpPr>
          <p:spPr>
            <a:xfrm>
              <a:off x="354224" y="4122756"/>
              <a:ext cx="4026629" cy="15298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1800" b="1" i="0">
                  <a:effectLst/>
                  <a:cs typeface="Arial" panose="020B0604020202020204" pitchFamily="34" charset="0"/>
                </a:rPr>
                <a:t>ReconAfrica</a:t>
              </a:r>
              <a:r>
                <a:rPr lang="en-US" sz="1800" i="0">
                  <a:effectLst/>
                  <a:cs typeface="Arial" panose="020B0604020202020204" pitchFamily="34" charset="0"/>
                </a:rPr>
                <a:t>: …engaged in exploration and development of oil and gas in Northeast Namibia and Northwest Botswana—the “Kavango Basin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66BDA48-8905-C0E9-F1C6-84F39F5F3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49132" y="3550642"/>
              <a:ext cx="4554242" cy="2101958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486C7A90-B21D-287F-F069-5236299637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0625" y="-29100"/>
            <a:ext cx="1873375" cy="1436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4347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39378AB9-4E39-8C28-0FA0-2D24FD237AE8}"/>
              </a:ext>
            </a:extLst>
          </p:cNvPr>
          <p:cNvSpPr txBox="1"/>
          <p:nvPr/>
        </p:nvSpPr>
        <p:spPr>
          <a:xfrm>
            <a:off x="467544" y="1351654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404040"/>
                </a:solidFill>
                <a:effectLst/>
                <a:latin typeface="knowledge-regular"/>
              </a:rPr>
              <a:t>.</a:t>
            </a:r>
            <a:endParaRPr lang="en-UG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1FB1BFE-A744-6908-6A91-10B5DE56AD6E}"/>
              </a:ext>
            </a:extLst>
          </p:cNvPr>
          <p:cNvSpPr txBox="1"/>
          <p:nvPr/>
        </p:nvSpPr>
        <p:spPr>
          <a:xfrm>
            <a:off x="1264703" y="197434"/>
            <a:ext cx="6747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Lessons for Namibia   </a:t>
            </a:r>
            <a:endParaRPr lang="en-UG" b="1"/>
          </a:p>
        </p:txBody>
      </p:sp>
      <p:sp>
        <p:nvSpPr>
          <p:cNvPr id="3" name="Rectangle: Diagonal Corners Snipped 2">
            <a:extLst>
              <a:ext uri="{FF2B5EF4-FFF2-40B4-BE49-F238E27FC236}">
                <a16:creationId xmlns:a16="http://schemas.microsoft.com/office/drawing/2014/main" id="{5805FBE1-F2F1-8B57-5A01-57AADEBCC352}"/>
              </a:ext>
            </a:extLst>
          </p:cNvPr>
          <p:cNvSpPr/>
          <p:nvPr/>
        </p:nvSpPr>
        <p:spPr bwMode="auto">
          <a:xfrm>
            <a:off x="107504" y="290968"/>
            <a:ext cx="1008112" cy="738786"/>
          </a:xfrm>
          <a:prstGeom prst="snip2DiagRect">
            <a:avLst>
              <a:gd name="adj1" fmla="val 0"/>
              <a:gd name="adj2" fmla="val 38769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b="1" kern="0">
                <a:solidFill>
                  <a:srgbClr val="32428B"/>
                </a:solidFill>
                <a:latin typeface="Helvetica Neue" panose="02000503000000020004" pitchFamily="2" charset="0"/>
              </a:rPr>
              <a:t>18</a:t>
            </a:r>
            <a:endParaRPr lang="en-UG" b="1" kern="0">
              <a:solidFill>
                <a:srgbClr val="32428B"/>
              </a:solidFill>
              <a:latin typeface="Helvetica Neue" panose="02000503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0B8D8F-45A5-8752-0B76-67FAEE77A853}"/>
              </a:ext>
            </a:extLst>
          </p:cNvPr>
          <p:cNvSpPr txBox="1"/>
          <p:nvPr/>
        </p:nvSpPr>
        <p:spPr>
          <a:xfrm>
            <a:off x="199476" y="1195350"/>
            <a:ext cx="577527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>
                <a:cs typeface="Arial" panose="020B0604020202020204" pitchFamily="34" charset="0"/>
              </a:rPr>
              <a:t>Knowledge sharing /Benchmark from </a:t>
            </a:r>
            <a:r>
              <a:rPr lang="en-US" sz="2000" err="1">
                <a:cs typeface="Arial" panose="020B0604020202020204" pitchFamily="34" charset="0"/>
              </a:rPr>
              <a:t>IoCs</a:t>
            </a:r>
            <a:r>
              <a:rPr lang="en-US" sz="2000">
                <a:cs typeface="Arial" panose="020B0604020202020204" pitchFamily="34" charset="0"/>
              </a:rPr>
              <a:t> such as TotalEnergies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>
                <a:cs typeface="Arial" panose="020B0604020202020204" pitchFamily="34" charset="0"/>
              </a:rPr>
              <a:t>Data management/record keeping – Integrated Management System (</a:t>
            </a:r>
            <a:r>
              <a:rPr lang="en-US" sz="2000" b="1" i="1" err="1">
                <a:cs typeface="Arial" panose="020B0604020202020204" pitchFamily="34" charset="0"/>
              </a:rPr>
              <a:t>Agiloft</a:t>
            </a:r>
            <a:r>
              <a:rPr lang="en-US" sz="2000" b="1" i="1">
                <a:cs typeface="Arial" panose="020B0604020202020204" pitchFamily="34" charset="0"/>
              </a:rPr>
              <a:t> Contract Management system)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>
                <a:cs typeface="Arial" panose="020B0604020202020204" pitchFamily="34" charset="0"/>
              </a:rPr>
              <a:t>Transparency/Consistent engagement with stakeholders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>
                <a:cs typeface="Arial" panose="020B0604020202020204" pitchFamily="34" charset="0"/>
              </a:rPr>
              <a:t>National Content/Supplier Development – </a:t>
            </a:r>
            <a:r>
              <a:rPr lang="en-US" sz="2000" b="1" i="1">
                <a:cs typeface="Arial" panose="020B0604020202020204" pitchFamily="34" charset="0"/>
              </a:rPr>
              <a:t>National Upstream Petroleum Local Content Policy, 2021 (draft</a:t>
            </a:r>
            <a:r>
              <a:rPr lang="en-US" sz="2000">
                <a:cs typeface="Arial" panose="020B0604020202020204" pitchFamily="34" charset="0"/>
              </a:rPr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>
                <a:cs typeface="Arial" panose="020B0604020202020204" pitchFamily="34" charset="0"/>
              </a:rPr>
              <a:t>Deployment of Technology – data collection, Databases, Artificial Intelligence (AI)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>
                <a:cs typeface="Arial" panose="020B0604020202020204" pitchFamily="34" charset="0"/>
              </a:rPr>
              <a:t>Security (Physical &amp; Cyber) of infrastructure.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>
                <a:cs typeface="Arial" panose="020B0604020202020204" pitchFamily="34" charset="0"/>
              </a:rPr>
              <a:t>Update legal regime – Namibia Land Policy reform (</a:t>
            </a:r>
            <a:r>
              <a:rPr lang="en-US" sz="1600">
                <a:cs typeface="Arial" panose="020B0604020202020204" pitchFamily="34" charset="0"/>
              </a:rPr>
              <a:t>from ‘willing buyer –willing seller’ for huge agricultural farms)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82A482-A4C7-0454-0CC0-D0C1607C2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5645" y="1874874"/>
            <a:ext cx="2832193" cy="2152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What Is Process Improvement? – Forbes ...">
            <a:extLst>
              <a:ext uri="{FF2B5EF4-FFF2-40B4-BE49-F238E27FC236}">
                <a16:creationId xmlns:a16="http://schemas.microsoft.com/office/drawing/2014/main" id="{8CF50368-2196-A6D4-F4FA-B543B413A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4126700"/>
            <a:ext cx="2847975" cy="16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3DC6F85-44AB-DB21-2369-06E578BAC86F}"/>
              </a:ext>
            </a:extLst>
          </p:cNvPr>
          <p:cNvGrpSpPr/>
          <p:nvPr/>
        </p:nvGrpSpPr>
        <p:grpSpPr>
          <a:xfrm>
            <a:off x="2548597" y="6150553"/>
            <a:ext cx="6921914" cy="444823"/>
            <a:chOff x="1378286" y="5939373"/>
            <a:chExt cx="7372428" cy="72119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A897164-0FF3-F141-DD44-E06450D4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78286" y="5939373"/>
              <a:ext cx="6077027" cy="72119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06ABDBA-CD53-AAC1-518B-EE1CC452058B}"/>
                </a:ext>
              </a:extLst>
            </p:cNvPr>
            <p:cNvSpPr txBox="1"/>
            <p:nvPr/>
          </p:nvSpPr>
          <p:spPr>
            <a:xfrm>
              <a:off x="7433542" y="6038359"/>
              <a:ext cx="13171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Source - NAMCOR</a:t>
              </a:r>
              <a:endParaRPr lang="en-UG" sz="1400"/>
            </a:p>
          </p:txBody>
        </p:sp>
      </p:grpSp>
    </p:spTree>
    <p:extLst>
      <p:ext uri="{BB962C8B-B14F-4D97-AF65-F5344CB8AC3E}">
        <p14:creationId xmlns:p14="http://schemas.microsoft.com/office/powerpoint/2010/main" val="2974658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FDC98C-B7D4-D594-E38D-8C3B61B22C0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165233" y="-477656"/>
            <a:ext cx="4637621" cy="7864066"/>
          </a:xfrm>
          <a:prstGeom prst="rect">
            <a:avLst/>
          </a:prstGeom>
          <a:solidFill>
            <a:schemeClr val="bg1">
              <a:alpha val="83000"/>
            </a:schemeClr>
          </a:solidFill>
          <a:ln w="9525">
            <a:noFill/>
            <a:miter lim="800000"/>
            <a:headEnd/>
            <a:tailEnd/>
          </a:ln>
        </p:spPr>
        <p:txBody>
          <a:bodyPr vert="vert270"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endParaRPr lang="en-US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85BE03-AE0E-7F6F-1B51-BA53ABFF5B76}"/>
              </a:ext>
            </a:extLst>
          </p:cNvPr>
          <p:cNvSpPr txBox="1"/>
          <p:nvPr/>
        </p:nvSpPr>
        <p:spPr>
          <a:xfrm>
            <a:off x="727924" y="1263483"/>
            <a:ext cx="7534333" cy="23698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800" b="1" dirty="0"/>
              <a:t>Established:</a:t>
            </a:r>
            <a:r>
              <a:rPr lang="en-US" sz="1800" dirty="0"/>
              <a:t> 2005</a:t>
            </a:r>
          </a:p>
          <a:p>
            <a:r>
              <a:rPr lang="en-US" sz="1800" b="1" dirty="0"/>
              <a:t>Business:</a:t>
            </a:r>
            <a:r>
              <a:rPr lang="en-US" sz="1800" dirty="0"/>
              <a:t> </a:t>
            </a:r>
            <a:r>
              <a:rPr lang="en-US" sz="1800" dirty="0">
                <a:cs typeface="Arial" panose="020B0604020202020204" pitchFamily="34" charset="0"/>
              </a:rPr>
              <a:t>E</a:t>
            </a:r>
            <a:r>
              <a:rPr lang="en-US" altLang="en-US" sz="1800" dirty="0">
                <a:cs typeface="Arial" panose="020B0604020202020204" pitchFamily="34" charset="0"/>
              </a:rPr>
              <a:t>nvironmental and social consultancy </a:t>
            </a:r>
          </a:p>
          <a:p>
            <a:r>
              <a:rPr lang="en-US" sz="1800" b="1" dirty="0">
                <a:latin typeface="Arial"/>
                <a:ea typeface="ＭＳ Ｐゴシック"/>
                <a:cs typeface="Arial"/>
              </a:rPr>
              <a:t>Headquarters: </a:t>
            </a:r>
            <a:r>
              <a:rPr lang="en-US" sz="1800" dirty="0">
                <a:latin typeface="Arial"/>
                <a:ea typeface="ＭＳ Ｐゴシック"/>
                <a:cs typeface="Arial"/>
              </a:rPr>
              <a:t>Kampala, Uganda, East Africa.</a:t>
            </a:r>
            <a:endParaRPr lang="en-US" sz="1800" dirty="0">
              <a:cs typeface="Arial" panose="020B0604020202020204" pitchFamily="34" charset="0"/>
            </a:endParaRPr>
          </a:p>
          <a:p>
            <a:r>
              <a:rPr lang="en-US" sz="1800" b="1" dirty="0">
                <a:cs typeface="Arial" panose="020B0604020202020204" pitchFamily="34" charset="0"/>
              </a:rPr>
              <a:t>Footprint: </a:t>
            </a:r>
            <a:r>
              <a:rPr lang="en-US" sz="1800" dirty="0">
                <a:cs typeface="Arial" panose="020B0604020202020204" pitchFamily="34" charset="0"/>
              </a:rPr>
              <a:t>East, West and Southern Africa and South- East Asia </a:t>
            </a:r>
          </a:p>
          <a:p>
            <a:r>
              <a:rPr lang="en-US" sz="1800" b="1" dirty="0">
                <a:cs typeface="Arial" panose="020B0604020202020204" pitchFamily="34" charset="0"/>
              </a:rPr>
              <a:t>Sectors: </a:t>
            </a:r>
            <a:r>
              <a:rPr lang="en-US" sz="1800" dirty="0">
                <a:cs typeface="Arial" panose="020B0604020202020204" pitchFamily="34" charset="0"/>
              </a:rPr>
              <a:t>Energy, Transport Infrastructure, Agriculture, Mining, Tourism Manufacturing, Financial services and Health.</a:t>
            </a:r>
          </a:p>
          <a:p>
            <a:endParaRPr lang="en-US" sz="2400" b="1" dirty="0">
              <a:cs typeface="Arial" panose="020B0604020202020204" pitchFamily="34" charset="0"/>
            </a:endParaRPr>
          </a:p>
          <a:p>
            <a:endParaRPr lang="en-UG" sz="1600" dirty="0"/>
          </a:p>
        </p:txBody>
      </p:sp>
      <p:sp>
        <p:nvSpPr>
          <p:cNvPr id="26" name="Rectangle: Diagonal Corners Snipped 25">
            <a:extLst>
              <a:ext uri="{FF2B5EF4-FFF2-40B4-BE49-F238E27FC236}">
                <a16:creationId xmlns:a16="http://schemas.microsoft.com/office/drawing/2014/main" id="{3187528C-2919-FDAA-01FD-B7F282DA7951}"/>
              </a:ext>
            </a:extLst>
          </p:cNvPr>
          <p:cNvSpPr/>
          <p:nvPr/>
        </p:nvSpPr>
        <p:spPr bwMode="auto">
          <a:xfrm>
            <a:off x="107504" y="290968"/>
            <a:ext cx="1008112" cy="738786"/>
          </a:xfrm>
          <a:prstGeom prst="snip2DiagRect">
            <a:avLst>
              <a:gd name="adj1" fmla="val 0"/>
              <a:gd name="adj2" fmla="val 38769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b="1" kern="0" dirty="0">
                <a:solidFill>
                  <a:srgbClr val="32428B"/>
                </a:solidFill>
                <a:latin typeface="Helvetica Neue" panose="02000503000000020004" pitchFamily="2" charset="0"/>
              </a:rPr>
              <a:t>1</a:t>
            </a:r>
            <a:endParaRPr lang="en-UG" b="1" kern="0" dirty="0">
              <a:solidFill>
                <a:srgbClr val="32428B"/>
              </a:solidFill>
              <a:latin typeface="Helvetica Neue" panose="02000503000000020004" pitchFamily="2" charset="0"/>
            </a:endParaRPr>
          </a:p>
        </p:txBody>
      </p:sp>
      <p:sp>
        <p:nvSpPr>
          <p:cNvPr id="27" name="Rectangle 3">
            <a:extLst>
              <a:ext uri="{FF2B5EF4-FFF2-40B4-BE49-F238E27FC236}">
                <a16:creationId xmlns:a16="http://schemas.microsoft.com/office/drawing/2014/main" id="{7BACD79C-4300-17A5-39E6-6A63A96EF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902" y="285461"/>
            <a:ext cx="6856196" cy="77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400" b="1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19100" indent="-23811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333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defRPr>
            </a:lvl2pPr>
            <a:lvl3pPr marL="952462" indent="-190492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defRPr>
            </a:lvl3pPr>
            <a:lvl4pPr marL="1333447" indent="-190492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67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defRPr>
            </a:lvl4pPr>
            <a:lvl5pPr marL="1714431" indent="-19049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defRPr>
            </a:lvl5pPr>
            <a:lvl6pPr marL="2095416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+mn-ea"/>
              </a:defRPr>
            </a:lvl6pPr>
            <a:lvl7pPr marL="2476401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+mn-ea"/>
              </a:defRPr>
            </a:lvl7pPr>
            <a:lvl8pPr marL="2857386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+mn-ea"/>
              </a:defRPr>
            </a:lvl8pPr>
            <a:lvl9pPr marL="3238370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About Atacama Consulting</a:t>
            </a:r>
            <a:endParaRPr lang="en-GB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5AF3E89-9303-2B50-1DD4-7E67FBF3F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743" y="1643552"/>
            <a:ext cx="1312813" cy="8130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8101AD3-D6CA-F478-21C5-5D5190C1E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480" y="6091405"/>
            <a:ext cx="2133147" cy="594865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A9F198E-78F3-2ED6-EAFB-E92F1CBAAB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8469415"/>
              </p:ext>
            </p:extLst>
          </p:nvPr>
        </p:nvGraphicFramePr>
        <p:xfrm>
          <a:off x="873931" y="3020463"/>
          <a:ext cx="7268583" cy="3097529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7268583">
                  <a:extLst>
                    <a:ext uri="{9D8B030D-6E8A-4147-A177-3AD203B41FA5}">
                      <a16:colId xmlns:a16="http://schemas.microsoft.com/office/drawing/2014/main" val="3736176605"/>
                    </a:ext>
                  </a:extLst>
                </a:gridCol>
              </a:tblGrid>
              <a:tr h="34193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 Assignments </a:t>
                      </a:r>
                      <a:endParaRPr lang="en-U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6201565"/>
                  </a:ext>
                </a:extLst>
              </a:tr>
              <a:tr h="427414"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Social &amp; Resettlement services for the Tilenga Project – Planning and implementation of Six Resettlement Action Plans (RAP 1-5)</a:t>
                      </a:r>
                      <a:endParaRPr lang="en-UG" sz="1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7276294"/>
                  </a:ext>
                </a:extLst>
              </a:tr>
              <a:tr h="37137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u="none" strike="noStrike" kern="120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Environmental and Social Impact Assessment for the proposed Albertine Graben Refinery Project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5426034"/>
                  </a:ext>
                </a:extLst>
              </a:tr>
              <a:tr h="427414">
                <a:tc>
                  <a:txBody>
                    <a:bodyPr/>
                    <a:lstStyle/>
                    <a:p>
                      <a:pPr marL="0" marR="0" lvl="0" indent="0" algn="l" defTabSz="9143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Waste Management capability review for the East Africa Crude Oil Pipeline (EACOP)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G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7096118"/>
                  </a:ext>
                </a:extLst>
              </a:tr>
              <a:tr h="598379"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Arial"/>
                          <a:cs typeface="Arial"/>
                        </a:rPr>
                        <a:t>Assessing appropriate technologies for the management of waste from camps,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Arial"/>
                          <a:cs typeface="Arial"/>
                        </a:rPr>
                        <a:t>ESIAs and Environmental Audits for North &amp; South Nile Exploration and Appraisal drilling projects in EA1/1A, and ESIAs for 2D Seismic surveys and Exploration drilling in the Lake Edward Basin.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842052"/>
                  </a:ext>
                </a:extLst>
              </a:tr>
              <a:tr h="348710">
                <a:tc>
                  <a:txBody>
                    <a:bodyPr/>
                    <a:lstStyle/>
                    <a:p>
                      <a:pPr marL="0" marR="0" lvl="0" indent="0" algn="l" defTabSz="9143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Oil Spill 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Contingency</a:t>
                      </a:r>
                      <a:r>
                        <a:rPr lang="en-US" sz="12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Plan for Development Drilling Phase of the Tilenga Project in Uganda.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8175306"/>
                  </a:ext>
                </a:extLst>
              </a:tr>
              <a:tr h="427414">
                <a:tc>
                  <a:txBody>
                    <a:bodyPr/>
                    <a:lstStyle/>
                    <a:p>
                      <a:pPr marL="0" marR="0" lvl="0" indent="0" algn="l" defTabSz="9143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Archaeological, Historical &amp; cultural baseline 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study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services in Exploration Area 2 (Lake Albert Basin)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2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752958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466EAF3-AED5-DC7F-2F43-133E43921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8380" y="0"/>
            <a:ext cx="1445620" cy="145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4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259BE-FF37-FF18-DAFD-5E2C0AD6A506}"/>
              </a:ext>
            </a:extLst>
          </p:cNvPr>
          <p:cNvSpPr txBox="1"/>
          <p:nvPr/>
        </p:nvSpPr>
        <p:spPr>
          <a:xfrm>
            <a:off x="1583602" y="351640"/>
            <a:ext cx="4363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Conclusions</a:t>
            </a:r>
            <a:endParaRPr lang="en-UG" sz="4000" b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B7BE8C-CBC7-37A2-DBFF-6BEEEF838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672" y="5071"/>
            <a:ext cx="2825895" cy="1333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4D3D387-8296-67E2-85EF-A26E74366B7B}"/>
              </a:ext>
            </a:extLst>
          </p:cNvPr>
          <p:cNvGrpSpPr/>
          <p:nvPr/>
        </p:nvGrpSpPr>
        <p:grpSpPr>
          <a:xfrm>
            <a:off x="107503" y="1531003"/>
            <a:ext cx="9217025" cy="4589267"/>
            <a:chOff x="509802" y="1935994"/>
            <a:chExt cx="11085788" cy="4930709"/>
          </a:xfrm>
        </p:grpSpPr>
        <p:grpSp>
          <p:nvGrpSpPr>
            <p:cNvPr id="6" name="그룹 257">
              <a:extLst>
                <a:ext uri="{FF2B5EF4-FFF2-40B4-BE49-F238E27FC236}">
                  <a16:creationId xmlns:a16="http://schemas.microsoft.com/office/drawing/2014/main" id="{2FCB64BE-61F0-EAFC-3202-B00E868DEE61}"/>
                </a:ext>
              </a:extLst>
            </p:cNvPr>
            <p:cNvGrpSpPr/>
            <p:nvPr/>
          </p:nvGrpSpPr>
          <p:grpSpPr>
            <a:xfrm>
              <a:off x="4265878" y="2734101"/>
              <a:ext cx="3660244" cy="2999363"/>
              <a:chOff x="4911828" y="24476"/>
              <a:chExt cx="4111285" cy="3368967"/>
            </a:xfrm>
          </p:grpSpPr>
          <p:sp>
            <p:nvSpPr>
              <p:cNvPr id="23" name="자유형: 도형 258">
                <a:extLst>
                  <a:ext uri="{FF2B5EF4-FFF2-40B4-BE49-F238E27FC236}">
                    <a16:creationId xmlns:a16="http://schemas.microsoft.com/office/drawing/2014/main" id="{B175BEBE-1C98-4160-6CEB-8BDA2A0955FB}"/>
                  </a:ext>
                </a:extLst>
              </p:cNvPr>
              <p:cNvSpPr/>
              <p:nvPr/>
            </p:nvSpPr>
            <p:spPr>
              <a:xfrm>
                <a:off x="4911828" y="31288"/>
                <a:ext cx="2026162" cy="2427580"/>
              </a:xfrm>
              <a:custGeom>
                <a:avLst/>
                <a:gdLst>
                  <a:gd name="connsiteX0" fmla="*/ 1294340 w 2026162"/>
                  <a:gd name="connsiteY0" fmla="*/ 1903762 h 2427580"/>
                  <a:gd name="connsiteX1" fmla="*/ 1255002 w 2026162"/>
                  <a:gd name="connsiteY1" fmla="*/ 2352770 h 2427580"/>
                  <a:gd name="connsiteX2" fmla="*/ 863429 w 2026162"/>
                  <a:gd name="connsiteY2" fmla="*/ 2365534 h 2427580"/>
                  <a:gd name="connsiteX3" fmla="*/ 799040 w 2026162"/>
                  <a:gd name="connsiteY3" fmla="*/ 1914906 h 2427580"/>
                  <a:gd name="connsiteX4" fmla="*/ 566821 w 2026162"/>
                  <a:gd name="connsiteY4" fmla="*/ 1915573 h 2427580"/>
                  <a:gd name="connsiteX5" fmla="*/ 528816 w 2026162"/>
                  <a:gd name="connsiteY5" fmla="*/ 1879187 h 2427580"/>
                  <a:gd name="connsiteX6" fmla="*/ 529483 w 2026162"/>
                  <a:gd name="connsiteY6" fmla="*/ 1699070 h 2427580"/>
                  <a:gd name="connsiteX7" fmla="*/ 295454 w 2026162"/>
                  <a:gd name="connsiteY7" fmla="*/ 1881092 h 2427580"/>
                  <a:gd name="connsiteX8" fmla="*/ 223254 w 2026162"/>
                  <a:gd name="connsiteY8" fmla="*/ 1870996 h 2427580"/>
                  <a:gd name="connsiteX9" fmla="*/ 15419 w 2026162"/>
                  <a:gd name="connsiteY9" fmla="*/ 1604772 h 2427580"/>
                  <a:gd name="connsiteX10" fmla="*/ 25420 w 2026162"/>
                  <a:gd name="connsiteY10" fmla="*/ 1539240 h 2427580"/>
                  <a:gd name="connsiteX11" fmla="*/ 709601 w 2026162"/>
                  <a:gd name="connsiteY11" fmla="*/ 1008412 h 2427580"/>
                  <a:gd name="connsiteX12" fmla="*/ 745319 w 2026162"/>
                  <a:gd name="connsiteY12" fmla="*/ 932879 h 2427580"/>
                  <a:gd name="connsiteX13" fmla="*/ 744367 w 2026162"/>
                  <a:gd name="connsiteY13" fmla="*/ 323564 h 2427580"/>
                  <a:gd name="connsiteX14" fmla="*/ 786182 w 2026162"/>
                  <a:gd name="connsiteY14" fmla="*/ 281273 h 2427580"/>
                  <a:gd name="connsiteX15" fmla="*/ 1138416 w 2026162"/>
                  <a:gd name="connsiteY15" fmla="*/ 280892 h 2427580"/>
                  <a:gd name="connsiteX16" fmla="*/ 1177945 w 2026162"/>
                  <a:gd name="connsiteY16" fmla="*/ 320516 h 2427580"/>
                  <a:gd name="connsiteX17" fmla="*/ 1177183 w 2026162"/>
                  <a:gd name="connsiteY17" fmla="*/ 643223 h 2427580"/>
                  <a:gd name="connsiteX18" fmla="*/ 2003953 w 2026162"/>
                  <a:gd name="connsiteY18" fmla="*/ 0 h 2427580"/>
                  <a:gd name="connsiteX19" fmla="*/ 2013764 w 2026162"/>
                  <a:gd name="connsiteY19" fmla="*/ 29718 h 2427580"/>
                  <a:gd name="connsiteX20" fmla="*/ 2017193 w 2026162"/>
                  <a:gd name="connsiteY20" fmla="*/ 539020 h 2427580"/>
                  <a:gd name="connsiteX21" fmla="*/ 1975568 w 2026162"/>
                  <a:gd name="connsiteY21" fmla="*/ 572643 h 2427580"/>
                  <a:gd name="connsiteX22" fmla="*/ 1529894 w 2026162"/>
                  <a:gd name="connsiteY22" fmla="*/ 884587 h 2427580"/>
                  <a:gd name="connsiteX23" fmla="*/ 1838313 w 2026162"/>
                  <a:gd name="connsiteY23" fmla="*/ 1328738 h 2427580"/>
                  <a:gd name="connsiteX24" fmla="*/ 1989475 w 2026162"/>
                  <a:gd name="connsiteY24" fmla="*/ 1326737 h 2427580"/>
                  <a:gd name="connsiteX25" fmla="*/ 2023955 w 2026162"/>
                  <a:gd name="connsiteY25" fmla="*/ 1356074 h 2427580"/>
                  <a:gd name="connsiteX26" fmla="*/ 2026146 w 2026162"/>
                  <a:gd name="connsiteY26" fmla="*/ 1846326 h 2427580"/>
                  <a:gd name="connsiteX27" fmla="*/ 1984046 w 2026162"/>
                  <a:gd name="connsiteY27" fmla="*/ 1888522 h 2427580"/>
                  <a:gd name="connsiteX28" fmla="*/ 1317772 w 2026162"/>
                  <a:gd name="connsiteY28" fmla="*/ 1902333 h 2427580"/>
                  <a:gd name="connsiteX29" fmla="*/ 1294340 w 2026162"/>
                  <a:gd name="connsiteY29" fmla="*/ 1903762 h 2427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026162" h="2427580">
                    <a:moveTo>
                      <a:pt x="1294340" y="1903762"/>
                    </a:moveTo>
                    <a:cubicBezTo>
                      <a:pt x="1398639" y="2088166"/>
                      <a:pt x="1384256" y="2242376"/>
                      <a:pt x="1255002" y="2352770"/>
                    </a:cubicBezTo>
                    <a:cubicBezTo>
                      <a:pt x="1144036" y="2447449"/>
                      <a:pt x="979063" y="2452878"/>
                      <a:pt x="863429" y="2365534"/>
                    </a:cubicBezTo>
                    <a:cubicBezTo>
                      <a:pt x="725126" y="2261045"/>
                      <a:pt x="703314" y="2110740"/>
                      <a:pt x="799040" y="1914906"/>
                    </a:cubicBezTo>
                    <a:cubicBezTo>
                      <a:pt x="721221" y="1914906"/>
                      <a:pt x="643973" y="1913668"/>
                      <a:pt x="566821" y="1915573"/>
                    </a:cubicBezTo>
                    <a:cubicBezTo>
                      <a:pt x="538341" y="1916240"/>
                      <a:pt x="527483" y="1909763"/>
                      <a:pt x="528816" y="1879187"/>
                    </a:cubicBezTo>
                    <a:cubicBezTo>
                      <a:pt x="531293" y="1822609"/>
                      <a:pt x="529483" y="1765935"/>
                      <a:pt x="529483" y="1699070"/>
                    </a:cubicBezTo>
                    <a:cubicBezTo>
                      <a:pt x="446330" y="1763173"/>
                      <a:pt x="368701" y="1819561"/>
                      <a:pt x="295454" y="1881092"/>
                    </a:cubicBezTo>
                    <a:cubicBezTo>
                      <a:pt x="262211" y="1909001"/>
                      <a:pt x="247352" y="1903667"/>
                      <a:pt x="223254" y="1870996"/>
                    </a:cubicBezTo>
                    <a:cubicBezTo>
                      <a:pt x="156389" y="1780508"/>
                      <a:pt x="87142" y="1691545"/>
                      <a:pt x="15419" y="1604772"/>
                    </a:cubicBezTo>
                    <a:cubicBezTo>
                      <a:pt x="-10013" y="1574006"/>
                      <a:pt x="-2107" y="1560481"/>
                      <a:pt x="25420" y="1539240"/>
                    </a:cubicBezTo>
                    <a:cubicBezTo>
                      <a:pt x="253925" y="1362837"/>
                      <a:pt x="480905" y="1184624"/>
                      <a:pt x="709601" y="1008412"/>
                    </a:cubicBezTo>
                    <a:cubicBezTo>
                      <a:pt x="736652" y="987552"/>
                      <a:pt x="745510" y="966026"/>
                      <a:pt x="745319" y="932879"/>
                    </a:cubicBezTo>
                    <a:cubicBezTo>
                      <a:pt x="744081" y="729805"/>
                      <a:pt x="745700" y="526637"/>
                      <a:pt x="744367" y="323564"/>
                    </a:cubicBezTo>
                    <a:cubicBezTo>
                      <a:pt x="744176" y="290417"/>
                      <a:pt x="752463" y="280702"/>
                      <a:pt x="786182" y="281273"/>
                    </a:cubicBezTo>
                    <a:cubicBezTo>
                      <a:pt x="903530" y="283274"/>
                      <a:pt x="1021068" y="282797"/>
                      <a:pt x="1138416" y="280892"/>
                    </a:cubicBezTo>
                    <a:cubicBezTo>
                      <a:pt x="1169658" y="280416"/>
                      <a:pt x="1178516" y="289274"/>
                      <a:pt x="1177945" y="320516"/>
                    </a:cubicBezTo>
                    <a:cubicBezTo>
                      <a:pt x="1176040" y="424625"/>
                      <a:pt x="1177183" y="528828"/>
                      <a:pt x="1177183" y="643223"/>
                    </a:cubicBezTo>
                    <a:cubicBezTo>
                      <a:pt x="1457885" y="424815"/>
                      <a:pt x="1731252" y="212122"/>
                      <a:pt x="2003953" y="0"/>
                    </a:cubicBezTo>
                    <a:cubicBezTo>
                      <a:pt x="2020431" y="7144"/>
                      <a:pt x="2013668" y="20098"/>
                      <a:pt x="2013764" y="29718"/>
                    </a:cubicBezTo>
                    <a:cubicBezTo>
                      <a:pt x="2014907" y="199454"/>
                      <a:pt x="2014430" y="369284"/>
                      <a:pt x="2017193" y="539020"/>
                    </a:cubicBezTo>
                    <a:cubicBezTo>
                      <a:pt x="2017764" y="575120"/>
                      <a:pt x="2008525" y="577501"/>
                      <a:pt x="1975568" y="572643"/>
                    </a:cubicBezTo>
                    <a:cubicBezTo>
                      <a:pt x="1759732" y="540734"/>
                      <a:pt x="1562945" y="679704"/>
                      <a:pt x="1529894" y="884587"/>
                    </a:cubicBezTo>
                    <a:cubicBezTo>
                      <a:pt x="1495985" y="1094423"/>
                      <a:pt x="1629525" y="1287875"/>
                      <a:pt x="1838313" y="1328738"/>
                    </a:cubicBezTo>
                    <a:cubicBezTo>
                      <a:pt x="1888224" y="1338453"/>
                      <a:pt x="1939754" y="1339215"/>
                      <a:pt x="1989475" y="1326737"/>
                    </a:cubicBezTo>
                    <a:cubicBezTo>
                      <a:pt x="2019288" y="1319213"/>
                      <a:pt x="2024051" y="1329309"/>
                      <a:pt x="2023955" y="1356074"/>
                    </a:cubicBezTo>
                    <a:cubicBezTo>
                      <a:pt x="2023670" y="1519523"/>
                      <a:pt x="2023670" y="1682972"/>
                      <a:pt x="2026146" y="1846326"/>
                    </a:cubicBezTo>
                    <a:cubicBezTo>
                      <a:pt x="2026622" y="1880235"/>
                      <a:pt x="2016716" y="1888046"/>
                      <a:pt x="1984046" y="1888522"/>
                    </a:cubicBezTo>
                    <a:cubicBezTo>
                      <a:pt x="1761923" y="1891856"/>
                      <a:pt x="1539895" y="1897380"/>
                      <a:pt x="1317772" y="1902333"/>
                    </a:cubicBezTo>
                    <a:cubicBezTo>
                      <a:pt x="1311295" y="1902428"/>
                      <a:pt x="1305008" y="1903095"/>
                      <a:pt x="1294340" y="1903762"/>
                    </a:cubicBezTo>
                    <a:close/>
                  </a:path>
                </a:pathLst>
              </a:custGeom>
              <a:solidFill>
                <a:srgbClr val="EE6C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4" name="자유형: 도형 259">
                <a:extLst>
                  <a:ext uri="{FF2B5EF4-FFF2-40B4-BE49-F238E27FC236}">
                    <a16:creationId xmlns:a16="http://schemas.microsoft.com/office/drawing/2014/main" id="{BE5CA8A7-6797-8378-F505-69CE51BF4363}"/>
                  </a:ext>
                </a:extLst>
              </p:cNvPr>
              <p:cNvSpPr/>
              <p:nvPr/>
            </p:nvSpPr>
            <p:spPr>
              <a:xfrm>
                <a:off x="7009352" y="1476707"/>
                <a:ext cx="1482636" cy="1916736"/>
              </a:xfrm>
              <a:custGeom>
                <a:avLst/>
                <a:gdLst>
                  <a:gd name="connsiteX0" fmla="*/ 2726 w 1482636"/>
                  <a:gd name="connsiteY0" fmla="*/ 1868995 h 1916736"/>
                  <a:gd name="connsiteX1" fmla="*/ 5298 w 1482636"/>
                  <a:gd name="connsiteY1" fmla="*/ 1673351 h 1916736"/>
                  <a:gd name="connsiteX2" fmla="*/ 55113 w 1482636"/>
                  <a:gd name="connsiteY2" fmla="*/ 1630203 h 1916736"/>
                  <a:gd name="connsiteX3" fmla="*/ 453068 w 1482636"/>
                  <a:gd name="connsiteY3" fmla="*/ 1459610 h 1916736"/>
                  <a:gd name="connsiteX4" fmla="*/ 441162 w 1482636"/>
                  <a:gd name="connsiteY4" fmla="*/ 1029747 h 1916736"/>
                  <a:gd name="connsiteX5" fmla="*/ 2440 w 1482636"/>
                  <a:gd name="connsiteY5" fmla="*/ 887443 h 1916736"/>
                  <a:gd name="connsiteX6" fmla="*/ 59 w 1482636"/>
                  <a:gd name="connsiteY6" fmla="*/ 551687 h 1916736"/>
                  <a:gd name="connsiteX7" fmla="*/ 42540 w 1482636"/>
                  <a:gd name="connsiteY7" fmla="*/ 508444 h 1916736"/>
                  <a:gd name="connsiteX8" fmla="*/ 719863 w 1482636"/>
                  <a:gd name="connsiteY8" fmla="*/ 497204 h 1916736"/>
                  <a:gd name="connsiteX9" fmla="*/ 679953 w 1482636"/>
                  <a:gd name="connsiteY9" fmla="*/ 219836 h 1916736"/>
                  <a:gd name="connsiteX10" fmla="*/ 790920 w 1482636"/>
                  <a:gd name="connsiteY10" fmla="*/ 63436 h 1916736"/>
                  <a:gd name="connsiteX11" fmla="*/ 1159537 w 1482636"/>
                  <a:gd name="connsiteY11" fmla="*/ 56959 h 1916736"/>
                  <a:gd name="connsiteX12" fmla="*/ 1253454 w 1482636"/>
                  <a:gd name="connsiteY12" fmla="*/ 484536 h 1916736"/>
                  <a:gd name="connsiteX13" fmla="*/ 1442715 w 1482636"/>
                  <a:gd name="connsiteY13" fmla="*/ 483584 h 1916736"/>
                  <a:gd name="connsiteX14" fmla="*/ 1482625 w 1482636"/>
                  <a:gd name="connsiteY14" fmla="*/ 521588 h 1916736"/>
                  <a:gd name="connsiteX15" fmla="*/ 1482054 w 1482636"/>
                  <a:gd name="connsiteY15" fmla="*/ 1840324 h 1916736"/>
                  <a:gd name="connsiteX16" fmla="*/ 1421856 w 1482636"/>
                  <a:gd name="connsiteY16" fmla="*/ 1916524 h 1916736"/>
                  <a:gd name="connsiteX17" fmla="*/ 50256 w 1482636"/>
                  <a:gd name="connsiteY17" fmla="*/ 1916524 h 1916736"/>
                  <a:gd name="connsiteX18" fmla="*/ 2726 w 1482636"/>
                  <a:gd name="connsiteY18" fmla="*/ 1868995 h 1916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82636" h="1916736">
                    <a:moveTo>
                      <a:pt x="2726" y="1868995"/>
                    </a:moveTo>
                    <a:cubicBezTo>
                      <a:pt x="1678" y="1797557"/>
                      <a:pt x="9393" y="1744598"/>
                      <a:pt x="5298" y="1673351"/>
                    </a:cubicBezTo>
                    <a:cubicBezTo>
                      <a:pt x="2916" y="1631917"/>
                      <a:pt x="10536" y="1621345"/>
                      <a:pt x="55113" y="1630203"/>
                    </a:cubicBezTo>
                    <a:cubicBezTo>
                      <a:pt x="214562" y="1662016"/>
                      <a:pt x="367057" y="1594389"/>
                      <a:pt x="453068" y="1459610"/>
                    </a:cubicBezTo>
                    <a:cubicBezTo>
                      <a:pt x="536316" y="1329023"/>
                      <a:pt x="531554" y="1157763"/>
                      <a:pt x="441162" y="1029747"/>
                    </a:cubicBezTo>
                    <a:cubicBezTo>
                      <a:pt x="346864" y="896302"/>
                      <a:pt x="193035" y="844867"/>
                      <a:pt x="2440" y="887443"/>
                    </a:cubicBezTo>
                    <a:cubicBezTo>
                      <a:pt x="2440" y="869918"/>
                      <a:pt x="2726" y="646842"/>
                      <a:pt x="59" y="551687"/>
                    </a:cubicBezTo>
                    <a:cubicBezTo>
                      <a:pt x="-894" y="518255"/>
                      <a:pt x="9584" y="508825"/>
                      <a:pt x="42540" y="508444"/>
                    </a:cubicBezTo>
                    <a:cubicBezTo>
                      <a:pt x="250376" y="505777"/>
                      <a:pt x="697194" y="497204"/>
                      <a:pt x="719863" y="497204"/>
                    </a:cubicBezTo>
                    <a:cubicBezTo>
                      <a:pt x="666332" y="407002"/>
                      <a:pt x="650997" y="315563"/>
                      <a:pt x="679953" y="219836"/>
                    </a:cubicBezTo>
                    <a:cubicBezTo>
                      <a:pt x="699289" y="156019"/>
                      <a:pt x="737199" y="103726"/>
                      <a:pt x="790920" y="63436"/>
                    </a:cubicBezTo>
                    <a:cubicBezTo>
                      <a:pt x="900457" y="-18765"/>
                      <a:pt x="1046190" y="-21241"/>
                      <a:pt x="1159537" y="56959"/>
                    </a:cubicBezTo>
                    <a:cubicBezTo>
                      <a:pt x="1290792" y="147542"/>
                      <a:pt x="1317462" y="268414"/>
                      <a:pt x="1253454" y="484536"/>
                    </a:cubicBezTo>
                    <a:cubicBezTo>
                      <a:pt x="1316700" y="484536"/>
                      <a:pt x="1379850" y="486727"/>
                      <a:pt x="1442715" y="483584"/>
                    </a:cubicBezTo>
                    <a:cubicBezTo>
                      <a:pt x="1474338" y="481964"/>
                      <a:pt x="1483006" y="489870"/>
                      <a:pt x="1482625" y="521588"/>
                    </a:cubicBezTo>
                    <a:cubicBezTo>
                      <a:pt x="1480911" y="654843"/>
                      <a:pt x="1481863" y="1534096"/>
                      <a:pt x="1482054" y="1840324"/>
                    </a:cubicBezTo>
                    <a:cubicBezTo>
                      <a:pt x="1479006" y="1887949"/>
                      <a:pt x="1483482" y="1912715"/>
                      <a:pt x="1421856" y="1916524"/>
                    </a:cubicBezTo>
                    <a:cubicBezTo>
                      <a:pt x="1155156" y="1916524"/>
                      <a:pt x="338768" y="1917001"/>
                      <a:pt x="50256" y="1916524"/>
                    </a:cubicBezTo>
                    <a:cubicBezTo>
                      <a:pt x="23967" y="1916524"/>
                      <a:pt x="-6799" y="1907095"/>
                      <a:pt x="2726" y="1868995"/>
                    </a:cubicBezTo>
                    <a:close/>
                  </a:path>
                </a:pathLst>
              </a:custGeom>
              <a:solidFill>
                <a:srgbClr val="6DB0E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5" name="자유형: 도형 260">
                <a:extLst>
                  <a:ext uri="{FF2B5EF4-FFF2-40B4-BE49-F238E27FC236}">
                    <a16:creationId xmlns:a16="http://schemas.microsoft.com/office/drawing/2014/main" id="{F5766D86-B569-F329-A185-6E4BBE2DCA35}"/>
                  </a:ext>
                </a:extLst>
              </p:cNvPr>
              <p:cNvSpPr/>
              <p:nvPr/>
            </p:nvSpPr>
            <p:spPr>
              <a:xfrm>
                <a:off x="5439033" y="1990260"/>
                <a:ext cx="2013089" cy="1403106"/>
              </a:xfrm>
              <a:custGeom>
                <a:avLst/>
                <a:gdLst>
                  <a:gd name="connsiteX0" fmla="*/ 2944 w 2013089"/>
                  <a:gd name="connsiteY0" fmla="*/ 1332296 h 1403106"/>
                  <a:gd name="connsiteX1" fmla="*/ 849 w 2013089"/>
                  <a:gd name="connsiteY1" fmla="*/ 84902 h 1403106"/>
                  <a:gd name="connsiteX2" fmla="*/ 37330 w 2013089"/>
                  <a:gd name="connsiteY2" fmla="*/ 16512 h 1403106"/>
                  <a:gd name="connsiteX3" fmla="*/ 144772 w 2013089"/>
                  <a:gd name="connsiteY3" fmla="*/ 28037 h 1403106"/>
                  <a:gd name="connsiteX4" fmla="*/ 141152 w 2013089"/>
                  <a:gd name="connsiteY4" fmla="*/ 110048 h 1403106"/>
                  <a:gd name="connsiteX5" fmla="*/ 465955 w 2013089"/>
                  <a:gd name="connsiteY5" fmla="*/ 534577 h 1403106"/>
                  <a:gd name="connsiteX6" fmla="*/ 901438 w 2013089"/>
                  <a:gd name="connsiteY6" fmla="*/ 225205 h 1403106"/>
                  <a:gd name="connsiteX7" fmla="*/ 893151 w 2013089"/>
                  <a:gd name="connsiteY7" fmla="*/ 46420 h 1403106"/>
                  <a:gd name="connsiteX8" fmla="*/ 917249 w 2013089"/>
                  <a:gd name="connsiteY8" fmla="*/ 9940 h 1403106"/>
                  <a:gd name="connsiteX9" fmla="*/ 1464651 w 2013089"/>
                  <a:gd name="connsiteY9" fmla="*/ 34 h 1403106"/>
                  <a:gd name="connsiteX10" fmla="*/ 1499131 w 2013089"/>
                  <a:gd name="connsiteY10" fmla="*/ 39944 h 1403106"/>
                  <a:gd name="connsiteX11" fmla="*/ 1498751 w 2013089"/>
                  <a:gd name="connsiteY11" fmla="*/ 492476 h 1403106"/>
                  <a:gd name="connsiteX12" fmla="*/ 1744877 w 2013089"/>
                  <a:gd name="connsiteY12" fmla="*/ 429230 h 1403106"/>
                  <a:gd name="connsiteX13" fmla="*/ 1954141 w 2013089"/>
                  <a:gd name="connsiteY13" fmla="*/ 556960 h 1403106"/>
                  <a:gd name="connsiteX14" fmla="*/ 1944425 w 2013089"/>
                  <a:gd name="connsiteY14" fmla="*/ 937675 h 1403106"/>
                  <a:gd name="connsiteX15" fmla="*/ 1506752 w 2013089"/>
                  <a:gd name="connsiteY15" fmla="*/ 998635 h 1403106"/>
                  <a:gd name="connsiteX16" fmla="*/ 1506180 w 2013089"/>
                  <a:gd name="connsiteY16" fmla="*/ 1336391 h 1403106"/>
                  <a:gd name="connsiteX17" fmla="*/ 1468080 w 2013089"/>
                  <a:gd name="connsiteY17" fmla="*/ 1403066 h 1403106"/>
                  <a:gd name="connsiteX18" fmla="*/ 39330 w 2013089"/>
                  <a:gd name="connsiteY18" fmla="*/ 1403066 h 1403106"/>
                  <a:gd name="connsiteX19" fmla="*/ 2944 w 2013089"/>
                  <a:gd name="connsiteY19" fmla="*/ 1332296 h 1403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013089" h="1403106">
                    <a:moveTo>
                      <a:pt x="2944" y="1332296"/>
                    </a:moveTo>
                    <a:cubicBezTo>
                      <a:pt x="1706" y="916529"/>
                      <a:pt x="3040" y="500668"/>
                      <a:pt x="849" y="84902"/>
                    </a:cubicBezTo>
                    <a:cubicBezTo>
                      <a:pt x="658" y="39658"/>
                      <a:pt x="-8390" y="12607"/>
                      <a:pt x="37330" y="16512"/>
                    </a:cubicBezTo>
                    <a:cubicBezTo>
                      <a:pt x="67143" y="19084"/>
                      <a:pt x="123817" y="14416"/>
                      <a:pt x="144772" y="28037"/>
                    </a:cubicBezTo>
                    <a:cubicBezTo>
                      <a:pt x="172680" y="46230"/>
                      <a:pt x="143248" y="81949"/>
                      <a:pt x="141152" y="110048"/>
                    </a:cubicBezTo>
                    <a:cubicBezTo>
                      <a:pt x="125341" y="322741"/>
                      <a:pt x="263929" y="505621"/>
                      <a:pt x="465955" y="534577"/>
                    </a:cubicBezTo>
                    <a:cubicBezTo>
                      <a:pt x="671218" y="564009"/>
                      <a:pt x="858956" y="431421"/>
                      <a:pt x="901438" y="225205"/>
                    </a:cubicBezTo>
                    <a:cubicBezTo>
                      <a:pt x="913725" y="165578"/>
                      <a:pt x="911725" y="104809"/>
                      <a:pt x="893151" y="46420"/>
                    </a:cubicBezTo>
                    <a:cubicBezTo>
                      <a:pt x="884674" y="19751"/>
                      <a:pt x="886388" y="10321"/>
                      <a:pt x="917249" y="9940"/>
                    </a:cubicBezTo>
                    <a:cubicBezTo>
                      <a:pt x="1099748" y="7749"/>
                      <a:pt x="1282247" y="4796"/>
                      <a:pt x="1464651" y="34"/>
                    </a:cubicBezTo>
                    <a:cubicBezTo>
                      <a:pt x="1498084" y="-823"/>
                      <a:pt x="1499322" y="14702"/>
                      <a:pt x="1499131" y="39944"/>
                    </a:cubicBezTo>
                    <a:cubicBezTo>
                      <a:pt x="1498465" y="187391"/>
                      <a:pt x="1498751" y="334933"/>
                      <a:pt x="1498751" y="492476"/>
                    </a:cubicBezTo>
                    <a:cubicBezTo>
                      <a:pt x="1579999" y="440374"/>
                      <a:pt x="1658104" y="416562"/>
                      <a:pt x="1744877" y="429230"/>
                    </a:cubicBezTo>
                    <a:cubicBezTo>
                      <a:pt x="1833078" y="442089"/>
                      <a:pt x="1902420" y="486190"/>
                      <a:pt x="1954141" y="556960"/>
                    </a:cubicBezTo>
                    <a:cubicBezTo>
                      <a:pt x="2036722" y="670117"/>
                      <a:pt x="2031674" y="829375"/>
                      <a:pt x="1944425" y="937675"/>
                    </a:cubicBezTo>
                    <a:cubicBezTo>
                      <a:pt x="1843365" y="1063214"/>
                      <a:pt x="1707634" y="1082836"/>
                      <a:pt x="1506752" y="998635"/>
                    </a:cubicBezTo>
                    <a:cubicBezTo>
                      <a:pt x="1506752" y="1124936"/>
                      <a:pt x="1506180" y="1211804"/>
                      <a:pt x="1506180" y="1336391"/>
                    </a:cubicBezTo>
                    <a:cubicBezTo>
                      <a:pt x="1506180" y="1374491"/>
                      <a:pt x="1495893" y="1403066"/>
                      <a:pt x="1468080" y="1403066"/>
                    </a:cubicBezTo>
                    <a:cubicBezTo>
                      <a:pt x="1086604" y="1403542"/>
                      <a:pt x="420806" y="1399542"/>
                      <a:pt x="39330" y="1403066"/>
                    </a:cubicBezTo>
                    <a:cubicBezTo>
                      <a:pt x="10945" y="1403066"/>
                      <a:pt x="1420" y="1384016"/>
                      <a:pt x="2944" y="1332296"/>
                    </a:cubicBezTo>
                    <a:close/>
                  </a:path>
                </a:pathLst>
              </a:custGeom>
              <a:solidFill>
                <a:srgbClr val="47D3D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" name="자유형: 도형 261">
                <a:extLst>
                  <a:ext uri="{FF2B5EF4-FFF2-40B4-BE49-F238E27FC236}">
                    <a16:creationId xmlns:a16="http://schemas.microsoft.com/office/drawing/2014/main" id="{84A92B0C-CDE7-4586-BADC-4373A5D1A129}"/>
                  </a:ext>
                </a:extLst>
              </p:cNvPr>
              <p:cNvSpPr/>
              <p:nvPr/>
            </p:nvSpPr>
            <p:spPr>
              <a:xfrm>
                <a:off x="6506666" y="24476"/>
                <a:ext cx="2516447" cy="1893196"/>
              </a:xfrm>
              <a:custGeom>
                <a:avLst/>
                <a:gdLst>
                  <a:gd name="connsiteX0" fmla="*/ 2495373 w 2516448"/>
                  <a:gd name="connsiteY0" fmla="*/ 1552147 h 1893198"/>
                  <a:gd name="connsiteX1" fmla="*/ 587039 w 2516448"/>
                  <a:gd name="connsiteY1" fmla="*/ 63580 h 1893198"/>
                  <a:gd name="connsiteX2" fmla="*/ 586944 w 2516448"/>
                  <a:gd name="connsiteY2" fmla="*/ 63485 h 1893198"/>
                  <a:gd name="connsiteX3" fmla="*/ 534461 w 2516448"/>
                  <a:gd name="connsiteY3" fmla="*/ 23290 h 1893198"/>
                  <a:gd name="connsiteX4" fmla="*/ 490837 w 2516448"/>
                  <a:gd name="connsiteY4" fmla="*/ 144 h 1893198"/>
                  <a:gd name="connsiteX5" fmla="*/ 490837 w 2516448"/>
                  <a:gd name="connsiteY5" fmla="*/ 689659 h 1893198"/>
                  <a:gd name="connsiteX6" fmla="*/ 58402 w 2516448"/>
                  <a:gd name="connsiteY6" fmla="*/ 773764 h 1893198"/>
                  <a:gd name="connsiteX7" fmla="*/ 59545 w 2516448"/>
                  <a:gd name="connsiteY7" fmla="*/ 1143239 h 1893198"/>
                  <a:gd name="connsiteX8" fmla="*/ 496457 w 2516448"/>
                  <a:gd name="connsiteY8" fmla="*/ 1224297 h 1893198"/>
                  <a:gd name="connsiteX9" fmla="*/ 496457 w 2516448"/>
                  <a:gd name="connsiteY9" fmla="*/ 1276970 h 1893198"/>
                  <a:gd name="connsiteX10" fmla="*/ 501505 w 2516448"/>
                  <a:gd name="connsiteY10" fmla="*/ 1847994 h 1893198"/>
                  <a:gd name="connsiteX11" fmla="*/ 546844 w 2516448"/>
                  <a:gd name="connsiteY11" fmla="*/ 1893142 h 1893198"/>
                  <a:gd name="connsiteX12" fmla="*/ 1079767 w 2516448"/>
                  <a:gd name="connsiteY12" fmla="*/ 1883332 h 1893198"/>
                  <a:gd name="connsiteX13" fmla="*/ 1106628 w 2516448"/>
                  <a:gd name="connsiteY13" fmla="*/ 1847327 h 1893198"/>
                  <a:gd name="connsiteX14" fmla="*/ 1111105 w 2516448"/>
                  <a:gd name="connsiteY14" fmla="*/ 1668733 h 1893198"/>
                  <a:gd name="connsiteX15" fmla="*/ 1549255 w 2516448"/>
                  <a:gd name="connsiteY15" fmla="*/ 1388127 h 1893198"/>
                  <a:gd name="connsiteX16" fmla="*/ 1868247 w 2516448"/>
                  <a:gd name="connsiteY16" fmla="*/ 1786177 h 1893198"/>
                  <a:gd name="connsiteX17" fmla="*/ 1867485 w 2516448"/>
                  <a:gd name="connsiteY17" fmla="*/ 1860662 h 1893198"/>
                  <a:gd name="connsiteX18" fmla="*/ 1951115 w 2516448"/>
                  <a:gd name="connsiteY18" fmla="*/ 1864948 h 1893198"/>
                  <a:gd name="connsiteX19" fmla="*/ 1984738 w 2516448"/>
                  <a:gd name="connsiteY19" fmla="*/ 1827991 h 1893198"/>
                  <a:gd name="connsiteX20" fmla="*/ 1984357 w 2516448"/>
                  <a:gd name="connsiteY20" fmla="*/ 1704738 h 1893198"/>
                  <a:gd name="connsiteX21" fmla="*/ 2168570 w 2516448"/>
                  <a:gd name="connsiteY21" fmla="*/ 1845898 h 1893198"/>
                  <a:gd name="connsiteX22" fmla="*/ 2332877 w 2516448"/>
                  <a:gd name="connsiteY22" fmla="*/ 1823705 h 1893198"/>
                  <a:gd name="connsiteX23" fmla="*/ 2503088 w 2516448"/>
                  <a:gd name="connsiteY23" fmla="*/ 1606630 h 1893198"/>
                  <a:gd name="connsiteX24" fmla="*/ 2495373 w 2516448"/>
                  <a:gd name="connsiteY24" fmla="*/ 1552147 h 1893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516448" h="1893198">
                    <a:moveTo>
                      <a:pt x="2495373" y="1552147"/>
                    </a:moveTo>
                    <a:cubicBezTo>
                      <a:pt x="2440700" y="1511380"/>
                      <a:pt x="728104" y="173118"/>
                      <a:pt x="587039" y="63580"/>
                    </a:cubicBezTo>
                    <a:cubicBezTo>
                      <a:pt x="587039" y="63580"/>
                      <a:pt x="586944" y="63580"/>
                      <a:pt x="586944" y="63485"/>
                    </a:cubicBezTo>
                    <a:cubicBezTo>
                      <a:pt x="569418" y="50055"/>
                      <a:pt x="551987" y="36720"/>
                      <a:pt x="534461" y="23290"/>
                    </a:cubicBezTo>
                    <a:cubicBezTo>
                      <a:pt x="518459" y="19480"/>
                      <a:pt x="510839" y="-1952"/>
                      <a:pt x="490837" y="144"/>
                    </a:cubicBezTo>
                    <a:cubicBezTo>
                      <a:pt x="490837" y="231220"/>
                      <a:pt x="490837" y="459916"/>
                      <a:pt x="490837" y="689659"/>
                    </a:cubicBezTo>
                    <a:cubicBezTo>
                      <a:pt x="287287" y="614506"/>
                      <a:pt x="158891" y="640033"/>
                      <a:pt x="58402" y="773764"/>
                    </a:cubicBezTo>
                    <a:cubicBezTo>
                      <a:pt x="-19894" y="878063"/>
                      <a:pt x="-19418" y="1032749"/>
                      <a:pt x="59545" y="1143239"/>
                    </a:cubicBezTo>
                    <a:cubicBezTo>
                      <a:pt x="152699" y="1273541"/>
                      <a:pt x="278620" y="1297354"/>
                      <a:pt x="496457" y="1224297"/>
                    </a:cubicBezTo>
                    <a:cubicBezTo>
                      <a:pt x="496457" y="1242585"/>
                      <a:pt x="496266" y="1259730"/>
                      <a:pt x="496457" y="1276970"/>
                    </a:cubicBezTo>
                    <a:cubicBezTo>
                      <a:pt x="498742" y="1467280"/>
                      <a:pt x="494647" y="1657684"/>
                      <a:pt x="501505" y="1847994"/>
                    </a:cubicBezTo>
                    <a:cubicBezTo>
                      <a:pt x="502743" y="1883046"/>
                      <a:pt x="510649" y="1894095"/>
                      <a:pt x="546844" y="1893142"/>
                    </a:cubicBezTo>
                    <a:cubicBezTo>
                      <a:pt x="724390" y="1888189"/>
                      <a:pt x="902126" y="1885237"/>
                      <a:pt x="1079767" y="1883332"/>
                    </a:cubicBezTo>
                    <a:cubicBezTo>
                      <a:pt x="1109867" y="1883046"/>
                      <a:pt x="1112534" y="1873807"/>
                      <a:pt x="1106628" y="1847327"/>
                    </a:cubicBezTo>
                    <a:cubicBezTo>
                      <a:pt x="1093293" y="1787891"/>
                      <a:pt x="1094245" y="1728074"/>
                      <a:pt x="1111105" y="1668733"/>
                    </a:cubicBezTo>
                    <a:cubicBezTo>
                      <a:pt x="1166635" y="1473376"/>
                      <a:pt x="1343229" y="1360028"/>
                      <a:pt x="1549255" y="1388127"/>
                    </a:cubicBezTo>
                    <a:cubicBezTo>
                      <a:pt x="1731754" y="1412987"/>
                      <a:pt x="1869961" y="1587104"/>
                      <a:pt x="1868247" y="1786177"/>
                    </a:cubicBezTo>
                    <a:cubicBezTo>
                      <a:pt x="1868057" y="1811989"/>
                      <a:pt x="1843958" y="1845898"/>
                      <a:pt x="1867485" y="1860662"/>
                    </a:cubicBezTo>
                    <a:cubicBezTo>
                      <a:pt x="1888059" y="1873616"/>
                      <a:pt x="1922825" y="1862662"/>
                      <a:pt x="1951115" y="1864948"/>
                    </a:cubicBezTo>
                    <a:cubicBezTo>
                      <a:pt x="1980166" y="1867234"/>
                      <a:pt x="1985690" y="1853042"/>
                      <a:pt x="1984738" y="1827991"/>
                    </a:cubicBezTo>
                    <a:cubicBezTo>
                      <a:pt x="1983309" y="1790558"/>
                      <a:pt x="1984357" y="1753030"/>
                      <a:pt x="1984357" y="1704738"/>
                    </a:cubicBezTo>
                    <a:cubicBezTo>
                      <a:pt x="2051603" y="1756363"/>
                      <a:pt x="2109706" y="1801702"/>
                      <a:pt x="2168570" y="1845898"/>
                    </a:cubicBezTo>
                    <a:cubicBezTo>
                      <a:pt x="2212861" y="1879141"/>
                      <a:pt x="2299349" y="1866758"/>
                      <a:pt x="2332877" y="1823705"/>
                    </a:cubicBezTo>
                    <a:cubicBezTo>
                      <a:pt x="2389360" y="1751125"/>
                      <a:pt x="2444224" y="1677211"/>
                      <a:pt x="2503088" y="1606630"/>
                    </a:cubicBezTo>
                    <a:cubicBezTo>
                      <a:pt x="2524710" y="1580532"/>
                      <a:pt x="2518614" y="1569388"/>
                      <a:pt x="2495373" y="1552147"/>
                    </a:cubicBezTo>
                    <a:close/>
                  </a:path>
                </a:pathLst>
              </a:custGeom>
              <a:solidFill>
                <a:srgbClr val="B98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7" name="Group 9">
              <a:extLst>
                <a:ext uri="{FF2B5EF4-FFF2-40B4-BE49-F238E27FC236}">
                  <a16:creationId xmlns:a16="http://schemas.microsoft.com/office/drawing/2014/main" id="{D39221E3-B18F-1968-F3CA-861FCC9EF219}"/>
                </a:ext>
              </a:extLst>
            </p:cNvPr>
            <p:cNvGrpSpPr/>
            <p:nvPr/>
          </p:nvGrpSpPr>
          <p:grpSpPr>
            <a:xfrm flipH="1">
              <a:off x="509802" y="1935994"/>
              <a:ext cx="3470997" cy="1145316"/>
              <a:chOff x="4965552" y="1768882"/>
              <a:chExt cx="2649668" cy="1145316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8FB88B3-26FE-3F99-489A-C3E288934DB6}"/>
                  </a:ext>
                </a:extLst>
              </p:cNvPr>
              <p:cNvSpPr txBox="1"/>
              <p:nvPr/>
            </p:nvSpPr>
            <p:spPr>
              <a:xfrm>
                <a:off x="5031664" y="2219780"/>
                <a:ext cx="2583556" cy="694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/>
                    <a:cs typeface="Arial" pitchFamily="34" charset="0"/>
                  </a:rPr>
                  <a:t>Include stakeholders such as civil society and private sector right from the onset of any infrastructure project. </a:t>
                </a:r>
                <a:endParaRPr kumimoji="0" lang="ko-KR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cs typeface="Arial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FE88625-1F6B-7547-26F1-E1265CC2A0A8}"/>
                  </a:ext>
                </a:extLst>
              </p:cNvPr>
              <p:cNvSpPr txBox="1"/>
              <p:nvPr/>
            </p:nvSpPr>
            <p:spPr>
              <a:xfrm>
                <a:off x="4965552" y="1768882"/>
                <a:ext cx="2583556" cy="562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/>
                    <a:cs typeface="Arial" pitchFamily="34" charset="0"/>
                  </a:rPr>
                  <a:t>Collaboration with other players </a:t>
                </a:r>
                <a:endParaRPr kumimoji="0" lang="ko-KR" alt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cs typeface="Arial" pitchFamily="34" charset="0"/>
                </a:endParaRPr>
              </a:p>
            </p:txBody>
          </p:sp>
        </p:grpSp>
        <p:grpSp>
          <p:nvGrpSpPr>
            <p:cNvPr id="8" name="Group 15">
              <a:extLst>
                <a:ext uri="{FF2B5EF4-FFF2-40B4-BE49-F238E27FC236}">
                  <a16:creationId xmlns:a16="http://schemas.microsoft.com/office/drawing/2014/main" id="{292E9FE7-4372-5F23-5BE5-EDD8B7912227}"/>
                </a:ext>
              </a:extLst>
            </p:cNvPr>
            <p:cNvGrpSpPr/>
            <p:nvPr/>
          </p:nvGrpSpPr>
          <p:grpSpPr>
            <a:xfrm flipH="1">
              <a:off x="596412" y="3337642"/>
              <a:ext cx="3401060" cy="1025094"/>
              <a:chOff x="4952827" y="1768882"/>
              <a:chExt cx="2596281" cy="1025094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63D864F-53B1-3747-6C11-AB522C09257C}"/>
                  </a:ext>
                </a:extLst>
              </p:cNvPr>
              <p:cNvSpPr txBox="1"/>
              <p:nvPr/>
            </p:nvSpPr>
            <p:spPr>
              <a:xfrm>
                <a:off x="4952827" y="2099557"/>
                <a:ext cx="2583556" cy="6944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/>
                    <a:cs typeface="Arial" pitchFamily="34" charset="0"/>
                  </a:rPr>
                  <a:t>Seek feedback from stakeholders and use it to improve the design/plan , process and execution. </a:t>
                </a:r>
                <a:endParaRPr kumimoji="0" lang="ko-KR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cs typeface="Arial" pitchFamily="34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C5749BB-EA2E-4F79-8C1C-6A3A4C0D3471}"/>
                  </a:ext>
                </a:extLst>
              </p:cNvPr>
              <p:cNvSpPr txBox="1"/>
              <p:nvPr/>
            </p:nvSpPr>
            <p:spPr>
              <a:xfrm>
                <a:off x="4965552" y="1768882"/>
                <a:ext cx="2583556" cy="330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0" cap="none" spc="0" normalizeH="0" baseline="0" noProof="0" err="1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/>
                    <a:cs typeface="Arial" pitchFamily="34" charset="0"/>
                  </a:rPr>
                  <a:t>Continuou</a:t>
                </a:r>
                <a:r>
                  <a:rPr lang="en-US" altLang="ko-KR" sz="1400" b="1" ker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/>
                    <a:cs typeface="Arial" pitchFamily="34" charset="0"/>
                  </a:rPr>
                  <a:t>s Improvement</a:t>
                </a:r>
                <a:endParaRPr kumimoji="0" lang="ko-KR" alt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cs typeface="Arial" pitchFamily="34" charset="0"/>
                </a:endParaRPr>
              </a:p>
            </p:txBody>
          </p:sp>
        </p:grpSp>
        <p:sp>
          <p:nvSpPr>
            <p:cNvPr id="9" name="Freeform 16">
              <a:extLst>
                <a:ext uri="{FF2B5EF4-FFF2-40B4-BE49-F238E27FC236}">
                  <a16:creationId xmlns:a16="http://schemas.microsoft.com/office/drawing/2014/main" id="{C0DF8280-BDD5-A1A0-567F-BC7BB3B90A72}"/>
                </a:ext>
              </a:extLst>
            </p:cNvPr>
            <p:cNvSpPr/>
            <p:nvPr/>
          </p:nvSpPr>
          <p:spPr>
            <a:xfrm flipH="1">
              <a:off x="4086956" y="2133364"/>
              <a:ext cx="2293115" cy="338554"/>
            </a:xfrm>
            <a:custGeom>
              <a:avLst/>
              <a:gdLst>
                <a:gd name="connsiteX0" fmla="*/ 0 w 2917371"/>
                <a:gd name="connsiteY0" fmla="*/ 1349829 h 1349829"/>
                <a:gd name="connsiteX1" fmla="*/ 0 w 2917371"/>
                <a:gd name="connsiteY1" fmla="*/ 0 h 1349829"/>
                <a:gd name="connsiteX2" fmla="*/ 2917371 w 2917371"/>
                <a:gd name="connsiteY2" fmla="*/ 0 h 1349829"/>
                <a:gd name="connsiteX3" fmla="*/ 2917371 w 2917371"/>
                <a:gd name="connsiteY3" fmla="*/ 119743 h 134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17371" h="1349829">
                  <a:moveTo>
                    <a:pt x="0" y="1349829"/>
                  </a:moveTo>
                  <a:lnTo>
                    <a:pt x="0" y="0"/>
                  </a:lnTo>
                  <a:lnTo>
                    <a:pt x="2917371" y="0"/>
                  </a:lnTo>
                  <a:lnTo>
                    <a:pt x="2917371" y="119743"/>
                  </a:lnTo>
                </a:path>
              </a:pathLst>
            </a:custGeom>
            <a:noFill/>
            <a:ln w="25400" cap="flat" cmpd="sng" algn="ctr">
              <a:solidFill>
                <a:srgbClr val="B982D5"/>
              </a:solidFill>
              <a:prstDash val="solid"/>
              <a:miter lim="800000"/>
              <a:headEnd type="oval"/>
              <a:tailEnd type="oval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Freeform 18">
              <a:extLst>
                <a:ext uri="{FF2B5EF4-FFF2-40B4-BE49-F238E27FC236}">
                  <a16:creationId xmlns:a16="http://schemas.microsoft.com/office/drawing/2014/main" id="{261D5F7B-005E-9C12-F99D-DD7F6C8CC8E0}"/>
                </a:ext>
              </a:extLst>
            </p:cNvPr>
            <p:cNvSpPr/>
            <p:nvPr/>
          </p:nvSpPr>
          <p:spPr>
            <a:xfrm flipH="1">
              <a:off x="4033733" y="3583459"/>
              <a:ext cx="468086" cy="0"/>
            </a:xfrm>
            <a:custGeom>
              <a:avLst/>
              <a:gdLst>
                <a:gd name="connsiteX0" fmla="*/ 0 w 468086"/>
                <a:gd name="connsiteY0" fmla="*/ 0 h 0"/>
                <a:gd name="connsiteX1" fmla="*/ 468086 w 468086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8086">
                  <a:moveTo>
                    <a:pt x="0" y="0"/>
                  </a:moveTo>
                  <a:lnTo>
                    <a:pt x="468086" y="0"/>
                  </a:lnTo>
                </a:path>
              </a:pathLst>
            </a:custGeom>
            <a:noFill/>
            <a:ln w="25400" cap="flat" cmpd="sng" algn="ctr">
              <a:solidFill>
                <a:srgbClr val="EE6CC1"/>
              </a:solidFill>
              <a:prstDash val="solid"/>
              <a:miter lim="800000"/>
              <a:headEnd type="oval"/>
              <a:tailEnd type="oval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11" name="Group 21">
              <a:extLst>
                <a:ext uri="{FF2B5EF4-FFF2-40B4-BE49-F238E27FC236}">
                  <a16:creationId xmlns:a16="http://schemas.microsoft.com/office/drawing/2014/main" id="{4F40C86B-300D-850D-C5D2-E4405272DFE6}"/>
                </a:ext>
              </a:extLst>
            </p:cNvPr>
            <p:cNvGrpSpPr/>
            <p:nvPr/>
          </p:nvGrpSpPr>
          <p:grpSpPr>
            <a:xfrm flipH="1">
              <a:off x="8204563" y="4230996"/>
              <a:ext cx="3391027" cy="965449"/>
              <a:chOff x="4965552" y="1768882"/>
              <a:chExt cx="2583556" cy="965449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894379B-0DE4-8119-86B6-D4192BDAA8A9}"/>
                  </a:ext>
                </a:extLst>
              </p:cNvPr>
              <p:cNvSpPr txBox="1"/>
              <p:nvPr/>
            </p:nvSpPr>
            <p:spPr>
              <a:xfrm>
                <a:off x="4965552" y="2039913"/>
                <a:ext cx="2583556" cy="694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/>
                    <a:cs typeface="Arial" pitchFamily="34" charset="0"/>
                  </a:rPr>
                  <a:t>People are a key ingredient to success – enhance skills through capacity building and uptake of technology. </a:t>
                </a:r>
                <a:endParaRPr kumimoji="0" lang="ko-KR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cs typeface="Arial" pitchFamily="34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C614D3B-C604-54FA-7A7B-E12FA4334E50}"/>
                  </a:ext>
                </a:extLst>
              </p:cNvPr>
              <p:cNvSpPr txBox="1"/>
              <p:nvPr/>
            </p:nvSpPr>
            <p:spPr>
              <a:xfrm>
                <a:off x="4965552" y="1768882"/>
                <a:ext cx="2583556" cy="330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/>
                    <a:cs typeface="Arial" pitchFamily="34" charset="0"/>
                  </a:rPr>
                  <a:t>Human Resource</a:t>
                </a:r>
                <a:endParaRPr kumimoji="0" lang="ko-KR" alt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cs typeface="Arial" pitchFamily="34" charset="0"/>
                </a:endParaRPr>
              </a:p>
            </p:txBody>
          </p:sp>
        </p:grpSp>
        <p:grpSp>
          <p:nvGrpSpPr>
            <p:cNvPr id="12" name="Group 27">
              <a:extLst>
                <a:ext uri="{FF2B5EF4-FFF2-40B4-BE49-F238E27FC236}">
                  <a16:creationId xmlns:a16="http://schemas.microsoft.com/office/drawing/2014/main" id="{2C179C09-CB81-193C-6621-151FBFEFD75F}"/>
                </a:ext>
              </a:extLst>
            </p:cNvPr>
            <p:cNvGrpSpPr/>
            <p:nvPr/>
          </p:nvGrpSpPr>
          <p:grpSpPr>
            <a:xfrm flipH="1">
              <a:off x="8188723" y="5523527"/>
              <a:ext cx="3406867" cy="1343176"/>
              <a:chOff x="4965552" y="1668557"/>
              <a:chExt cx="2595624" cy="1343176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35F18EA-19C3-A68D-9D0A-644F49BF5FE2}"/>
                  </a:ext>
                </a:extLst>
              </p:cNvPr>
              <p:cNvSpPr txBox="1"/>
              <p:nvPr/>
            </p:nvSpPr>
            <p:spPr>
              <a:xfrm>
                <a:off x="4965552" y="2118909"/>
                <a:ext cx="2583556" cy="892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/>
                    <a:cs typeface="Arial" pitchFamily="34" charset="0"/>
                  </a:rPr>
                  <a:t>It is NOT and one-off but must be maintained post land acquisition to mitigate against vandalism of infrastructure</a:t>
                </a:r>
                <a:endParaRPr kumimoji="0" lang="ko-KR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cs typeface="Arial" pitchFamily="34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5B0FB1C-4A8B-28BF-FF58-AC53E6538970}"/>
                  </a:ext>
                </a:extLst>
              </p:cNvPr>
              <p:cNvSpPr txBox="1"/>
              <p:nvPr/>
            </p:nvSpPr>
            <p:spPr>
              <a:xfrm>
                <a:off x="4977620" y="1668557"/>
                <a:ext cx="2583556" cy="562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/>
                    <a:cs typeface="Arial" pitchFamily="34" charset="0"/>
                  </a:rPr>
                  <a:t>Social License to Operate (SLO)</a:t>
                </a:r>
                <a:endParaRPr kumimoji="0" lang="ko-KR" alt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cs typeface="Arial" pitchFamily="34" charset="0"/>
                </a:endParaRPr>
              </a:p>
            </p:txBody>
          </p:sp>
        </p:grpSp>
        <p:sp>
          <p:nvSpPr>
            <p:cNvPr id="13" name="Freeform 81">
              <a:extLst>
                <a:ext uri="{FF2B5EF4-FFF2-40B4-BE49-F238E27FC236}">
                  <a16:creationId xmlns:a16="http://schemas.microsoft.com/office/drawing/2014/main" id="{68A53272-0D8A-9C6F-1F1B-99B68622E17F}"/>
                </a:ext>
              </a:extLst>
            </p:cNvPr>
            <p:cNvSpPr/>
            <p:nvPr/>
          </p:nvSpPr>
          <p:spPr>
            <a:xfrm rot="10800000" flipH="1">
              <a:off x="7718848" y="4567150"/>
              <a:ext cx="468086" cy="0"/>
            </a:xfrm>
            <a:custGeom>
              <a:avLst/>
              <a:gdLst>
                <a:gd name="connsiteX0" fmla="*/ 0 w 468086"/>
                <a:gd name="connsiteY0" fmla="*/ 0 h 0"/>
                <a:gd name="connsiteX1" fmla="*/ 468086 w 468086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8086">
                  <a:moveTo>
                    <a:pt x="0" y="0"/>
                  </a:moveTo>
                  <a:lnTo>
                    <a:pt x="468086" y="0"/>
                  </a:lnTo>
                </a:path>
              </a:pathLst>
            </a:custGeom>
            <a:noFill/>
            <a:ln w="25400" cap="flat" cmpd="sng" algn="ctr">
              <a:solidFill>
                <a:srgbClr val="6DB0E4"/>
              </a:solidFill>
              <a:prstDash val="solid"/>
              <a:miter lim="800000"/>
              <a:headEnd type="oval"/>
              <a:tailEnd type="oval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2082DCD8-36B1-4DBC-64AE-3BE6DFD88E3E}"/>
                </a:ext>
              </a:extLst>
            </p:cNvPr>
            <p:cNvSpPr/>
            <p:nvPr/>
          </p:nvSpPr>
          <p:spPr>
            <a:xfrm rot="10800000" flipH="1">
              <a:off x="5893820" y="5804602"/>
              <a:ext cx="2293115" cy="338554"/>
            </a:xfrm>
            <a:custGeom>
              <a:avLst/>
              <a:gdLst>
                <a:gd name="connsiteX0" fmla="*/ 0 w 2917371"/>
                <a:gd name="connsiteY0" fmla="*/ 1349829 h 1349829"/>
                <a:gd name="connsiteX1" fmla="*/ 0 w 2917371"/>
                <a:gd name="connsiteY1" fmla="*/ 0 h 1349829"/>
                <a:gd name="connsiteX2" fmla="*/ 2917371 w 2917371"/>
                <a:gd name="connsiteY2" fmla="*/ 0 h 1349829"/>
                <a:gd name="connsiteX3" fmla="*/ 2917371 w 2917371"/>
                <a:gd name="connsiteY3" fmla="*/ 119743 h 134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17371" h="1349829">
                  <a:moveTo>
                    <a:pt x="0" y="1349829"/>
                  </a:moveTo>
                  <a:lnTo>
                    <a:pt x="0" y="0"/>
                  </a:lnTo>
                  <a:lnTo>
                    <a:pt x="2917371" y="0"/>
                  </a:lnTo>
                  <a:lnTo>
                    <a:pt x="2917371" y="119743"/>
                  </a:lnTo>
                </a:path>
              </a:pathLst>
            </a:custGeom>
            <a:noFill/>
            <a:ln w="25400" cap="flat" cmpd="sng" algn="ctr">
              <a:solidFill>
                <a:srgbClr val="47D3DC"/>
              </a:solidFill>
              <a:prstDash val="solid"/>
              <a:miter lim="800000"/>
              <a:headEnd type="oval"/>
              <a:tailEnd type="oval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7" name="Rectangle: Diagonal Corners Snipped 26">
            <a:extLst>
              <a:ext uri="{FF2B5EF4-FFF2-40B4-BE49-F238E27FC236}">
                <a16:creationId xmlns:a16="http://schemas.microsoft.com/office/drawing/2014/main" id="{15A552C3-4AD1-30B3-8E66-964FE51D54F7}"/>
              </a:ext>
            </a:extLst>
          </p:cNvPr>
          <p:cNvSpPr/>
          <p:nvPr/>
        </p:nvSpPr>
        <p:spPr bwMode="auto">
          <a:xfrm>
            <a:off x="107504" y="290968"/>
            <a:ext cx="1008112" cy="738786"/>
          </a:xfrm>
          <a:prstGeom prst="snip2DiagRect">
            <a:avLst>
              <a:gd name="adj1" fmla="val 0"/>
              <a:gd name="adj2" fmla="val 38769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b="1" kern="0">
                <a:solidFill>
                  <a:srgbClr val="32428B"/>
                </a:solidFill>
                <a:latin typeface="Helvetica Neue" panose="02000503000000020004" pitchFamily="2" charset="0"/>
              </a:rPr>
              <a:t>19</a:t>
            </a:r>
            <a:endParaRPr lang="en-UG" b="1" kern="0">
              <a:solidFill>
                <a:srgbClr val="32428B"/>
              </a:solidFill>
              <a:latin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7C910E-C899-4EBD-B75A-723BCE646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632" y="1523542"/>
            <a:ext cx="2565568" cy="1925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7BC95F7-73D9-E969-8C7E-416C5C5C9AEF}"/>
              </a:ext>
            </a:extLst>
          </p:cNvPr>
          <p:cNvSpPr txBox="1"/>
          <p:nvPr/>
        </p:nvSpPr>
        <p:spPr>
          <a:xfrm flipH="1">
            <a:off x="561466" y="4844603"/>
            <a:ext cx="2813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cs typeface="Arial" pitchFamily="34" charset="0"/>
              </a:rPr>
              <a:t>Partner with financial institutions to create/customize products for stakeholders along the O&amp;G Value chain – bank accounts, alternatives/BOL and financing of LR projects</a:t>
            </a:r>
            <a:endParaRPr kumimoji="0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0F08981-CCEB-101A-F07B-C6DD3493D523}"/>
              </a:ext>
            </a:extLst>
          </p:cNvPr>
          <p:cNvSpPr txBox="1"/>
          <p:nvPr/>
        </p:nvSpPr>
        <p:spPr>
          <a:xfrm flipH="1">
            <a:off x="413630" y="4355623"/>
            <a:ext cx="2813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cs typeface="Arial" pitchFamily="34" charset="0"/>
              </a:rPr>
              <a:t>Financial Services – customized payment platforms</a:t>
            </a:r>
            <a:endParaRPr kumimoji="0" lang="ko-KR" altLang="en-US" sz="1400" b="1" i="0" u="none" strike="noStrike" kern="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30" name="Freeform 81">
            <a:extLst>
              <a:ext uri="{FF2B5EF4-FFF2-40B4-BE49-F238E27FC236}">
                <a16:creationId xmlns:a16="http://schemas.microsoft.com/office/drawing/2014/main" id="{56989734-5407-07EA-FD25-CD7FB54060C7}"/>
              </a:ext>
            </a:extLst>
          </p:cNvPr>
          <p:cNvSpPr/>
          <p:nvPr/>
        </p:nvSpPr>
        <p:spPr>
          <a:xfrm rot="10800000" flipH="1">
            <a:off x="3081646" y="4447235"/>
            <a:ext cx="389179" cy="0"/>
          </a:xfrm>
          <a:custGeom>
            <a:avLst/>
            <a:gdLst>
              <a:gd name="connsiteX0" fmla="*/ 0 w 468086"/>
              <a:gd name="connsiteY0" fmla="*/ 0 h 0"/>
              <a:gd name="connsiteX1" fmla="*/ 468086 w 46808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8086">
                <a:moveTo>
                  <a:pt x="0" y="0"/>
                </a:moveTo>
                <a:lnTo>
                  <a:pt x="468086" y="0"/>
                </a:lnTo>
              </a:path>
            </a:pathLst>
          </a:custGeom>
          <a:noFill/>
          <a:ln w="25400" cap="flat" cmpd="sng" algn="ctr">
            <a:solidFill>
              <a:srgbClr val="FFC000"/>
            </a:solidFill>
            <a:prstDash val="solid"/>
            <a:miter lim="800000"/>
            <a:headEnd type="oval"/>
            <a:tailEnd type="oval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090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9C172BEC-7F03-F5B8-7B60-DA97AA736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528"/>
            <a:ext cx="9144000" cy="6849472"/>
          </a:xfrm>
          <a:prstGeom prst="rect">
            <a:avLst/>
          </a:prstGeom>
          <a:solidFill>
            <a:srgbClr val="32428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endParaRPr lang="en-US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56A0BC4-47D5-60C8-4A52-DA1C8EDCB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7925" y="2564904"/>
            <a:ext cx="4248150" cy="21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4320" b="1" dirty="0">
                <a:solidFill>
                  <a:srgbClr val="15A8AB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THANK YOU!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1800" dirty="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1800" dirty="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edgarmugisha@atacama.co.ug</a:t>
            </a:r>
            <a:endParaRPr lang="en-GB" altLang="en-US" sz="18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Tel: +256 752998545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www.atacama.co.ug</a:t>
            </a:r>
            <a:r>
              <a:rPr lang="en-GB" altLang="en-US" sz="1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336ADC-7D94-19B7-B642-D81314565A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" t="18224" r="3608" b="16561"/>
          <a:stretch/>
        </p:blipFill>
        <p:spPr>
          <a:xfrm>
            <a:off x="0" y="1254967"/>
            <a:ext cx="9144000" cy="453650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41AA2A1-6E30-36BA-DE2A-2B724E0127A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602631" y="-736104"/>
            <a:ext cx="4550298" cy="8532442"/>
          </a:xfrm>
          <a:prstGeom prst="rect">
            <a:avLst/>
          </a:prstGeom>
          <a:solidFill>
            <a:schemeClr val="bg1">
              <a:alpha val="83000"/>
            </a:schemeClr>
          </a:solidFill>
          <a:ln w="9525">
            <a:noFill/>
            <a:miter lim="800000"/>
            <a:headEnd/>
            <a:tailEnd/>
          </a:ln>
        </p:spPr>
        <p:txBody>
          <a:bodyPr vert="vert270"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endParaRPr lang="en-US" altLang="en-US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0FB7D280-68EC-1FF4-F027-44B9E30C4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0"/>
            <a:ext cx="7574799" cy="936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400" b="1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19100" indent="-23811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333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defRPr>
            </a:lvl2pPr>
            <a:lvl3pPr marL="952462" indent="-190492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defRPr>
            </a:lvl3pPr>
            <a:lvl4pPr marL="1333447" indent="-190492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67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defRPr>
            </a:lvl4pPr>
            <a:lvl5pPr marL="1714431" indent="-19049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defRPr>
            </a:lvl5pPr>
            <a:lvl6pPr marL="2095416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+mn-ea"/>
              </a:defRPr>
            </a:lvl6pPr>
            <a:lvl7pPr marL="2476401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+mn-ea"/>
              </a:defRPr>
            </a:lvl7pPr>
            <a:lvl8pPr marL="2857386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+mn-ea"/>
              </a:defRPr>
            </a:lvl8pPr>
            <a:lvl9pPr marL="3238370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Tilenga Project (Case Study)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Location</a:t>
            </a:r>
            <a:endParaRPr lang="en-GB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E5AC21FC-8525-0CF1-4B28-3108040B1613}"/>
              </a:ext>
            </a:extLst>
          </p:cNvPr>
          <p:cNvSpPr/>
          <p:nvPr/>
        </p:nvSpPr>
        <p:spPr bwMode="auto">
          <a:xfrm>
            <a:off x="107504" y="290968"/>
            <a:ext cx="1008112" cy="738786"/>
          </a:xfrm>
          <a:prstGeom prst="snip2DiagRect">
            <a:avLst>
              <a:gd name="adj1" fmla="val 0"/>
              <a:gd name="adj2" fmla="val 38769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b="1" kern="0" dirty="0">
                <a:solidFill>
                  <a:srgbClr val="32428B"/>
                </a:solidFill>
                <a:latin typeface="Helvetica Neue" panose="02000503000000020004" pitchFamily="2" charset="0"/>
              </a:rPr>
              <a:t>2</a:t>
            </a:r>
            <a:endParaRPr lang="en-UG" b="1" kern="0" dirty="0">
              <a:solidFill>
                <a:srgbClr val="32428B"/>
              </a:solidFill>
              <a:latin typeface="Helvetica Neue" panose="0200050300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3748B6-0962-82D6-0F4D-3AABDC05B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58" y="1265986"/>
            <a:ext cx="4176465" cy="41661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D07C01-DD1A-8D97-86CB-326D926BC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3" y="1296140"/>
            <a:ext cx="4355977" cy="41360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344ECC-DC72-9004-5F9B-D2202805B658}"/>
              </a:ext>
            </a:extLst>
          </p:cNvPr>
          <p:cNvSpPr txBox="1"/>
          <p:nvPr/>
        </p:nvSpPr>
        <p:spPr>
          <a:xfrm>
            <a:off x="1160439" y="5406752"/>
            <a:ext cx="7804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Source</a:t>
            </a:r>
            <a:r>
              <a:rPr lang="en-US" sz="1600" dirty="0"/>
              <a:t>: </a:t>
            </a:r>
            <a:r>
              <a:rPr lang="en-US" sz="1600" dirty="0">
                <a:hlinkClick r:id="rId5"/>
              </a:rPr>
              <a:t>https://totalenergies.com/projects/oil/tilenga-and-eacop-projects</a:t>
            </a:r>
            <a:endParaRPr lang="en-US" sz="1600" dirty="0"/>
          </a:p>
          <a:p>
            <a:endParaRPr lang="en-UG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E520452-7A9F-DF53-8DCA-FF91DF12F203}"/>
              </a:ext>
            </a:extLst>
          </p:cNvPr>
          <p:cNvGrpSpPr/>
          <p:nvPr/>
        </p:nvGrpSpPr>
        <p:grpSpPr>
          <a:xfrm>
            <a:off x="635068" y="5698570"/>
            <a:ext cx="7616304" cy="1159430"/>
            <a:chOff x="635068" y="5698570"/>
            <a:chExt cx="7616304" cy="1159430"/>
          </a:xfrm>
        </p:grpSpPr>
        <p:sp>
          <p:nvSpPr>
            <p:cNvPr id="15" name="Arrow: Striped Right 14">
              <a:extLst>
                <a:ext uri="{FF2B5EF4-FFF2-40B4-BE49-F238E27FC236}">
                  <a16:creationId xmlns:a16="http://schemas.microsoft.com/office/drawing/2014/main" id="{CBF24BD5-68D2-120D-D6C6-5C74AFA504C0}"/>
                </a:ext>
              </a:extLst>
            </p:cNvPr>
            <p:cNvSpPr/>
            <p:nvPr/>
          </p:nvSpPr>
          <p:spPr bwMode="auto">
            <a:xfrm>
              <a:off x="635068" y="5698570"/>
              <a:ext cx="6258854" cy="1159430"/>
            </a:xfrm>
            <a:prstGeom prst="striped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r>
                <a:rPr lang="en-US" sz="1400" b="1" i="0" dirty="0">
                  <a:solidFill>
                    <a:srgbClr val="374649"/>
                  </a:solidFill>
                  <a:effectLst/>
                  <a:latin typeface="Roboto" panose="02000000000000000000" pitchFamily="2" charset="0"/>
                </a:rPr>
                <a:t>Fun </a:t>
              </a:r>
              <a:r>
                <a:rPr lang="en-US" sz="1400" b="1" dirty="0">
                  <a:solidFill>
                    <a:srgbClr val="374649"/>
                  </a:solidFill>
                  <a:latin typeface="Roboto" panose="02000000000000000000" pitchFamily="2" charset="0"/>
                </a:rPr>
                <a:t>Fact</a:t>
              </a:r>
              <a:r>
                <a:rPr lang="en-US" sz="1400" dirty="0">
                  <a:solidFill>
                    <a:srgbClr val="374649"/>
                  </a:solidFill>
                  <a:latin typeface="Roboto" panose="02000000000000000000" pitchFamily="2" charset="0"/>
                </a:rPr>
                <a:t>: </a:t>
              </a:r>
              <a:r>
                <a:rPr lang="en-US" sz="1400" b="0" i="0" dirty="0">
                  <a:solidFill>
                    <a:srgbClr val="374649"/>
                  </a:solidFill>
                  <a:effectLst/>
                  <a:latin typeface="Roboto" panose="02000000000000000000" pitchFamily="2" charset="0"/>
                </a:rPr>
                <a:t>The name of </a:t>
              </a:r>
              <a:r>
                <a:rPr lang="en-US" sz="1400" b="1" i="0" dirty="0">
                  <a:solidFill>
                    <a:srgbClr val="374649"/>
                  </a:solidFill>
                  <a:effectLst/>
                  <a:latin typeface="Roboto" panose="02000000000000000000" pitchFamily="2" charset="0"/>
                </a:rPr>
                <a:t>Tilenga</a:t>
              </a:r>
              <a:r>
                <a:rPr lang="en-US" sz="1400" b="0" i="0" dirty="0">
                  <a:solidFill>
                    <a:srgbClr val="374649"/>
                  </a:solidFill>
                  <a:effectLst/>
                  <a:latin typeface="Roboto" panose="02000000000000000000" pitchFamily="2" charset="0"/>
                </a:rPr>
                <a:t> was derived from native names for the Uganda Kob - TIL in Luo and </a:t>
              </a:r>
              <a:r>
                <a:rPr lang="en-US" sz="1400" b="0" i="0" dirty="0" err="1">
                  <a:solidFill>
                    <a:srgbClr val="374649"/>
                  </a:solidFill>
                  <a:effectLst/>
                  <a:latin typeface="Roboto" panose="02000000000000000000" pitchFamily="2" charset="0"/>
                </a:rPr>
                <a:t>ENGAbi</a:t>
              </a:r>
              <a:r>
                <a:rPr lang="en-US" sz="1400" b="0" i="0">
                  <a:solidFill>
                    <a:srgbClr val="374649"/>
                  </a:solidFill>
                  <a:effectLst/>
                  <a:latin typeface="Roboto" panose="02000000000000000000" pitchFamily="2" charset="0"/>
                </a:rPr>
                <a:t> in Lugungu</a:t>
              </a:r>
              <a:r>
                <a:rPr lang="en-US" sz="1400">
                  <a:solidFill>
                    <a:srgbClr val="374649"/>
                  </a:solidFill>
                  <a:latin typeface="Roboto" panose="02000000000000000000" pitchFamily="2" charset="0"/>
                </a:rPr>
                <a:t>.</a:t>
              </a:r>
              <a:endParaRPr lang="en-UG" sz="1400"/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G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97882BF-08A5-8921-F17A-A1431C4B5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68631" y="5804464"/>
              <a:ext cx="982741" cy="9476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7540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44281F4-66B0-6531-7C48-218040F17F9F}"/>
              </a:ext>
            </a:extLst>
          </p:cNvPr>
          <p:cNvGrpSpPr/>
          <p:nvPr/>
        </p:nvGrpSpPr>
        <p:grpSpPr>
          <a:xfrm>
            <a:off x="54522" y="1412776"/>
            <a:ext cx="9034956" cy="3321704"/>
            <a:chOff x="381991" y="1781172"/>
            <a:chExt cx="11325101" cy="358374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10A8CA4-60FF-EB2F-7311-57ED7DB46B12}"/>
                </a:ext>
              </a:extLst>
            </p:cNvPr>
            <p:cNvGrpSpPr/>
            <p:nvPr/>
          </p:nvGrpSpPr>
          <p:grpSpPr>
            <a:xfrm>
              <a:off x="381991" y="2078184"/>
              <a:ext cx="5560645" cy="3286736"/>
              <a:chOff x="381991" y="2078184"/>
              <a:chExt cx="5560645" cy="3286736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8086E57B-61F6-1FCF-839C-A9E053404A19}"/>
                  </a:ext>
                </a:extLst>
              </p:cNvPr>
              <p:cNvSpPr/>
              <p:nvPr/>
            </p:nvSpPr>
            <p:spPr>
              <a:xfrm>
                <a:off x="1990048" y="3624588"/>
                <a:ext cx="3698234" cy="452096"/>
              </a:xfrm>
              <a:custGeom>
                <a:avLst/>
                <a:gdLst>
                  <a:gd name="connsiteX0" fmla="*/ 0 w 4669852"/>
                  <a:gd name="connsiteY0" fmla="*/ 0 h 452096"/>
                  <a:gd name="connsiteX1" fmla="*/ 1135193 w 4669852"/>
                  <a:gd name="connsiteY1" fmla="*/ 0 h 452096"/>
                  <a:gd name="connsiteX2" fmla="*/ 1135193 w 4669852"/>
                  <a:gd name="connsiteY2" fmla="*/ 452097 h 452096"/>
                  <a:gd name="connsiteX3" fmla="*/ 4669853 w 4669852"/>
                  <a:gd name="connsiteY3" fmla="*/ 452097 h 452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69852" h="452096">
                    <a:moveTo>
                      <a:pt x="0" y="0"/>
                    </a:moveTo>
                    <a:lnTo>
                      <a:pt x="1135193" y="0"/>
                    </a:lnTo>
                    <a:lnTo>
                      <a:pt x="1135193" y="452097"/>
                    </a:lnTo>
                    <a:lnTo>
                      <a:pt x="4669853" y="452097"/>
                    </a:lnTo>
                  </a:path>
                </a:pathLst>
              </a:custGeom>
              <a:noFill/>
              <a:ln w="31928" cap="flat">
                <a:solidFill>
                  <a:srgbClr val="EE6F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FCEDB471-AD82-2BB8-6666-2D60A495C8E1}"/>
                  </a:ext>
                </a:extLst>
              </p:cNvPr>
              <p:cNvSpPr/>
              <p:nvPr/>
            </p:nvSpPr>
            <p:spPr>
              <a:xfrm>
                <a:off x="1990048" y="4660736"/>
                <a:ext cx="3698234" cy="452096"/>
              </a:xfrm>
              <a:custGeom>
                <a:avLst/>
                <a:gdLst>
                  <a:gd name="connsiteX0" fmla="*/ 0 w 4669852"/>
                  <a:gd name="connsiteY0" fmla="*/ 0 h 452096"/>
                  <a:gd name="connsiteX1" fmla="*/ 1135193 w 4669852"/>
                  <a:gd name="connsiteY1" fmla="*/ 0 h 452096"/>
                  <a:gd name="connsiteX2" fmla="*/ 1135193 w 4669852"/>
                  <a:gd name="connsiteY2" fmla="*/ 452096 h 452096"/>
                  <a:gd name="connsiteX3" fmla="*/ 4669853 w 4669852"/>
                  <a:gd name="connsiteY3" fmla="*/ 452096 h 452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69852" h="452096">
                    <a:moveTo>
                      <a:pt x="0" y="0"/>
                    </a:moveTo>
                    <a:lnTo>
                      <a:pt x="1135193" y="0"/>
                    </a:lnTo>
                    <a:lnTo>
                      <a:pt x="1135193" y="452096"/>
                    </a:lnTo>
                    <a:lnTo>
                      <a:pt x="4669853" y="452096"/>
                    </a:lnTo>
                  </a:path>
                </a:pathLst>
              </a:custGeom>
              <a:noFill/>
              <a:ln w="31928" cap="flat">
                <a:solidFill>
                  <a:srgbClr val="01BBC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F5AE80D-2139-8EA8-499A-01602712A29B}"/>
                  </a:ext>
                </a:extLst>
              </p:cNvPr>
              <p:cNvSpPr/>
              <p:nvPr/>
            </p:nvSpPr>
            <p:spPr>
              <a:xfrm>
                <a:off x="381991" y="4129136"/>
                <a:ext cx="1917335" cy="592677"/>
              </a:xfrm>
              <a:custGeom>
                <a:avLst/>
                <a:gdLst>
                  <a:gd name="connsiteX0" fmla="*/ 958508 w 1917335"/>
                  <a:gd name="connsiteY0" fmla="*/ 592678 h 592677"/>
                  <a:gd name="connsiteX1" fmla="*/ 0 w 1917335"/>
                  <a:gd name="connsiteY1" fmla="*/ 296499 h 592677"/>
                  <a:gd name="connsiteX2" fmla="*/ 958508 w 1917335"/>
                  <a:gd name="connsiteY2" fmla="*/ 0 h 592677"/>
                  <a:gd name="connsiteX3" fmla="*/ 1917336 w 1917335"/>
                  <a:gd name="connsiteY3" fmla="*/ 296499 h 592677"/>
                  <a:gd name="connsiteX4" fmla="*/ 958508 w 1917335"/>
                  <a:gd name="connsiteY4" fmla="*/ 592678 h 592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7335" h="592677">
                    <a:moveTo>
                      <a:pt x="958508" y="592678"/>
                    </a:moveTo>
                    <a:lnTo>
                      <a:pt x="0" y="296499"/>
                    </a:lnTo>
                    <a:lnTo>
                      <a:pt x="958508" y="0"/>
                    </a:lnTo>
                    <a:lnTo>
                      <a:pt x="1917336" y="296499"/>
                    </a:lnTo>
                    <a:lnTo>
                      <a:pt x="958508" y="592678"/>
                    </a:lnTo>
                    <a:close/>
                  </a:path>
                </a:pathLst>
              </a:custGeom>
              <a:solidFill>
                <a:srgbClr val="01BBC2"/>
              </a:solidFill>
              <a:ln w="319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9EF346D7-661C-8ECF-CC9D-73EECCC80AC1}"/>
                  </a:ext>
                </a:extLst>
              </p:cNvPr>
              <p:cNvSpPr/>
              <p:nvPr/>
            </p:nvSpPr>
            <p:spPr>
              <a:xfrm>
                <a:off x="381991" y="4413760"/>
                <a:ext cx="958508" cy="951160"/>
              </a:xfrm>
              <a:custGeom>
                <a:avLst/>
                <a:gdLst>
                  <a:gd name="connsiteX0" fmla="*/ 958508 w 958508"/>
                  <a:gd name="connsiteY0" fmla="*/ 296179 h 951160"/>
                  <a:gd name="connsiteX1" fmla="*/ 958508 w 958508"/>
                  <a:gd name="connsiteY1" fmla="*/ 951160 h 951160"/>
                  <a:gd name="connsiteX2" fmla="*/ 0 w 958508"/>
                  <a:gd name="connsiteY2" fmla="*/ 654981 h 951160"/>
                  <a:gd name="connsiteX3" fmla="*/ 0 w 958508"/>
                  <a:gd name="connsiteY3" fmla="*/ 0 h 951160"/>
                  <a:gd name="connsiteX4" fmla="*/ 958508 w 958508"/>
                  <a:gd name="connsiteY4" fmla="*/ 296179 h 951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8508" h="951160">
                    <a:moveTo>
                      <a:pt x="958508" y="296179"/>
                    </a:moveTo>
                    <a:lnTo>
                      <a:pt x="958508" y="951160"/>
                    </a:lnTo>
                    <a:lnTo>
                      <a:pt x="0" y="654981"/>
                    </a:lnTo>
                    <a:lnTo>
                      <a:pt x="0" y="0"/>
                    </a:lnTo>
                    <a:lnTo>
                      <a:pt x="958508" y="296179"/>
                    </a:lnTo>
                    <a:close/>
                  </a:path>
                </a:pathLst>
              </a:custGeom>
              <a:solidFill>
                <a:srgbClr val="01BBC2">
                  <a:lumMod val="75000"/>
                </a:srgbClr>
              </a:solidFill>
              <a:ln w="319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F0928C41-7238-C97E-C4C6-18C04375E3BF}"/>
                  </a:ext>
                </a:extLst>
              </p:cNvPr>
              <p:cNvSpPr/>
              <p:nvPr/>
            </p:nvSpPr>
            <p:spPr>
              <a:xfrm>
                <a:off x="1340499" y="4413760"/>
                <a:ext cx="958827" cy="951160"/>
              </a:xfrm>
              <a:custGeom>
                <a:avLst/>
                <a:gdLst>
                  <a:gd name="connsiteX0" fmla="*/ 958828 w 958827"/>
                  <a:gd name="connsiteY0" fmla="*/ 0 h 951160"/>
                  <a:gd name="connsiteX1" fmla="*/ 958828 w 958827"/>
                  <a:gd name="connsiteY1" fmla="*/ 654981 h 951160"/>
                  <a:gd name="connsiteX2" fmla="*/ 0 w 958827"/>
                  <a:gd name="connsiteY2" fmla="*/ 951160 h 951160"/>
                  <a:gd name="connsiteX3" fmla="*/ 0 w 958827"/>
                  <a:gd name="connsiteY3" fmla="*/ 296179 h 951160"/>
                  <a:gd name="connsiteX4" fmla="*/ 958828 w 958827"/>
                  <a:gd name="connsiteY4" fmla="*/ 0 h 951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8827" h="951160">
                    <a:moveTo>
                      <a:pt x="958828" y="0"/>
                    </a:moveTo>
                    <a:lnTo>
                      <a:pt x="958828" y="654981"/>
                    </a:lnTo>
                    <a:lnTo>
                      <a:pt x="0" y="951160"/>
                    </a:lnTo>
                    <a:lnTo>
                      <a:pt x="0" y="296179"/>
                    </a:lnTo>
                    <a:lnTo>
                      <a:pt x="958828" y="0"/>
                    </a:lnTo>
                    <a:close/>
                  </a:path>
                </a:pathLst>
              </a:custGeom>
              <a:solidFill>
                <a:srgbClr val="01BBC2">
                  <a:lumMod val="60000"/>
                  <a:lumOff val="40000"/>
                </a:srgbClr>
              </a:solidFill>
              <a:ln w="319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DFFA4CD4-49D5-8E1A-2C66-E5F2941194BC}"/>
                  </a:ext>
                </a:extLst>
              </p:cNvPr>
              <p:cNvSpPr/>
              <p:nvPr/>
            </p:nvSpPr>
            <p:spPr>
              <a:xfrm>
                <a:off x="381991" y="2945697"/>
                <a:ext cx="1917335" cy="592997"/>
              </a:xfrm>
              <a:custGeom>
                <a:avLst/>
                <a:gdLst>
                  <a:gd name="connsiteX0" fmla="*/ 958508 w 1917335"/>
                  <a:gd name="connsiteY0" fmla="*/ 592997 h 592997"/>
                  <a:gd name="connsiteX1" fmla="*/ 0 w 1917335"/>
                  <a:gd name="connsiteY1" fmla="*/ 296499 h 592997"/>
                  <a:gd name="connsiteX2" fmla="*/ 958508 w 1917335"/>
                  <a:gd name="connsiteY2" fmla="*/ 0 h 592997"/>
                  <a:gd name="connsiteX3" fmla="*/ 1917336 w 1917335"/>
                  <a:gd name="connsiteY3" fmla="*/ 296499 h 592997"/>
                  <a:gd name="connsiteX4" fmla="*/ 958508 w 1917335"/>
                  <a:gd name="connsiteY4" fmla="*/ 592997 h 592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7335" h="592997">
                    <a:moveTo>
                      <a:pt x="958508" y="592997"/>
                    </a:moveTo>
                    <a:lnTo>
                      <a:pt x="0" y="296499"/>
                    </a:lnTo>
                    <a:lnTo>
                      <a:pt x="958508" y="0"/>
                    </a:lnTo>
                    <a:lnTo>
                      <a:pt x="1917336" y="296499"/>
                    </a:lnTo>
                    <a:lnTo>
                      <a:pt x="958508" y="592997"/>
                    </a:lnTo>
                    <a:close/>
                  </a:path>
                </a:pathLst>
              </a:custGeom>
              <a:solidFill>
                <a:srgbClr val="EE6F10"/>
              </a:solidFill>
              <a:ln w="319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41704C16-8771-DA46-0B7F-FCD14AACEB5F}"/>
                  </a:ext>
                </a:extLst>
              </p:cNvPr>
              <p:cNvSpPr/>
              <p:nvPr/>
            </p:nvSpPr>
            <p:spPr>
              <a:xfrm>
                <a:off x="381991" y="3230321"/>
                <a:ext cx="958508" cy="1200372"/>
              </a:xfrm>
              <a:custGeom>
                <a:avLst/>
                <a:gdLst>
                  <a:gd name="connsiteX0" fmla="*/ 958508 w 958508"/>
                  <a:gd name="connsiteY0" fmla="*/ 296499 h 1200372"/>
                  <a:gd name="connsiteX1" fmla="*/ 958508 w 958508"/>
                  <a:gd name="connsiteY1" fmla="*/ 1200373 h 1200372"/>
                  <a:gd name="connsiteX2" fmla="*/ 0 w 958508"/>
                  <a:gd name="connsiteY2" fmla="*/ 903874 h 1200372"/>
                  <a:gd name="connsiteX3" fmla="*/ 0 w 958508"/>
                  <a:gd name="connsiteY3" fmla="*/ 0 h 1200372"/>
                  <a:gd name="connsiteX4" fmla="*/ 958508 w 958508"/>
                  <a:gd name="connsiteY4" fmla="*/ 296499 h 1200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8508" h="1200372">
                    <a:moveTo>
                      <a:pt x="958508" y="296499"/>
                    </a:moveTo>
                    <a:lnTo>
                      <a:pt x="958508" y="1200373"/>
                    </a:lnTo>
                    <a:lnTo>
                      <a:pt x="0" y="903874"/>
                    </a:lnTo>
                    <a:lnTo>
                      <a:pt x="0" y="0"/>
                    </a:lnTo>
                    <a:lnTo>
                      <a:pt x="958508" y="296499"/>
                    </a:lnTo>
                    <a:close/>
                  </a:path>
                </a:pathLst>
              </a:custGeom>
              <a:solidFill>
                <a:srgbClr val="EE6F10">
                  <a:lumMod val="75000"/>
                </a:srgbClr>
              </a:solidFill>
              <a:ln w="319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2E1CE221-886B-587D-0A1D-B8D7E4C48036}"/>
                  </a:ext>
                </a:extLst>
              </p:cNvPr>
              <p:cNvSpPr/>
              <p:nvPr/>
            </p:nvSpPr>
            <p:spPr>
              <a:xfrm>
                <a:off x="1340499" y="3230321"/>
                <a:ext cx="958827" cy="1200372"/>
              </a:xfrm>
              <a:custGeom>
                <a:avLst/>
                <a:gdLst>
                  <a:gd name="connsiteX0" fmla="*/ 958828 w 958827"/>
                  <a:gd name="connsiteY0" fmla="*/ 0 h 1200372"/>
                  <a:gd name="connsiteX1" fmla="*/ 958828 w 958827"/>
                  <a:gd name="connsiteY1" fmla="*/ 903874 h 1200372"/>
                  <a:gd name="connsiteX2" fmla="*/ 0 w 958827"/>
                  <a:gd name="connsiteY2" fmla="*/ 1200373 h 1200372"/>
                  <a:gd name="connsiteX3" fmla="*/ 0 w 958827"/>
                  <a:gd name="connsiteY3" fmla="*/ 296499 h 1200372"/>
                  <a:gd name="connsiteX4" fmla="*/ 958828 w 958827"/>
                  <a:gd name="connsiteY4" fmla="*/ 0 h 1200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8827" h="1200372">
                    <a:moveTo>
                      <a:pt x="958828" y="0"/>
                    </a:moveTo>
                    <a:lnTo>
                      <a:pt x="958828" y="903874"/>
                    </a:lnTo>
                    <a:lnTo>
                      <a:pt x="0" y="1200373"/>
                    </a:lnTo>
                    <a:lnTo>
                      <a:pt x="0" y="296499"/>
                    </a:lnTo>
                    <a:lnTo>
                      <a:pt x="958828" y="0"/>
                    </a:lnTo>
                    <a:close/>
                  </a:path>
                </a:pathLst>
              </a:custGeom>
              <a:solidFill>
                <a:srgbClr val="EE6F10">
                  <a:lumMod val="60000"/>
                  <a:lumOff val="40000"/>
                </a:srgbClr>
              </a:solidFill>
              <a:ln w="319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9E2CE2E5-F5EE-472F-FDAE-12A6966C897C}"/>
                  </a:ext>
                </a:extLst>
              </p:cNvPr>
              <p:cNvGrpSpPr/>
              <p:nvPr/>
            </p:nvGrpSpPr>
            <p:grpSpPr>
              <a:xfrm>
                <a:off x="381991" y="2215314"/>
                <a:ext cx="5306291" cy="1031940"/>
                <a:chOff x="381991" y="2215314"/>
                <a:chExt cx="5306291" cy="1031940"/>
              </a:xfrm>
            </p:grpSpPr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A7CD6A03-4AB9-1052-4237-C9531AEA4C71}"/>
                    </a:ext>
                  </a:extLst>
                </p:cNvPr>
                <p:cNvSpPr/>
                <p:nvPr/>
              </p:nvSpPr>
              <p:spPr>
                <a:xfrm>
                  <a:off x="1990048" y="2499937"/>
                  <a:ext cx="3698234" cy="451777"/>
                </a:xfrm>
                <a:custGeom>
                  <a:avLst/>
                  <a:gdLst>
                    <a:gd name="connsiteX0" fmla="*/ 0 w 4669852"/>
                    <a:gd name="connsiteY0" fmla="*/ 0 h 451777"/>
                    <a:gd name="connsiteX1" fmla="*/ 1135193 w 4669852"/>
                    <a:gd name="connsiteY1" fmla="*/ 0 h 451777"/>
                    <a:gd name="connsiteX2" fmla="*/ 1135193 w 4669852"/>
                    <a:gd name="connsiteY2" fmla="*/ 451777 h 451777"/>
                    <a:gd name="connsiteX3" fmla="*/ 4669853 w 4669852"/>
                    <a:gd name="connsiteY3" fmla="*/ 451777 h 451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69852" h="451777">
                      <a:moveTo>
                        <a:pt x="0" y="0"/>
                      </a:moveTo>
                      <a:lnTo>
                        <a:pt x="1135193" y="0"/>
                      </a:lnTo>
                      <a:lnTo>
                        <a:pt x="1135193" y="451777"/>
                      </a:lnTo>
                      <a:lnTo>
                        <a:pt x="4669853" y="451777"/>
                      </a:lnTo>
                    </a:path>
                  </a:pathLst>
                </a:custGeom>
                <a:noFill/>
                <a:ln w="31928" cap="flat">
                  <a:solidFill>
                    <a:srgbClr val="EAA3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85821053-82F0-01B2-105A-4BD063B669A4}"/>
                    </a:ext>
                  </a:extLst>
                </p:cNvPr>
                <p:cNvSpPr/>
                <p:nvPr/>
              </p:nvSpPr>
              <p:spPr>
                <a:xfrm>
                  <a:off x="381991" y="2215314"/>
                  <a:ext cx="1917335" cy="592677"/>
                </a:xfrm>
                <a:custGeom>
                  <a:avLst/>
                  <a:gdLst>
                    <a:gd name="connsiteX0" fmla="*/ 958508 w 1917335"/>
                    <a:gd name="connsiteY0" fmla="*/ 592678 h 592677"/>
                    <a:gd name="connsiteX1" fmla="*/ 0 w 1917335"/>
                    <a:gd name="connsiteY1" fmla="*/ 296499 h 592677"/>
                    <a:gd name="connsiteX2" fmla="*/ 958508 w 1917335"/>
                    <a:gd name="connsiteY2" fmla="*/ 0 h 592677"/>
                    <a:gd name="connsiteX3" fmla="*/ 1917336 w 1917335"/>
                    <a:gd name="connsiteY3" fmla="*/ 296499 h 592677"/>
                    <a:gd name="connsiteX4" fmla="*/ 958508 w 1917335"/>
                    <a:gd name="connsiteY4" fmla="*/ 592678 h 592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17335" h="592677">
                      <a:moveTo>
                        <a:pt x="958508" y="592678"/>
                      </a:moveTo>
                      <a:lnTo>
                        <a:pt x="0" y="296499"/>
                      </a:lnTo>
                      <a:lnTo>
                        <a:pt x="958508" y="0"/>
                      </a:lnTo>
                      <a:lnTo>
                        <a:pt x="1917336" y="296499"/>
                      </a:lnTo>
                      <a:lnTo>
                        <a:pt x="958508" y="592678"/>
                      </a:lnTo>
                      <a:close/>
                    </a:path>
                  </a:pathLst>
                </a:custGeom>
                <a:solidFill>
                  <a:srgbClr val="EAA31B"/>
                </a:solidFill>
                <a:ln w="319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AC17B7F1-B70E-E704-A33C-74E452A92D1C}"/>
                    </a:ext>
                  </a:extLst>
                </p:cNvPr>
                <p:cNvSpPr/>
                <p:nvPr/>
              </p:nvSpPr>
              <p:spPr>
                <a:xfrm>
                  <a:off x="381991" y="2499937"/>
                  <a:ext cx="958508" cy="747317"/>
                </a:xfrm>
                <a:custGeom>
                  <a:avLst/>
                  <a:gdLst>
                    <a:gd name="connsiteX0" fmla="*/ 958508 w 958508"/>
                    <a:gd name="connsiteY0" fmla="*/ 296179 h 747317"/>
                    <a:gd name="connsiteX1" fmla="*/ 958508 w 958508"/>
                    <a:gd name="connsiteY1" fmla="*/ 747317 h 747317"/>
                    <a:gd name="connsiteX2" fmla="*/ 0 w 958508"/>
                    <a:gd name="connsiteY2" fmla="*/ 451138 h 747317"/>
                    <a:gd name="connsiteX3" fmla="*/ 0 w 958508"/>
                    <a:gd name="connsiteY3" fmla="*/ 0 h 747317"/>
                    <a:gd name="connsiteX4" fmla="*/ 958508 w 958508"/>
                    <a:gd name="connsiteY4" fmla="*/ 296179 h 747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8508" h="747317">
                      <a:moveTo>
                        <a:pt x="958508" y="296179"/>
                      </a:moveTo>
                      <a:lnTo>
                        <a:pt x="958508" y="747317"/>
                      </a:lnTo>
                      <a:lnTo>
                        <a:pt x="0" y="451138"/>
                      </a:lnTo>
                      <a:lnTo>
                        <a:pt x="0" y="0"/>
                      </a:lnTo>
                      <a:lnTo>
                        <a:pt x="958508" y="296179"/>
                      </a:lnTo>
                      <a:close/>
                    </a:path>
                  </a:pathLst>
                </a:custGeom>
                <a:solidFill>
                  <a:srgbClr val="EAA31B">
                    <a:lumMod val="75000"/>
                  </a:srgbClr>
                </a:solidFill>
                <a:ln w="319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A2AF82AA-8EB5-94FB-351A-B40DEB53369C}"/>
                    </a:ext>
                  </a:extLst>
                </p:cNvPr>
                <p:cNvSpPr/>
                <p:nvPr/>
              </p:nvSpPr>
              <p:spPr>
                <a:xfrm>
                  <a:off x="1340499" y="2499937"/>
                  <a:ext cx="958827" cy="747317"/>
                </a:xfrm>
                <a:custGeom>
                  <a:avLst/>
                  <a:gdLst>
                    <a:gd name="connsiteX0" fmla="*/ 958828 w 958827"/>
                    <a:gd name="connsiteY0" fmla="*/ 0 h 747317"/>
                    <a:gd name="connsiteX1" fmla="*/ 958828 w 958827"/>
                    <a:gd name="connsiteY1" fmla="*/ 451138 h 747317"/>
                    <a:gd name="connsiteX2" fmla="*/ 0 w 958827"/>
                    <a:gd name="connsiteY2" fmla="*/ 747317 h 747317"/>
                    <a:gd name="connsiteX3" fmla="*/ 0 w 958827"/>
                    <a:gd name="connsiteY3" fmla="*/ 296179 h 747317"/>
                    <a:gd name="connsiteX4" fmla="*/ 958828 w 958827"/>
                    <a:gd name="connsiteY4" fmla="*/ 0 h 747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8827" h="747317">
                      <a:moveTo>
                        <a:pt x="958828" y="0"/>
                      </a:moveTo>
                      <a:lnTo>
                        <a:pt x="958828" y="451138"/>
                      </a:lnTo>
                      <a:lnTo>
                        <a:pt x="0" y="747317"/>
                      </a:lnTo>
                      <a:lnTo>
                        <a:pt x="0" y="296179"/>
                      </a:lnTo>
                      <a:lnTo>
                        <a:pt x="958828" y="0"/>
                      </a:lnTo>
                      <a:close/>
                    </a:path>
                  </a:pathLst>
                </a:custGeom>
                <a:solidFill>
                  <a:srgbClr val="EAA31B"/>
                </a:solidFill>
                <a:ln w="319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4ADB8A5-3DD6-1EA8-9A51-DD6228D6C548}"/>
                  </a:ext>
                </a:extLst>
              </p:cNvPr>
              <p:cNvSpPr txBox="1"/>
              <p:nvPr/>
            </p:nvSpPr>
            <p:spPr>
              <a:xfrm>
                <a:off x="2457392" y="4251364"/>
                <a:ext cx="617754" cy="429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</a:rPr>
                  <a:t>05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EC67825-8895-054E-3A59-E69B29316335}"/>
                  </a:ext>
                </a:extLst>
              </p:cNvPr>
              <p:cNvSpPr txBox="1"/>
              <p:nvPr/>
            </p:nvSpPr>
            <p:spPr>
              <a:xfrm>
                <a:off x="2458193" y="3218210"/>
                <a:ext cx="617754" cy="429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</a:rPr>
                  <a:t>03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37C9C84-493A-44F5-BD0E-71A962161F12}"/>
                  </a:ext>
                </a:extLst>
              </p:cNvPr>
              <p:cNvSpPr txBox="1"/>
              <p:nvPr/>
            </p:nvSpPr>
            <p:spPr>
              <a:xfrm>
                <a:off x="2483040" y="2078184"/>
                <a:ext cx="46038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</a:rPr>
                  <a:t>01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66F26E7-E22D-3094-D165-14E8CC79ED0F}"/>
                  </a:ext>
                </a:extLst>
              </p:cNvPr>
              <p:cNvSpPr txBox="1"/>
              <p:nvPr/>
            </p:nvSpPr>
            <p:spPr>
              <a:xfrm>
                <a:off x="3032530" y="2207412"/>
                <a:ext cx="2888670" cy="7803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Montserrat" panose="00000500000000000000" pitchFamily="2" charset="0"/>
                    <a:ea typeface="+mn-ea"/>
                  </a:rPr>
                  <a:t>RAP1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Montserrat" panose="00000500000000000000" pitchFamily="2" charset="0"/>
                  <a:ea typeface="+mn-ea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Montserrat" panose="00000500000000000000" pitchFamily="2" charset="0"/>
                    <a:ea typeface="+mn-ea"/>
                  </a:rPr>
                  <a:t>Central Processing Facility and N1 Access Road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6B3BA45-A112-5A58-5741-9F02F9F1E09F}"/>
                  </a:ext>
                </a:extLst>
              </p:cNvPr>
              <p:cNvSpPr txBox="1"/>
              <p:nvPr/>
            </p:nvSpPr>
            <p:spPr>
              <a:xfrm>
                <a:off x="2948874" y="2971041"/>
                <a:ext cx="2888672" cy="9735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Montserrat" panose="00000500000000000000" pitchFamily="2" charset="0"/>
                    <a:ea typeface="+mn-ea"/>
                  </a:rPr>
                  <a:t>RAP4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Montserrat" panose="00000500000000000000" pitchFamily="2" charset="0"/>
                  <a:ea typeface="+mn-ea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Montserrat" panose="00000500000000000000" pitchFamily="2" charset="0"/>
                    <a:ea typeface="+mn-ea"/>
                  </a:rPr>
                  <a:t>Feeder Pipeline  - Pipeline Mobile Camp, Pipeline RoW, Heat trace power stations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E211FBD-F35E-D40B-70D4-C6902FA579A7}"/>
                  </a:ext>
                </a:extLst>
              </p:cNvPr>
              <p:cNvSpPr txBox="1"/>
              <p:nvPr/>
            </p:nvSpPr>
            <p:spPr>
              <a:xfrm>
                <a:off x="2941161" y="4125829"/>
                <a:ext cx="3001475" cy="9795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Montserrat" panose="00000500000000000000" pitchFamily="2" charset="0"/>
                    <a:ea typeface="+mn-ea"/>
                  </a:rPr>
                  <a:t>RAP3b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Montserrat" panose="00000500000000000000" pitchFamily="2" charset="0"/>
                  <a:ea typeface="+mn-ea"/>
                </a:endParaRPr>
              </a:p>
              <a:p>
                <a:pPr eaLnBrk="1" fontAlgn="auto" hangingPunct="1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GB" sz="1200" kern="0">
                    <a:latin typeface="Montserrat" panose="00000500000000000000" pitchFamily="2" charset="0"/>
                    <a:ea typeface="+mn-ea"/>
                  </a:rPr>
                  <a:t>South-Eastern Components – 11 well pads, 11 flow lines and 11 access roads</a:t>
                </a:r>
                <a:endParaRPr lang="en-US" sz="1200" kern="0">
                  <a:latin typeface="Montserrat" panose="00000500000000000000" pitchFamily="2" charset="0"/>
                  <a:ea typeface="+mn-ea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3900B99-EA6D-2CF1-1A46-A24D80431A6D}"/>
                </a:ext>
              </a:extLst>
            </p:cNvPr>
            <p:cNvGrpSpPr/>
            <p:nvPr/>
          </p:nvGrpSpPr>
          <p:grpSpPr>
            <a:xfrm>
              <a:off x="6158063" y="1781172"/>
              <a:ext cx="5549029" cy="3583748"/>
              <a:chOff x="6063061" y="1781172"/>
              <a:chExt cx="5549029" cy="3583748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39DFA794-42E8-1111-319F-05C7A1203B9D}"/>
                  </a:ext>
                </a:extLst>
              </p:cNvPr>
              <p:cNvGrpSpPr/>
              <p:nvPr/>
            </p:nvGrpSpPr>
            <p:grpSpPr>
              <a:xfrm flipH="1">
                <a:off x="6305799" y="2078184"/>
                <a:ext cx="5306291" cy="3286736"/>
                <a:chOff x="429492" y="1306288"/>
                <a:chExt cx="5306291" cy="3286736"/>
              </a:xfrm>
            </p:grpSpPr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0EE2368E-44AF-461F-8CB1-5B5874C2E752}"/>
                    </a:ext>
                  </a:extLst>
                </p:cNvPr>
                <p:cNvSpPr/>
                <p:nvPr/>
              </p:nvSpPr>
              <p:spPr>
                <a:xfrm>
                  <a:off x="2037549" y="1728041"/>
                  <a:ext cx="3698234" cy="451777"/>
                </a:xfrm>
                <a:custGeom>
                  <a:avLst/>
                  <a:gdLst>
                    <a:gd name="connsiteX0" fmla="*/ 0 w 4669852"/>
                    <a:gd name="connsiteY0" fmla="*/ 0 h 451777"/>
                    <a:gd name="connsiteX1" fmla="*/ 1135193 w 4669852"/>
                    <a:gd name="connsiteY1" fmla="*/ 0 h 451777"/>
                    <a:gd name="connsiteX2" fmla="*/ 1135193 w 4669852"/>
                    <a:gd name="connsiteY2" fmla="*/ 451777 h 451777"/>
                    <a:gd name="connsiteX3" fmla="*/ 4669853 w 4669852"/>
                    <a:gd name="connsiteY3" fmla="*/ 451777 h 451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69852" h="451777">
                      <a:moveTo>
                        <a:pt x="0" y="0"/>
                      </a:moveTo>
                      <a:lnTo>
                        <a:pt x="1135193" y="0"/>
                      </a:lnTo>
                      <a:lnTo>
                        <a:pt x="1135193" y="451777"/>
                      </a:lnTo>
                      <a:lnTo>
                        <a:pt x="4669853" y="451777"/>
                      </a:lnTo>
                    </a:path>
                  </a:pathLst>
                </a:custGeom>
                <a:noFill/>
                <a:ln w="31928" cap="flat">
                  <a:solidFill>
                    <a:srgbClr val="93458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63D79372-58AA-4F2D-D1E7-57B72E84C33A}"/>
                    </a:ext>
                  </a:extLst>
                </p:cNvPr>
                <p:cNvSpPr/>
                <p:nvPr/>
              </p:nvSpPr>
              <p:spPr>
                <a:xfrm>
                  <a:off x="2037549" y="2852692"/>
                  <a:ext cx="3698234" cy="452096"/>
                </a:xfrm>
                <a:custGeom>
                  <a:avLst/>
                  <a:gdLst>
                    <a:gd name="connsiteX0" fmla="*/ 0 w 4669852"/>
                    <a:gd name="connsiteY0" fmla="*/ 0 h 452096"/>
                    <a:gd name="connsiteX1" fmla="*/ 1135193 w 4669852"/>
                    <a:gd name="connsiteY1" fmla="*/ 0 h 452096"/>
                    <a:gd name="connsiteX2" fmla="*/ 1135193 w 4669852"/>
                    <a:gd name="connsiteY2" fmla="*/ 452097 h 452096"/>
                    <a:gd name="connsiteX3" fmla="*/ 4669853 w 4669852"/>
                    <a:gd name="connsiteY3" fmla="*/ 452097 h 452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69852" h="452096">
                      <a:moveTo>
                        <a:pt x="0" y="0"/>
                      </a:moveTo>
                      <a:lnTo>
                        <a:pt x="1135193" y="0"/>
                      </a:lnTo>
                      <a:lnTo>
                        <a:pt x="1135193" y="452097"/>
                      </a:lnTo>
                      <a:lnTo>
                        <a:pt x="4669853" y="452097"/>
                      </a:lnTo>
                    </a:path>
                  </a:pathLst>
                </a:custGeom>
                <a:noFill/>
                <a:ln w="31928" cap="flat">
                  <a:solidFill>
                    <a:srgbClr val="00B0F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01CD09D1-4FFF-E59A-9AE8-B24FF8EF3D05}"/>
                    </a:ext>
                  </a:extLst>
                </p:cNvPr>
                <p:cNvSpPr/>
                <p:nvPr/>
              </p:nvSpPr>
              <p:spPr>
                <a:xfrm>
                  <a:off x="2037549" y="3888840"/>
                  <a:ext cx="3698234" cy="452096"/>
                </a:xfrm>
                <a:custGeom>
                  <a:avLst/>
                  <a:gdLst>
                    <a:gd name="connsiteX0" fmla="*/ 0 w 4669852"/>
                    <a:gd name="connsiteY0" fmla="*/ 0 h 452096"/>
                    <a:gd name="connsiteX1" fmla="*/ 1135193 w 4669852"/>
                    <a:gd name="connsiteY1" fmla="*/ 0 h 452096"/>
                    <a:gd name="connsiteX2" fmla="*/ 1135193 w 4669852"/>
                    <a:gd name="connsiteY2" fmla="*/ 452096 h 452096"/>
                    <a:gd name="connsiteX3" fmla="*/ 4669853 w 4669852"/>
                    <a:gd name="connsiteY3" fmla="*/ 452096 h 452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69852" h="452096">
                      <a:moveTo>
                        <a:pt x="0" y="0"/>
                      </a:moveTo>
                      <a:lnTo>
                        <a:pt x="1135193" y="0"/>
                      </a:lnTo>
                      <a:lnTo>
                        <a:pt x="1135193" y="452096"/>
                      </a:lnTo>
                      <a:lnTo>
                        <a:pt x="4669853" y="452096"/>
                      </a:lnTo>
                    </a:path>
                  </a:pathLst>
                </a:custGeom>
                <a:noFill/>
                <a:ln w="31928" cap="flat">
                  <a:solidFill>
                    <a:srgbClr val="FD6D67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0C128C66-097D-AAEF-E2CF-9D1FEF571703}"/>
                    </a:ext>
                  </a:extLst>
                </p:cNvPr>
                <p:cNvSpPr/>
                <p:nvPr/>
              </p:nvSpPr>
              <p:spPr>
                <a:xfrm>
                  <a:off x="429492" y="3357240"/>
                  <a:ext cx="1917335" cy="592677"/>
                </a:xfrm>
                <a:custGeom>
                  <a:avLst/>
                  <a:gdLst>
                    <a:gd name="connsiteX0" fmla="*/ 958508 w 1917335"/>
                    <a:gd name="connsiteY0" fmla="*/ 592678 h 592677"/>
                    <a:gd name="connsiteX1" fmla="*/ 0 w 1917335"/>
                    <a:gd name="connsiteY1" fmla="*/ 296499 h 592677"/>
                    <a:gd name="connsiteX2" fmla="*/ 958508 w 1917335"/>
                    <a:gd name="connsiteY2" fmla="*/ 0 h 592677"/>
                    <a:gd name="connsiteX3" fmla="*/ 1917336 w 1917335"/>
                    <a:gd name="connsiteY3" fmla="*/ 296499 h 592677"/>
                    <a:gd name="connsiteX4" fmla="*/ 958508 w 1917335"/>
                    <a:gd name="connsiteY4" fmla="*/ 592678 h 592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17335" h="592677">
                      <a:moveTo>
                        <a:pt x="958508" y="592678"/>
                      </a:moveTo>
                      <a:lnTo>
                        <a:pt x="0" y="296499"/>
                      </a:lnTo>
                      <a:lnTo>
                        <a:pt x="958508" y="0"/>
                      </a:lnTo>
                      <a:lnTo>
                        <a:pt x="1917336" y="296499"/>
                      </a:lnTo>
                      <a:lnTo>
                        <a:pt x="958508" y="592678"/>
                      </a:lnTo>
                      <a:close/>
                    </a:path>
                  </a:pathLst>
                </a:custGeom>
                <a:solidFill>
                  <a:srgbClr val="FD6D67"/>
                </a:solidFill>
                <a:ln w="319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96DE2D2D-667B-54D9-4C25-076E1866B0E5}"/>
                    </a:ext>
                  </a:extLst>
                </p:cNvPr>
                <p:cNvSpPr/>
                <p:nvPr/>
              </p:nvSpPr>
              <p:spPr>
                <a:xfrm>
                  <a:off x="429492" y="3641864"/>
                  <a:ext cx="958508" cy="951160"/>
                </a:xfrm>
                <a:custGeom>
                  <a:avLst/>
                  <a:gdLst>
                    <a:gd name="connsiteX0" fmla="*/ 958508 w 958508"/>
                    <a:gd name="connsiteY0" fmla="*/ 296179 h 951160"/>
                    <a:gd name="connsiteX1" fmla="*/ 958508 w 958508"/>
                    <a:gd name="connsiteY1" fmla="*/ 951160 h 951160"/>
                    <a:gd name="connsiteX2" fmla="*/ 0 w 958508"/>
                    <a:gd name="connsiteY2" fmla="*/ 654981 h 951160"/>
                    <a:gd name="connsiteX3" fmla="*/ 0 w 958508"/>
                    <a:gd name="connsiteY3" fmla="*/ 0 h 951160"/>
                    <a:gd name="connsiteX4" fmla="*/ 958508 w 958508"/>
                    <a:gd name="connsiteY4" fmla="*/ 296179 h 951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8508" h="951160">
                      <a:moveTo>
                        <a:pt x="958508" y="296179"/>
                      </a:moveTo>
                      <a:lnTo>
                        <a:pt x="958508" y="951160"/>
                      </a:lnTo>
                      <a:lnTo>
                        <a:pt x="0" y="654981"/>
                      </a:lnTo>
                      <a:lnTo>
                        <a:pt x="0" y="0"/>
                      </a:lnTo>
                      <a:lnTo>
                        <a:pt x="958508" y="296179"/>
                      </a:lnTo>
                      <a:close/>
                    </a:path>
                  </a:pathLst>
                </a:custGeom>
                <a:solidFill>
                  <a:srgbClr val="FC473E"/>
                </a:solidFill>
                <a:ln w="319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25F27B99-CCA2-34CA-B7A2-BD59CD2F57B7}"/>
                    </a:ext>
                  </a:extLst>
                </p:cNvPr>
                <p:cNvSpPr/>
                <p:nvPr/>
              </p:nvSpPr>
              <p:spPr>
                <a:xfrm>
                  <a:off x="1388000" y="3641864"/>
                  <a:ext cx="958827" cy="951160"/>
                </a:xfrm>
                <a:custGeom>
                  <a:avLst/>
                  <a:gdLst>
                    <a:gd name="connsiteX0" fmla="*/ 958828 w 958827"/>
                    <a:gd name="connsiteY0" fmla="*/ 0 h 951160"/>
                    <a:gd name="connsiteX1" fmla="*/ 958828 w 958827"/>
                    <a:gd name="connsiteY1" fmla="*/ 654981 h 951160"/>
                    <a:gd name="connsiteX2" fmla="*/ 0 w 958827"/>
                    <a:gd name="connsiteY2" fmla="*/ 951160 h 951160"/>
                    <a:gd name="connsiteX3" fmla="*/ 0 w 958827"/>
                    <a:gd name="connsiteY3" fmla="*/ 296179 h 951160"/>
                    <a:gd name="connsiteX4" fmla="*/ 958828 w 958827"/>
                    <a:gd name="connsiteY4" fmla="*/ 0 h 951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8827" h="951160">
                      <a:moveTo>
                        <a:pt x="958828" y="0"/>
                      </a:moveTo>
                      <a:lnTo>
                        <a:pt x="958828" y="654981"/>
                      </a:lnTo>
                      <a:lnTo>
                        <a:pt x="0" y="951160"/>
                      </a:lnTo>
                      <a:lnTo>
                        <a:pt x="0" y="296179"/>
                      </a:lnTo>
                      <a:lnTo>
                        <a:pt x="958828" y="0"/>
                      </a:lnTo>
                      <a:close/>
                    </a:path>
                  </a:pathLst>
                </a:custGeom>
                <a:solidFill>
                  <a:srgbClr val="FD6D67">
                    <a:lumMod val="60000"/>
                    <a:lumOff val="40000"/>
                  </a:srgbClr>
                </a:solidFill>
                <a:ln w="319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F848F926-18E2-6456-5E12-BE26A9727695}"/>
                    </a:ext>
                  </a:extLst>
                </p:cNvPr>
                <p:cNvSpPr/>
                <p:nvPr/>
              </p:nvSpPr>
              <p:spPr>
                <a:xfrm>
                  <a:off x="429492" y="2173801"/>
                  <a:ext cx="1917335" cy="592997"/>
                </a:xfrm>
                <a:custGeom>
                  <a:avLst/>
                  <a:gdLst>
                    <a:gd name="connsiteX0" fmla="*/ 958508 w 1917335"/>
                    <a:gd name="connsiteY0" fmla="*/ 592997 h 592997"/>
                    <a:gd name="connsiteX1" fmla="*/ 0 w 1917335"/>
                    <a:gd name="connsiteY1" fmla="*/ 296499 h 592997"/>
                    <a:gd name="connsiteX2" fmla="*/ 958508 w 1917335"/>
                    <a:gd name="connsiteY2" fmla="*/ 0 h 592997"/>
                    <a:gd name="connsiteX3" fmla="*/ 1917336 w 1917335"/>
                    <a:gd name="connsiteY3" fmla="*/ 296499 h 592997"/>
                    <a:gd name="connsiteX4" fmla="*/ 958508 w 1917335"/>
                    <a:gd name="connsiteY4" fmla="*/ 592997 h 592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17335" h="592997">
                      <a:moveTo>
                        <a:pt x="958508" y="592997"/>
                      </a:moveTo>
                      <a:lnTo>
                        <a:pt x="0" y="296499"/>
                      </a:lnTo>
                      <a:lnTo>
                        <a:pt x="958508" y="0"/>
                      </a:lnTo>
                      <a:lnTo>
                        <a:pt x="1917336" y="296499"/>
                      </a:lnTo>
                      <a:lnTo>
                        <a:pt x="958508" y="592997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319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0C02DE30-A76D-2733-C9B1-194C83FBB981}"/>
                    </a:ext>
                  </a:extLst>
                </p:cNvPr>
                <p:cNvSpPr/>
                <p:nvPr/>
              </p:nvSpPr>
              <p:spPr>
                <a:xfrm>
                  <a:off x="429492" y="2458425"/>
                  <a:ext cx="958508" cy="1200372"/>
                </a:xfrm>
                <a:custGeom>
                  <a:avLst/>
                  <a:gdLst>
                    <a:gd name="connsiteX0" fmla="*/ 958508 w 958508"/>
                    <a:gd name="connsiteY0" fmla="*/ 296499 h 1200372"/>
                    <a:gd name="connsiteX1" fmla="*/ 958508 w 958508"/>
                    <a:gd name="connsiteY1" fmla="*/ 1200373 h 1200372"/>
                    <a:gd name="connsiteX2" fmla="*/ 0 w 958508"/>
                    <a:gd name="connsiteY2" fmla="*/ 903874 h 1200372"/>
                    <a:gd name="connsiteX3" fmla="*/ 0 w 958508"/>
                    <a:gd name="connsiteY3" fmla="*/ 0 h 1200372"/>
                    <a:gd name="connsiteX4" fmla="*/ 958508 w 958508"/>
                    <a:gd name="connsiteY4" fmla="*/ 296499 h 12003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8508" h="1200372">
                      <a:moveTo>
                        <a:pt x="958508" y="296499"/>
                      </a:moveTo>
                      <a:lnTo>
                        <a:pt x="958508" y="1200373"/>
                      </a:lnTo>
                      <a:lnTo>
                        <a:pt x="0" y="903874"/>
                      </a:lnTo>
                      <a:lnTo>
                        <a:pt x="0" y="0"/>
                      </a:lnTo>
                      <a:lnTo>
                        <a:pt x="958508" y="296499"/>
                      </a:lnTo>
                      <a:close/>
                    </a:path>
                  </a:pathLst>
                </a:custGeom>
                <a:solidFill>
                  <a:srgbClr val="00B0F0">
                    <a:lumMod val="75000"/>
                  </a:srgbClr>
                </a:solidFill>
                <a:ln w="319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01838E0D-F5BE-A993-396E-76D346F90C1D}"/>
                    </a:ext>
                  </a:extLst>
                </p:cNvPr>
                <p:cNvSpPr/>
                <p:nvPr/>
              </p:nvSpPr>
              <p:spPr>
                <a:xfrm>
                  <a:off x="1388000" y="2458425"/>
                  <a:ext cx="958827" cy="1200372"/>
                </a:xfrm>
                <a:custGeom>
                  <a:avLst/>
                  <a:gdLst>
                    <a:gd name="connsiteX0" fmla="*/ 958828 w 958827"/>
                    <a:gd name="connsiteY0" fmla="*/ 0 h 1200372"/>
                    <a:gd name="connsiteX1" fmla="*/ 958828 w 958827"/>
                    <a:gd name="connsiteY1" fmla="*/ 903874 h 1200372"/>
                    <a:gd name="connsiteX2" fmla="*/ 0 w 958827"/>
                    <a:gd name="connsiteY2" fmla="*/ 1200373 h 1200372"/>
                    <a:gd name="connsiteX3" fmla="*/ 0 w 958827"/>
                    <a:gd name="connsiteY3" fmla="*/ 296499 h 1200372"/>
                    <a:gd name="connsiteX4" fmla="*/ 958828 w 958827"/>
                    <a:gd name="connsiteY4" fmla="*/ 0 h 12003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8827" h="1200372">
                      <a:moveTo>
                        <a:pt x="958828" y="0"/>
                      </a:moveTo>
                      <a:lnTo>
                        <a:pt x="958828" y="903874"/>
                      </a:lnTo>
                      <a:lnTo>
                        <a:pt x="0" y="1200373"/>
                      </a:lnTo>
                      <a:lnTo>
                        <a:pt x="0" y="296499"/>
                      </a:lnTo>
                      <a:lnTo>
                        <a:pt x="958828" y="0"/>
                      </a:lnTo>
                      <a:close/>
                    </a:path>
                  </a:pathLst>
                </a:custGeom>
                <a:solidFill>
                  <a:srgbClr val="00B0F0">
                    <a:lumMod val="60000"/>
                    <a:lumOff val="40000"/>
                  </a:srgbClr>
                </a:solidFill>
                <a:ln w="319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B015D86E-4468-A090-7151-89BEA916ACBB}"/>
                    </a:ext>
                  </a:extLst>
                </p:cNvPr>
                <p:cNvSpPr/>
                <p:nvPr/>
              </p:nvSpPr>
              <p:spPr>
                <a:xfrm>
                  <a:off x="429492" y="1443418"/>
                  <a:ext cx="1917335" cy="592677"/>
                </a:xfrm>
                <a:custGeom>
                  <a:avLst/>
                  <a:gdLst>
                    <a:gd name="connsiteX0" fmla="*/ 958508 w 1917335"/>
                    <a:gd name="connsiteY0" fmla="*/ 592678 h 592677"/>
                    <a:gd name="connsiteX1" fmla="*/ 0 w 1917335"/>
                    <a:gd name="connsiteY1" fmla="*/ 296499 h 592677"/>
                    <a:gd name="connsiteX2" fmla="*/ 958508 w 1917335"/>
                    <a:gd name="connsiteY2" fmla="*/ 0 h 592677"/>
                    <a:gd name="connsiteX3" fmla="*/ 1917336 w 1917335"/>
                    <a:gd name="connsiteY3" fmla="*/ 296499 h 592677"/>
                    <a:gd name="connsiteX4" fmla="*/ 958508 w 1917335"/>
                    <a:gd name="connsiteY4" fmla="*/ 592678 h 592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17335" h="592677">
                      <a:moveTo>
                        <a:pt x="958508" y="592678"/>
                      </a:moveTo>
                      <a:lnTo>
                        <a:pt x="0" y="296499"/>
                      </a:lnTo>
                      <a:lnTo>
                        <a:pt x="958508" y="0"/>
                      </a:lnTo>
                      <a:lnTo>
                        <a:pt x="1917336" y="296499"/>
                      </a:lnTo>
                      <a:lnTo>
                        <a:pt x="958508" y="592678"/>
                      </a:lnTo>
                      <a:close/>
                    </a:path>
                  </a:pathLst>
                </a:custGeom>
                <a:solidFill>
                  <a:srgbClr val="934584"/>
                </a:solidFill>
                <a:ln w="319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9B1697A7-E305-FE11-655E-94149821C39A}"/>
                    </a:ext>
                  </a:extLst>
                </p:cNvPr>
                <p:cNvSpPr/>
                <p:nvPr/>
              </p:nvSpPr>
              <p:spPr>
                <a:xfrm>
                  <a:off x="429492" y="1728041"/>
                  <a:ext cx="958508" cy="747317"/>
                </a:xfrm>
                <a:custGeom>
                  <a:avLst/>
                  <a:gdLst>
                    <a:gd name="connsiteX0" fmla="*/ 958508 w 958508"/>
                    <a:gd name="connsiteY0" fmla="*/ 296179 h 747317"/>
                    <a:gd name="connsiteX1" fmla="*/ 958508 w 958508"/>
                    <a:gd name="connsiteY1" fmla="*/ 747317 h 747317"/>
                    <a:gd name="connsiteX2" fmla="*/ 0 w 958508"/>
                    <a:gd name="connsiteY2" fmla="*/ 451138 h 747317"/>
                    <a:gd name="connsiteX3" fmla="*/ 0 w 958508"/>
                    <a:gd name="connsiteY3" fmla="*/ 0 h 747317"/>
                    <a:gd name="connsiteX4" fmla="*/ 958508 w 958508"/>
                    <a:gd name="connsiteY4" fmla="*/ 296179 h 747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8508" h="747317">
                      <a:moveTo>
                        <a:pt x="958508" y="296179"/>
                      </a:moveTo>
                      <a:lnTo>
                        <a:pt x="958508" y="747317"/>
                      </a:lnTo>
                      <a:lnTo>
                        <a:pt x="0" y="451138"/>
                      </a:lnTo>
                      <a:lnTo>
                        <a:pt x="0" y="0"/>
                      </a:lnTo>
                      <a:lnTo>
                        <a:pt x="958508" y="296179"/>
                      </a:lnTo>
                      <a:close/>
                    </a:path>
                  </a:pathLst>
                </a:custGeom>
                <a:solidFill>
                  <a:srgbClr val="934584">
                    <a:lumMod val="75000"/>
                  </a:srgbClr>
                </a:solidFill>
                <a:ln w="319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2365F894-78AD-77EB-4524-FC8AF4FBE3BC}"/>
                    </a:ext>
                  </a:extLst>
                </p:cNvPr>
                <p:cNvSpPr/>
                <p:nvPr/>
              </p:nvSpPr>
              <p:spPr>
                <a:xfrm>
                  <a:off x="1388000" y="1728041"/>
                  <a:ext cx="958827" cy="747317"/>
                </a:xfrm>
                <a:custGeom>
                  <a:avLst/>
                  <a:gdLst>
                    <a:gd name="connsiteX0" fmla="*/ 958828 w 958827"/>
                    <a:gd name="connsiteY0" fmla="*/ 0 h 747317"/>
                    <a:gd name="connsiteX1" fmla="*/ 958828 w 958827"/>
                    <a:gd name="connsiteY1" fmla="*/ 451138 h 747317"/>
                    <a:gd name="connsiteX2" fmla="*/ 0 w 958827"/>
                    <a:gd name="connsiteY2" fmla="*/ 747317 h 747317"/>
                    <a:gd name="connsiteX3" fmla="*/ 0 w 958827"/>
                    <a:gd name="connsiteY3" fmla="*/ 296179 h 747317"/>
                    <a:gd name="connsiteX4" fmla="*/ 958828 w 958827"/>
                    <a:gd name="connsiteY4" fmla="*/ 0 h 747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8827" h="747317">
                      <a:moveTo>
                        <a:pt x="958828" y="0"/>
                      </a:moveTo>
                      <a:lnTo>
                        <a:pt x="958828" y="451138"/>
                      </a:lnTo>
                      <a:lnTo>
                        <a:pt x="0" y="747317"/>
                      </a:lnTo>
                      <a:lnTo>
                        <a:pt x="0" y="296179"/>
                      </a:lnTo>
                      <a:lnTo>
                        <a:pt x="958828" y="0"/>
                      </a:lnTo>
                      <a:close/>
                    </a:path>
                  </a:pathLst>
                </a:custGeom>
                <a:solidFill>
                  <a:srgbClr val="934584">
                    <a:lumMod val="60000"/>
                    <a:lumOff val="40000"/>
                  </a:srgbClr>
                </a:solidFill>
                <a:ln w="319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5D91630-F1CB-2677-D984-C2A0F998BA21}"/>
                    </a:ext>
                  </a:extLst>
                </p:cNvPr>
                <p:cNvSpPr txBox="1"/>
                <p:nvPr/>
              </p:nvSpPr>
              <p:spPr>
                <a:xfrm>
                  <a:off x="2385270" y="3479468"/>
                  <a:ext cx="631301" cy="4290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Montserrat" panose="00000500000000000000" pitchFamily="2" charset="0"/>
                      <a:ea typeface="+mn-ea"/>
                    </a:rPr>
                    <a:t>06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70CEA9E4-C266-A4A1-519F-ADB275A1DAA7}"/>
                    </a:ext>
                  </a:extLst>
                </p:cNvPr>
                <p:cNvSpPr txBox="1"/>
                <p:nvPr/>
              </p:nvSpPr>
              <p:spPr>
                <a:xfrm>
                  <a:off x="2368986" y="2446314"/>
                  <a:ext cx="646784" cy="4290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Montserrat" panose="00000500000000000000" pitchFamily="2" charset="0"/>
                      <a:ea typeface="+mn-ea"/>
                    </a:rPr>
                    <a:t>04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9E646E6A-88FF-2929-2912-865AE324998B}"/>
                    </a:ext>
                  </a:extLst>
                </p:cNvPr>
                <p:cNvSpPr txBox="1"/>
                <p:nvPr/>
              </p:nvSpPr>
              <p:spPr>
                <a:xfrm>
                  <a:off x="2375104" y="1306288"/>
                  <a:ext cx="615819" cy="4290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Montserrat" panose="00000500000000000000" pitchFamily="2" charset="0"/>
                      <a:ea typeface="+mn-ea"/>
                    </a:rPr>
                    <a:t>02</a:t>
                  </a:r>
                </a:p>
              </p:txBody>
            </p:sp>
          </p:grp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6EA127C-42FB-DA8D-2A7A-8A4CE1EFDDDF}"/>
                  </a:ext>
                </a:extLst>
              </p:cNvPr>
              <p:cNvSpPr txBox="1"/>
              <p:nvPr/>
            </p:nvSpPr>
            <p:spPr>
              <a:xfrm>
                <a:off x="6063061" y="1781172"/>
                <a:ext cx="3135085" cy="14520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Montserrat" panose="00000500000000000000" pitchFamily="2" charset="0"/>
                    <a:ea typeface="+mn-ea"/>
                  </a:rPr>
                  <a:t>RAP2</a:t>
                </a:r>
              </a:p>
              <a:p>
                <a:pPr eaLnBrk="1" fontAlgn="auto" hangingPunct="1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GB" sz="1200" kern="0">
                    <a:latin typeface="Montserrat" panose="00000500000000000000" pitchFamily="2" charset="0"/>
                    <a:ea typeface="+mn-ea"/>
                  </a:rPr>
                  <a:t>North-Western Components - 6 well pads, 6 flow lines, 5 access roads and one (1) water abstraction station</a:t>
                </a:r>
                <a:endParaRPr lang="en-US" sz="1200" kern="0">
                  <a:latin typeface="Montserrat" panose="00000500000000000000" pitchFamily="2" charset="0"/>
                  <a:ea typeface="+mn-ea"/>
                </a:endParaRPr>
              </a:p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374151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</a:rPr>
                  <a:t>..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CB8A7DE-D4F3-4F8F-FBBA-B1F57642E7D4}"/>
                  </a:ext>
                </a:extLst>
              </p:cNvPr>
              <p:cNvSpPr txBox="1"/>
              <p:nvPr/>
            </p:nvSpPr>
            <p:spPr>
              <a:xfrm>
                <a:off x="6212325" y="2973417"/>
                <a:ext cx="2985821" cy="14520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Montserrat" panose="00000500000000000000" pitchFamily="2" charset="0"/>
                    <a:ea typeface="+mn-ea"/>
                  </a:rPr>
                  <a:t>RAP3a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Montserrat" panose="00000500000000000000" pitchFamily="2" charset="0"/>
                  <a:ea typeface="+mn-ea"/>
                </a:endParaRPr>
              </a:p>
              <a:p>
                <a:pPr eaLnBrk="1" fontAlgn="auto" hangingPunct="1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GB" sz="1200" kern="0">
                    <a:latin typeface="Montserrat" panose="00000500000000000000" pitchFamily="2" charset="0"/>
                    <a:ea typeface="+mn-ea"/>
                  </a:rPr>
                  <a:t>North-Eastern Components - 6 well pads, 8 flow lines, 6 access roads and 2 HDD sites options</a:t>
                </a:r>
                <a:endParaRPr lang="en-US" sz="1200" kern="0">
                  <a:latin typeface="Montserrat" panose="00000500000000000000" pitchFamily="2" charset="0"/>
                  <a:ea typeface="+mn-ea"/>
                </a:endParaRPr>
              </a:p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374151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</a:rPr>
                  <a:t>.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A49AF9E-D0F1-0094-7B7C-604095406F39}"/>
                  </a:ext>
                </a:extLst>
              </p:cNvPr>
              <p:cNvSpPr txBox="1"/>
              <p:nvPr/>
            </p:nvSpPr>
            <p:spPr>
              <a:xfrm>
                <a:off x="6246421" y="4331961"/>
                <a:ext cx="2850078" cy="7755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Montserrat" panose="00000500000000000000" pitchFamily="2" charset="0"/>
                    <a:ea typeface="+mn-ea"/>
                  </a:rPr>
                  <a:t>RAP5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Montserrat" panose="00000500000000000000" pitchFamily="2" charset="0"/>
                  <a:ea typeface="+mn-ea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err="1">
                    <a:ln>
                      <a:noFill/>
                    </a:ln>
                    <a:effectLst/>
                    <a:uLnTx/>
                    <a:uFillTx/>
                    <a:latin typeface="Montserrat" panose="00000500000000000000" pitchFamily="2" charset="0"/>
                    <a:ea typeface="+mn-ea"/>
                  </a:rPr>
                  <a:t>Upgrad</a:t>
                </a:r>
                <a:r>
                  <a:rPr lang="en-US" sz="1200" kern="0">
                    <a:latin typeface="Montserrat" panose="00000500000000000000" pitchFamily="2" charset="0"/>
                    <a:ea typeface="+mn-ea"/>
                  </a:rPr>
                  <a:t>e of 09 existing access roads 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Montserrat" panose="00000500000000000000" pitchFamily="2" charset="0"/>
                  <a:ea typeface="+mn-ea"/>
                </a:endParaRPr>
              </a:p>
            </p:txBody>
          </p:sp>
        </p:grp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7B59932C-0EE5-3B53-2541-FE1A5086769E}"/>
              </a:ext>
            </a:extLst>
          </p:cNvPr>
          <p:cNvSpPr txBox="1"/>
          <p:nvPr/>
        </p:nvSpPr>
        <p:spPr>
          <a:xfrm>
            <a:off x="1043608" y="0"/>
            <a:ext cx="76328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Tilenga Project (Case Study)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Components 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(Resettlement Action Plans - RAP)</a:t>
            </a:r>
            <a:endParaRPr kumimoji="0" lang="en-GB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7" name="Rectangle: Diagonal Corners Snipped 56">
            <a:extLst>
              <a:ext uri="{FF2B5EF4-FFF2-40B4-BE49-F238E27FC236}">
                <a16:creationId xmlns:a16="http://schemas.microsoft.com/office/drawing/2014/main" id="{22F9DBDD-3CEB-90EF-E242-2164ED5A5C41}"/>
              </a:ext>
            </a:extLst>
          </p:cNvPr>
          <p:cNvSpPr/>
          <p:nvPr/>
        </p:nvSpPr>
        <p:spPr bwMode="auto">
          <a:xfrm>
            <a:off x="107504" y="290968"/>
            <a:ext cx="1008112" cy="738786"/>
          </a:xfrm>
          <a:prstGeom prst="snip2DiagRect">
            <a:avLst>
              <a:gd name="adj1" fmla="val 0"/>
              <a:gd name="adj2" fmla="val 38769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b="1" kern="0">
                <a:solidFill>
                  <a:srgbClr val="32428B"/>
                </a:solidFill>
                <a:latin typeface="Helvetica Neue" panose="02000503000000020004" pitchFamily="2" charset="0"/>
              </a:rPr>
              <a:t>3</a:t>
            </a:r>
            <a:endParaRPr lang="en-UG" b="1" kern="0">
              <a:solidFill>
                <a:srgbClr val="32428B"/>
              </a:solidFill>
              <a:latin typeface="Helvetica Neue" panose="02000503000000020004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7164FF9-66BC-B4F9-614B-3746F9FB5F06}"/>
              </a:ext>
            </a:extLst>
          </p:cNvPr>
          <p:cNvGrpSpPr/>
          <p:nvPr/>
        </p:nvGrpSpPr>
        <p:grpSpPr>
          <a:xfrm>
            <a:off x="2812591" y="4930760"/>
            <a:ext cx="6087722" cy="1705750"/>
            <a:chOff x="1075956" y="4873371"/>
            <a:chExt cx="6087722" cy="1705750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8569A7E-DE56-D412-C9C0-4804D5424CCE}"/>
                </a:ext>
              </a:extLst>
            </p:cNvPr>
            <p:cNvSpPr txBox="1"/>
            <p:nvPr/>
          </p:nvSpPr>
          <p:spPr>
            <a:xfrm>
              <a:off x="1075956" y="5014378"/>
              <a:ext cx="32118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/>
                <a:t>Supported by Critical Oil Roads constructed by Uganda National Roads Authority (UNRA);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FFFF797-7950-F8B7-6C36-83DCF82E3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31234" y="4873371"/>
              <a:ext cx="3032444" cy="170575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AEE3BD0-D1D0-8FF8-F12A-A589B9B670EA}"/>
              </a:ext>
            </a:extLst>
          </p:cNvPr>
          <p:cNvGrpSpPr/>
          <p:nvPr/>
        </p:nvGrpSpPr>
        <p:grpSpPr>
          <a:xfrm>
            <a:off x="33046" y="4998293"/>
            <a:ext cx="2711175" cy="1537414"/>
            <a:chOff x="33046" y="4998293"/>
            <a:chExt cx="2711175" cy="153741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D05BBD4-271E-9BD0-8C2C-9C4A60187EFF}"/>
                </a:ext>
              </a:extLst>
            </p:cNvPr>
            <p:cNvGrpSpPr/>
            <p:nvPr/>
          </p:nvGrpSpPr>
          <p:grpSpPr>
            <a:xfrm>
              <a:off x="33046" y="4998293"/>
              <a:ext cx="1216777" cy="1537414"/>
              <a:chOff x="33046" y="4998293"/>
              <a:chExt cx="1216777" cy="1537414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8D66CF03-5C31-8BF1-F8FE-EDAC1DD3D5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046" y="4998293"/>
                <a:ext cx="1216777" cy="974372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B03D853-DA4B-92E5-2BD0-383640F89E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221" y="5654096"/>
                <a:ext cx="769282" cy="88161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33DA99B-8BB5-16DD-F695-5B401EECEA3D}"/>
                </a:ext>
              </a:extLst>
            </p:cNvPr>
            <p:cNvSpPr txBox="1"/>
            <p:nvPr/>
          </p:nvSpPr>
          <p:spPr>
            <a:xfrm>
              <a:off x="1318192" y="5058379"/>
              <a:ext cx="142602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/>
                <a:t>January 2017</a:t>
              </a:r>
            </a:p>
            <a:p>
              <a:endParaRPr lang="en-US" sz="1800"/>
            </a:p>
            <a:p>
              <a:r>
                <a:rPr lang="en-US" sz="1800">
                  <a:solidFill>
                    <a:srgbClr val="00B050"/>
                  </a:solidFill>
                </a:rPr>
                <a:t>December 2023</a:t>
              </a:r>
              <a:endParaRPr lang="en-UG" sz="180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1516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98C69B1E-93D0-8A64-5C93-0624F13BA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402" y="65104"/>
            <a:ext cx="8729770" cy="105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400" b="1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19100" indent="-23811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333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defRPr>
            </a:lvl2pPr>
            <a:lvl3pPr marL="952462" indent="-190492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defRPr>
            </a:lvl3pPr>
            <a:lvl4pPr marL="1333447" indent="-190492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67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defRPr>
            </a:lvl4pPr>
            <a:lvl5pPr marL="1714431" indent="-19049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defRPr>
            </a:lvl5pPr>
            <a:lvl6pPr marL="2095416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+mn-ea"/>
              </a:defRPr>
            </a:lvl6pPr>
            <a:lvl7pPr marL="2476401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+mn-ea"/>
              </a:defRPr>
            </a:lvl7pPr>
            <a:lvl8pPr marL="2857386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+mn-ea"/>
              </a:defRPr>
            </a:lvl8pPr>
            <a:lvl9pPr marL="3238370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Rationale for Social and Resettlement Services – Tilenga Project</a:t>
            </a:r>
            <a:endParaRPr lang="en-GB" alt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2A0DA7-F3DF-B500-4636-6B2EFA6E065F}"/>
              </a:ext>
            </a:extLst>
          </p:cNvPr>
          <p:cNvSpPr txBox="1"/>
          <p:nvPr/>
        </p:nvSpPr>
        <p:spPr>
          <a:xfrm>
            <a:off x="413538" y="6203207"/>
            <a:ext cx="83169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/>
              <a:t>Objectives/goals - Unfettered site/Land Access</a:t>
            </a:r>
            <a:endParaRPr lang="en-UG" sz="1800" b="1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FD4249C-E826-3DEC-6D88-C838A6F4E07B}"/>
              </a:ext>
            </a:extLst>
          </p:cNvPr>
          <p:cNvGrpSpPr/>
          <p:nvPr/>
        </p:nvGrpSpPr>
        <p:grpSpPr>
          <a:xfrm>
            <a:off x="5993462" y="2204864"/>
            <a:ext cx="2899502" cy="3405580"/>
            <a:chOff x="4850266" y="1396198"/>
            <a:chExt cx="4771277" cy="4533768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0002A88A-34E3-7EE2-5136-56D489DFF2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7444" y="4675595"/>
              <a:ext cx="576064" cy="5760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699D701-B543-006C-579C-BA0823161224}"/>
                </a:ext>
              </a:extLst>
            </p:cNvPr>
            <p:cNvGrpSpPr/>
            <p:nvPr/>
          </p:nvGrpSpPr>
          <p:grpSpPr>
            <a:xfrm>
              <a:off x="4850266" y="1396198"/>
              <a:ext cx="4771277" cy="4392384"/>
              <a:chOff x="4850266" y="1396198"/>
              <a:chExt cx="4771277" cy="4392384"/>
            </a:xfrm>
          </p:grpSpPr>
          <p:pic>
            <p:nvPicPr>
              <p:cNvPr id="14" name="Picture 8" descr="Dwelling abroad ">
                <a:extLst>
                  <a:ext uri="{FF2B5EF4-FFF2-40B4-BE49-F238E27FC236}">
                    <a16:creationId xmlns:a16="http://schemas.microsoft.com/office/drawing/2014/main" id="{76CCE061-12AE-E4A1-50A9-44F4C23096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50266" y="1396198"/>
                <a:ext cx="864087" cy="8640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E401E3B-98F8-7C31-26C7-13D82766D9C9}"/>
                  </a:ext>
                </a:extLst>
              </p:cNvPr>
              <p:cNvSpPr txBox="1"/>
              <p:nvPr/>
            </p:nvSpPr>
            <p:spPr>
              <a:xfrm>
                <a:off x="5880456" y="1536537"/>
                <a:ext cx="3741087" cy="69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>
                    <a:solidFill>
                      <a:srgbClr val="C00000"/>
                    </a:solidFill>
                  </a:rPr>
                  <a:t>Physical Displacement – Tilenga project</a:t>
                </a:r>
                <a:endParaRPr lang="en-UG" sz="1400" b="1">
                  <a:solidFill>
                    <a:srgbClr val="C00000"/>
                  </a:solidFill>
                </a:endParaRPr>
              </a:p>
            </p:txBody>
          </p:sp>
          <p:pic>
            <p:nvPicPr>
              <p:cNvPr id="16" name="Picture 10" descr="Moving truck ">
                <a:extLst>
                  <a:ext uri="{FF2B5EF4-FFF2-40B4-BE49-F238E27FC236}">
                    <a16:creationId xmlns:a16="http://schemas.microsoft.com/office/drawing/2014/main" id="{9F7CBA4D-7F68-F09B-5716-0559CE81DE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92425" y="2311697"/>
                <a:ext cx="576064" cy="5760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9C87CFE-D7DF-E119-BB58-2C39AA3555DB}"/>
                  </a:ext>
                </a:extLst>
              </p:cNvPr>
              <p:cNvSpPr txBox="1"/>
              <p:nvPr/>
            </p:nvSpPr>
            <p:spPr>
              <a:xfrm>
                <a:off x="6463535" y="2275659"/>
                <a:ext cx="2808311" cy="618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/>
                  <a:t>235 </a:t>
                </a:r>
                <a:r>
                  <a:rPr lang="en-US" sz="1400"/>
                  <a:t>Primary Residents</a:t>
                </a:r>
                <a:endParaRPr lang="en-UG" sz="140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91E677E-4C34-190C-4047-E810048251F6}"/>
                  </a:ext>
                </a:extLst>
              </p:cNvPr>
              <p:cNvSpPr txBox="1"/>
              <p:nvPr/>
            </p:nvSpPr>
            <p:spPr>
              <a:xfrm>
                <a:off x="6497064" y="2964075"/>
                <a:ext cx="2561100" cy="9833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en-UG" sz="1400" b="1">
                    <a:cs typeface="Arial" panose="020B0604020202020204" pitchFamily="34" charset="0"/>
                  </a:rPr>
                  <a:t>33</a:t>
                </a:r>
                <a:r>
                  <a:rPr lang="en-US" altLang="en-UG" sz="1400">
                    <a:cs typeface="Arial" panose="020B0604020202020204" pitchFamily="34" charset="0"/>
                  </a:rPr>
                  <a:t> replacement plots (in-kind compensation)</a:t>
                </a:r>
              </a:p>
            </p:txBody>
          </p:sp>
          <p:pic>
            <p:nvPicPr>
              <p:cNvPr id="19" name="Picture 12" descr="Land ">
                <a:extLst>
                  <a:ext uri="{FF2B5EF4-FFF2-40B4-BE49-F238E27FC236}">
                    <a16:creationId xmlns:a16="http://schemas.microsoft.com/office/drawing/2014/main" id="{3F331D70-E67F-4BF6-8A57-33ECF3EFDA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88714" y="3033834"/>
                <a:ext cx="624794" cy="6247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14" descr="Well ">
                <a:extLst>
                  <a:ext uri="{FF2B5EF4-FFF2-40B4-BE49-F238E27FC236}">
                    <a16:creationId xmlns:a16="http://schemas.microsoft.com/office/drawing/2014/main" id="{41403F48-1C16-92B6-4AAD-48E2C688C8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37444" y="3905516"/>
                <a:ext cx="576064" cy="5760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49E4515-0283-AEE2-6AC6-66DFCAB7A287}"/>
                  </a:ext>
                </a:extLst>
              </p:cNvPr>
              <p:cNvSpPr txBox="1"/>
              <p:nvPr/>
            </p:nvSpPr>
            <p:spPr>
              <a:xfrm>
                <a:off x="6545700" y="4070538"/>
                <a:ext cx="2364090" cy="4097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r>
                  <a:rPr kumimoji="0" lang="en-US" altLang="en-UG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MS PGothic" panose="020B0600070205080204" pitchFamily="34" charset="-128"/>
                    <a:cs typeface="Arial" panose="020B0604020202020204" pitchFamily="34" charset="0"/>
                  </a:rPr>
                  <a:t>04 </a:t>
                </a:r>
                <a:r>
                  <a:rPr lang="en-US" altLang="en-UG" sz="1400">
                    <a:cs typeface="Arial" panose="020B0604020202020204" pitchFamily="34" charset="0"/>
                  </a:rPr>
                  <a:t>Boreholes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356AE89-6DAF-BE05-376B-B20E844D1420}"/>
                  </a:ext>
                </a:extLst>
              </p:cNvPr>
              <p:cNvSpPr txBox="1"/>
              <p:nvPr/>
            </p:nvSpPr>
            <p:spPr>
              <a:xfrm>
                <a:off x="6569855" y="4742574"/>
                <a:ext cx="2808311" cy="363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/>
                  <a:t>482 </a:t>
                </a:r>
                <a:r>
                  <a:rPr lang="en-US" sz="1400"/>
                  <a:t>Graves</a:t>
                </a:r>
                <a:endParaRPr lang="en-UG" sz="140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9A0B317-92CB-88CC-6BB7-DE50169839C0}"/>
                  </a:ext>
                </a:extLst>
              </p:cNvPr>
              <p:cNvSpPr txBox="1"/>
              <p:nvPr/>
            </p:nvSpPr>
            <p:spPr>
              <a:xfrm>
                <a:off x="6544687" y="5424975"/>
                <a:ext cx="2032606" cy="363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/>
                  <a:t>116 </a:t>
                </a:r>
                <a:r>
                  <a:rPr lang="en-US" sz="1400"/>
                  <a:t>Shrines</a:t>
                </a:r>
                <a:endParaRPr lang="en-UG" sz="1400"/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AD191-E65B-A582-BFB9-747C32002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55626" y="5305172"/>
              <a:ext cx="639494" cy="6247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095B100-FA15-BF8F-AF45-06BD5173CB86}"/>
              </a:ext>
            </a:extLst>
          </p:cNvPr>
          <p:cNvGrpSpPr/>
          <p:nvPr/>
        </p:nvGrpSpPr>
        <p:grpSpPr>
          <a:xfrm>
            <a:off x="301098" y="2373525"/>
            <a:ext cx="4982658" cy="3704553"/>
            <a:chOff x="857319" y="1704975"/>
            <a:chExt cx="6787059" cy="436245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A815188-8643-6A09-336B-7E7789AFC197}"/>
                </a:ext>
              </a:extLst>
            </p:cNvPr>
            <p:cNvGrpSpPr/>
            <p:nvPr/>
          </p:nvGrpSpPr>
          <p:grpSpPr>
            <a:xfrm>
              <a:off x="857319" y="1704975"/>
              <a:ext cx="6787059" cy="4362450"/>
              <a:chOff x="1152595" y="1733550"/>
              <a:chExt cx="6787059" cy="4362450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9A9BFB33-A247-F3A8-531D-4B597113DD70}"/>
                  </a:ext>
                </a:extLst>
              </p:cNvPr>
              <p:cNvGrpSpPr/>
              <p:nvPr/>
            </p:nvGrpSpPr>
            <p:grpSpPr>
              <a:xfrm>
                <a:off x="1152595" y="1733550"/>
                <a:ext cx="3096757" cy="4362450"/>
                <a:chOff x="1152595" y="1733550"/>
                <a:chExt cx="3096757" cy="4362450"/>
              </a:xfrm>
            </p:grpSpPr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1C5007BD-7E41-3522-0B76-17824B1184AE}"/>
                    </a:ext>
                  </a:extLst>
                </p:cNvPr>
                <p:cNvSpPr/>
                <p:nvPr/>
              </p:nvSpPr>
              <p:spPr>
                <a:xfrm>
                  <a:off x="1836353" y="5223510"/>
                  <a:ext cx="1729217" cy="872490"/>
                </a:xfrm>
                <a:custGeom>
                  <a:avLst/>
                  <a:gdLst>
                    <a:gd name="connsiteX0" fmla="*/ 864369 w 1729217"/>
                    <a:gd name="connsiteY0" fmla="*/ 653868 h 872490"/>
                    <a:gd name="connsiteX1" fmla="*/ 216894 w 1729217"/>
                    <a:gd name="connsiteY1" fmla="*/ 94834 h 872490"/>
                    <a:gd name="connsiteX2" fmla="*/ 108793 w 1729217"/>
                    <a:gd name="connsiteY2" fmla="*/ -500 h 872490"/>
                    <a:gd name="connsiteX3" fmla="*/ 108793 w 1729217"/>
                    <a:gd name="connsiteY3" fmla="*/ -500 h 872490"/>
                    <a:gd name="connsiteX4" fmla="*/ 924 w 1729217"/>
                    <a:gd name="connsiteY4" fmla="*/ 125691 h 872490"/>
                    <a:gd name="connsiteX5" fmla="*/ 864369 w 1729217"/>
                    <a:gd name="connsiteY5" fmla="*/ 871990 h 872490"/>
                    <a:gd name="connsiteX6" fmla="*/ 1727785 w 1729217"/>
                    <a:gd name="connsiteY6" fmla="*/ 125691 h 872490"/>
                    <a:gd name="connsiteX7" fmla="*/ 1619946 w 1729217"/>
                    <a:gd name="connsiteY7" fmla="*/ -500 h 872490"/>
                    <a:gd name="connsiteX8" fmla="*/ 1619946 w 1729217"/>
                    <a:gd name="connsiteY8" fmla="*/ -500 h 872490"/>
                    <a:gd name="connsiteX9" fmla="*/ 1511844 w 1729217"/>
                    <a:gd name="connsiteY9" fmla="*/ 94834 h 872490"/>
                    <a:gd name="connsiteX10" fmla="*/ 864369 w 1729217"/>
                    <a:gd name="connsiteY10" fmla="*/ 653868 h 8724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29217" h="872490">
                      <a:moveTo>
                        <a:pt x="864369" y="653868"/>
                      </a:moveTo>
                      <a:cubicBezTo>
                        <a:pt x="535353" y="653868"/>
                        <a:pt x="263049" y="411054"/>
                        <a:pt x="216894" y="94834"/>
                      </a:cubicBezTo>
                      <a:cubicBezTo>
                        <a:pt x="208955" y="40507"/>
                        <a:pt x="163702" y="-500"/>
                        <a:pt x="108793" y="-500"/>
                      </a:cubicBezTo>
                      <a:lnTo>
                        <a:pt x="108793" y="-500"/>
                      </a:lnTo>
                      <a:cubicBezTo>
                        <a:pt x="41757" y="-500"/>
                        <a:pt x="-8673" y="59324"/>
                        <a:pt x="924" y="125691"/>
                      </a:cubicBezTo>
                      <a:cubicBezTo>
                        <a:pt x="62086" y="547744"/>
                        <a:pt x="425361" y="871990"/>
                        <a:pt x="864369" y="871990"/>
                      </a:cubicBezTo>
                      <a:cubicBezTo>
                        <a:pt x="1303377" y="871990"/>
                        <a:pt x="1666653" y="547744"/>
                        <a:pt x="1727785" y="125691"/>
                      </a:cubicBezTo>
                      <a:cubicBezTo>
                        <a:pt x="1737412" y="59324"/>
                        <a:pt x="1687069" y="-500"/>
                        <a:pt x="1619946" y="-500"/>
                      </a:cubicBezTo>
                      <a:lnTo>
                        <a:pt x="1619946" y="-500"/>
                      </a:lnTo>
                      <a:cubicBezTo>
                        <a:pt x="1565008" y="-500"/>
                        <a:pt x="1519755" y="40507"/>
                        <a:pt x="1511844" y="94834"/>
                      </a:cubicBezTo>
                      <a:cubicBezTo>
                        <a:pt x="1465689" y="411054"/>
                        <a:pt x="1193385" y="653868"/>
                        <a:pt x="864369" y="653868"/>
                      </a:cubicBezTo>
                      <a:close/>
                    </a:path>
                  </a:pathLst>
                </a:custGeom>
                <a:solidFill>
                  <a:srgbClr val="FDC400"/>
                </a:solidFill>
                <a:ln w="2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1861939B-6A4E-9685-4B5F-7C6D3BED1C9E}"/>
                    </a:ext>
                  </a:extLst>
                </p:cNvPr>
                <p:cNvSpPr/>
                <p:nvPr/>
              </p:nvSpPr>
              <p:spPr>
                <a:xfrm>
                  <a:off x="2119313" y="4641850"/>
                  <a:ext cx="1163320" cy="1163320"/>
                </a:xfrm>
                <a:custGeom>
                  <a:avLst/>
                  <a:gdLst>
                    <a:gd name="connsiteX0" fmla="*/ 1163320 w 1163320"/>
                    <a:gd name="connsiteY0" fmla="*/ 581660 h 1163320"/>
                    <a:gd name="connsiteX1" fmla="*/ 581660 w 1163320"/>
                    <a:gd name="connsiteY1" fmla="*/ 1163320 h 1163320"/>
                    <a:gd name="connsiteX2" fmla="*/ 0 w 1163320"/>
                    <a:gd name="connsiteY2" fmla="*/ 581660 h 1163320"/>
                    <a:gd name="connsiteX3" fmla="*/ 581660 w 1163320"/>
                    <a:gd name="connsiteY3" fmla="*/ 0 h 1163320"/>
                    <a:gd name="connsiteX4" fmla="*/ 1163320 w 1163320"/>
                    <a:gd name="connsiteY4" fmla="*/ 581660 h 1163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320" h="1163320">
                      <a:moveTo>
                        <a:pt x="1163320" y="581660"/>
                      </a:moveTo>
                      <a:cubicBezTo>
                        <a:pt x="1163320" y="902902"/>
                        <a:pt x="902902" y="1163320"/>
                        <a:pt x="581660" y="1163320"/>
                      </a:cubicBezTo>
                      <a:cubicBezTo>
                        <a:pt x="260418" y="1163320"/>
                        <a:pt x="0" y="902902"/>
                        <a:pt x="0" y="581660"/>
                      </a:cubicBezTo>
                      <a:cubicBezTo>
                        <a:pt x="0" y="260418"/>
                        <a:pt x="260418" y="0"/>
                        <a:pt x="581660" y="0"/>
                      </a:cubicBezTo>
                      <a:cubicBezTo>
                        <a:pt x="902902" y="0"/>
                        <a:pt x="1163320" y="260418"/>
                        <a:pt x="1163320" y="581660"/>
                      </a:cubicBezTo>
                      <a:close/>
                    </a:path>
                  </a:pathLst>
                </a:custGeom>
                <a:solidFill>
                  <a:srgbClr val="FDC400"/>
                </a:solidFill>
                <a:ln w="2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3261CF76-854D-984E-CA44-D61239D1577D}"/>
                    </a:ext>
                  </a:extLst>
                </p:cNvPr>
                <p:cNvSpPr/>
                <p:nvPr/>
              </p:nvSpPr>
              <p:spPr>
                <a:xfrm>
                  <a:off x="1152595" y="1733550"/>
                  <a:ext cx="3096757" cy="2908300"/>
                </a:xfrm>
                <a:custGeom>
                  <a:avLst/>
                  <a:gdLst>
                    <a:gd name="connsiteX0" fmla="*/ -250 w 2326640"/>
                    <a:gd name="connsiteY0" fmla="*/ 2907800 h 2908300"/>
                    <a:gd name="connsiteX1" fmla="*/ 764429 w 2326640"/>
                    <a:gd name="connsiteY1" fmla="*/ 2713235 h 2908300"/>
                    <a:gd name="connsiteX2" fmla="*/ 1561711 w 2326640"/>
                    <a:gd name="connsiteY2" fmla="*/ 2713235 h 2908300"/>
                    <a:gd name="connsiteX3" fmla="*/ 2326390 w 2326640"/>
                    <a:gd name="connsiteY3" fmla="*/ 2907800 h 2908300"/>
                    <a:gd name="connsiteX4" fmla="*/ 2326390 w 2326640"/>
                    <a:gd name="connsiteY4" fmla="*/ -500 h 2908300"/>
                    <a:gd name="connsiteX5" fmla="*/ -250 w 2326640"/>
                    <a:gd name="connsiteY5" fmla="*/ -500 h 2908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26640" h="2908300">
                      <a:moveTo>
                        <a:pt x="-250" y="2907800"/>
                      </a:moveTo>
                      <a:cubicBezTo>
                        <a:pt x="266877" y="2907800"/>
                        <a:pt x="526938" y="2835529"/>
                        <a:pt x="764429" y="2713235"/>
                      </a:cubicBezTo>
                      <a:cubicBezTo>
                        <a:pt x="1014692" y="2584891"/>
                        <a:pt x="1311449" y="2584891"/>
                        <a:pt x="1561711" y="2713235"/>
                      </a:cubicBezTo>
                      <a:cubicBezTo>
                        <a:pt x="1799202" y="2835529"/>
                        <a:pt x="2059263" y="2907800"/>
                        <a:pt x="2326390" y="2907800"/>
                      </a:cubicBezTo>
                      <a:lnTo>
                        <a:pt x="2326390" y="-500"/>
                      </a:lnTo>
                      <a:lnTo>
                        <a:pt x="-250" y="-500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2006" cap="flat">
                  <a:noFill/>
                  <a:prstDash val="solid"/>
                  <a:miter/>
                </a:ln>
                <a:effectLst>
                  <a:outerShdw blurRad="127000" sx="102000" sy="102000" algn="ctr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FB011E7B-15D3-C320-61A7-8B4645F593ED}"/>
                    </a:ext>
                  </a:extLst>
                </p:cNvPr>
                <p:cNvSpPr/>
                <p:nvPr/>
              </p:nvSpPr>
              <p:spPr>
                <a:xfrm>
                  <a:off x="1537653" y="4292853"/>
                  <a:ext cx="2326640" cy="348996"/>
                </a:xfrm>
                <a:custGeom>
                  <a:avLst/>
                  <a:gdLst>
                    <a:gd name="connsiteX0" fmla="*/ 1163070 w 2326640"/>
                    <a:gd name="connsiteY0" fmla="*/ -499 h 348996"/>
                    <a:gd name="connsiteX1" fmla="*/ 764429 w 2326640"/>
                    <a:gd name="connsiteY1" fmla="*/ 95766 h 348996"/>
                    <a:gd name="connsiteX2" fmla="*/ -250 w 2326640"/>
                    <a:gd name="connsiteY2" fmla="*/ 290331 h 348996"/>
                    <a:gd name="connsiteX3" fmla="*/ -250 w 2326640"/>
                    <a:gd name="connsiteY3" fmla="*/ 348497 h 348996"/>
                    <a:gd name="connsiteX4" fmla="*/ 764429 w 2326640"/>
                    <a:gd name="connsiteY4" fmla="*/ 153932 h 348996"/>
                    <a:gd name="connsiteX5" fmla="*/ 1561711 w 2326640"/>
                    <a:gd name="connsiteY5" fmla="*/ 153932 h 348996"/>
                    <a:gd name="connsiteX6" fmla="*/ 2326390 w 2326640"/>
                    <a:gd name="connsiteY6" fmla="*/ 348497 h 348996"/>
                    <a:gd name="connsiteX7" fmla="*/ 2326390 w 2326640"/>
                    <a:gd name="connsiteY7" fmla="*/ 290331 h 348996"/>
                    <a:gd name="connsiteX8" fmla="*/ 1561711 w 2326640"/>
                    <a:gd name="connsiteY8" fmla="*/ 95766 h 348996"/>
                    <a:gd name="connsiteX9" fmla="*/ 1163070 w 2326640"/>
                    <a:gd name="connsiteY9" fmla="*/ -499 h 3489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326640" h="348996">
                      <a:moveTo>
                        <a:pt x="1163070" y="-499"/>
                      </a:moveTo>
                      <a:cubicBezTo>
                        <a:pt x="1024411" y="-702"/>
                        <a:pt x="887718" y="32307"/>
                        <a:pt x="764429" y="95766"/>
                      </a:cubicBezTo>
                      <a:cubicBezTo>
                        <a:pt x="526938" y="218060"/>
                        <a:pt x="266877" y="290331"/>
                        <a:pt x="-250" y="290331"/>
                      </a:cubicBezTo>
                      <a:lnTo>
                        <a:pt x="-250" y="348497"/>
                      </a:lnTo>
                      <a:cubicBezTo>
                        <a:pt x="266877" y="348497"/>
                        <a:pt x="526938" y="276226"/>
                        <a:pt x="764429" y="153932"/>
                      </a:cubicBezTo>
                      <a:cubicBezTo>
                        <a:pt x="1014692" y="25588"/>
                        <a:pt x="1311449" y="25588"/>
                        <a:pt x="1561711" y="153932"/>
                      </a:cubicBezTo>
                      <a:cubicBezTo>
                        <a:pt x="1799202" y="276226"/>
                        <a:pt x="2059263" y="348497"/>
                        <a:pt x="2326390" y="348497"/>
                      </a:cubicBezTo>
                      <a:lnTo>
                        <a:pt x="2326390" y="290331"/>
                      </a:lnTo>
                      <a:cubicBezTo>
                        <a:pt x="2059263" y="290331"/>
                        <a:pt x="1799202" y="218060"/>
                        <a:pt x="1561711" y="95766"/>
                      </a:cubicBezTo>
                      <a:cubicBezTo>
                        <a:pt x="1438422" y="32307"/>
                        <a:pt x="1301729" y="-702"/>
                        <a:pt x="1163070" y="-499"/>
                      </a:cubicBezTo>
                      <a:close/>
                    </a:path>
                  </a:pathLst>
                </a:custGeom>
                <a:solidFill>
                  <a:srgbClr val="FDC400"/>
                </a:solidFill>
                <a:ln w="2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424803AA-AEDE-B741-A6AE-D2E64E5297E2}"/>
                    </a:ext>
                  </a:extLst>
                </p:cNvPr>
                <p:cNvSpPr/>
                <p:nvPr/>
              </p:nvSpPr>
              <p:spPr>
                <a:xfrm>
                  <a:off x="1152595" y="1733550"/>
                  <a:ext cx="3096757" cy="581660"/>
                </a:xfrm>
                <a:custGeom>
                  <a:avLst/>
                  <a:gdLst>
                    <a:gd name="connsiteX0" fmla="*/ 0 w 2326640"/>
                    <a:gd name="connsiteY0" fmla="*/ 0 h 581660"/>
                    <a:gd name="connsiteX1" fmla="*/ 2326640 w 2326640"/>
                    <a:gd name="connsiteY1" fmla="*/ 0 h 581660"/>
                    <a:gd name="connsiteX2" fmla="*/ 2326640 w 2326640"/>
                    <a:gd name="connsiteY2" fmla="*/ 581660 h 581660"/>
                    <a:gd name="connsiteX3" fmla="*/ 0 w 2326640"/>
                    <a:gd name="connsiteY3" fmla="*/ 581660 h 581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26640" h="581660">
                      <a:moveTo>
                        <a:pt x="0" y="0"/>
                      </a:moveTo>
                      <a:lnTo>
                        <a:pt x="2326640" y="0"/>
                      </a:lnTo>
                      <a:lnTo>
                        <a:pt x="2326640" y="581660"/>
                      </a:lnTo>
                      <a:lnTo>
                        <a:pt x="0" y="581660"/>
                      </a:lnTo>
                      <a:close/>
                    </a:path>
                  </a:pathLst>
                </a:custGeom>
                <a:solidFill>
                  <a:srgbClr val="FDC400"/>
                </a:solidFill>
                <a:ln w="2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N" sz="18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Project Facility Characteristics</a:t>
                  </a:r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3A7BFB74-1985-A52A-C7DA-CEC551CC5429}"/>
                  </a:ext>
                </a:extLst>
              </p:cNvPr>
              <p:cNvGrpSpPr/>
              <p:nvPr/>
            </p:nvGrpSpPr>
            <p:grpSpPr>
              <a:xfrm>
                <a:off x="4842897" y="1733550"/>
                <a:ext cx="3096757" cy="4362450"/>
                <a:chOff x="4547622" y="1733550"/>
                <a:chExt cx="3096757" cy="4362450"/>
              </a:xfrm>
            </p:grpSpPr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A0E4F05E-8CA1-5B7C-593D-5FDCF1067511}"/>
                    </a:ext>
                  </a:extLst>
                </p:cNvPr>
                <p:cNvSpPr/>
                <p:nvPr/>
              </p:nvSpPr>
              <p:spPr>
                <a:xfrm>
                  <a:off x="5231380" y="5223510"/>
                  <a:ext cx="1729217" cy="872490"/>
                </a:xfrm>
                <a:custGeom>
                  <a:avLst/>
                  <a:gdLst>
                    <a:gd name="connsiteX0" fmla="*/ 864369 w 1729217"/>
                    <a:gd name="connsiteY0" fmla="*/ 653868 h 872490"/>
                    <a:gd name="connsiteX1" fmla="*/ 216894 w 1729217"/>
                    <a:gd name="connsiteY1" fmla="*/ 94834 h 872490"/>
                    <a:gd name="connsiteX2" fmla="*/ 108793 w 1729217"/>
                    <a:gd name="connsiteY2" fmla="*/ -500 h 872490"/>
                    <a:gd name="connsiteX3" fmla="*/ 108793 w 1729217"/>
                    <a:gd name="connsiteY3" fmla="*/ -500 h 872490"/>
                    <a:gd name="connsiteX4" fmla="*/ 924 w 1729217"/>
                    <a:gd name="connsiteY4" fmla="*/ 125691 h 872490"/>
                    <a:gd name="connsiteX5" fmla="*/ 864369 w 1729217"/>
                    <a:gd name="connsiteY5" fmla="*/ 871990 h 872490"/>
                    <a:gd name="connsiteX6" fmla="*/ 1727785 w 1729217"/>
                    <a:gd name="connsiteY6" fmla="*/ 125691 h 872490"/>
                    <a:gd name="connsiteX7" fmla="*/ 1619946 w 1729217"/>
                    <a:gd name="connsiteY7" fmla="*/ -500 h 872490"/>
                    <a:gd name="connsiteX8" fmla="*/ 1619946 w 1729217"/>
                    <a:gd name="connsiteY8" fmla="*/ -500 h 872490"/>
                    <a:gd name="connsiteX9" fmla="*/ 1511844 w 1729217"/>
                    <a:gd name="connsiteY9" fmla="*/ 94834 h 872490"/>
                    <a:gd name="connsiteX10" fmla="*/ 864369 w 1729217"/>
                    <a:gd name="connsiteY10" fmla="*/ 653868 h 8724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29217" h="872490">
                      <a:moveTo>
                        <a:pt x="864369" y="653868"/>
                      </a:moveTo>
                      <a:cubicBezTo>
                        <a:pt x="535353" y="653868"/>
                        <a:pt x="263049" y="411054"/>
                        <a:pt x="216894" y="94834"/>
                      </a:cubicBezTo>
                      <a:cubicBezTo>
                        <a:pt x="208955" y="40507"/>
                        <a:pt x="163702" y="-500"/>
                        <a:pt x="108793" y="-500"/>
                      </a:cubicBezTo>
                      <a:lnTo>
                        <a:pt x="108793" y="-500"/>
                      </a:lnTo>
                      <a:cubicBezTo>
                        <a:pt x="41757" y="-500"/>
                        <a:pt x="-8673" y="59324"/>
                        <a:pt x="924" y="125691"/>
                      </a:cubicBezTo>
                      <a:cubicBezTo>
                        <a:pt x="62086" y="547744"/>
                        <a:pt x="425361" y="871990"/>
                        <a:pt x="864369" y="871990"/>
                      </a:cubicBezTo>
                      <a:cubicBezTo>
                        <a:pt x="1303377" y="871990"/>
                        <a:pt x="1666653" y="547744"/>
                        <a:pt x="1727785" y="125691"/>
                      </a:cubicBezTo>
                      <a:cubicBezTo>
                        <a:pt x="1737412" y="59324"/>
                        <a:pt x="1687069" y="-500"/>
                        <a:pt x="1619946" y="-500"/>
                      </a:cubicBezTo>
                      <a:lnTo>
                        <a:pt x="1619946" y="-500"/>
                      </a:lnTo>
                      <a:cubicBezTo>
                        <a:pt x="1565008" y="-500"/>
                        <a:pt x="1519755" y="40507"/>
                        <a:pt x="1511844" y="94834"/>
                      </a:cubicBezTo>
                      <a:cubicBezTo>
                        <a:pt x="1465689" y="411054"/>
                        <a:pt x="1193385" y="653868"/>
                        <a:pt x="864369" y="653868"/>
                      </a:cubicBezTo>
                      <a:close/>
                    </a:path>
                  </a:pathLst>
                </a:custGeom>
                <a:solidFill>
                  <a:srgbClr val="8BCA00"/>
                </a:solidFill>
                <a:ln w="2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93A34B30-6546-A8C4-917E-6CFBD9FF3919}"/>
                    </a:ext>
                  </a:extLst>
                </p:cNvPr>
                <p:cNvSpPr/>
                <p:nvPr/>
              </p:nvSpPr>
              <p:spPr>
                <a:xfrm>
                  <a:off x="5514340" y="4641850"/>
                  <a:ext cx="1163320" cy="1163320"/>
                </a:xfrm>
                <a:custGeom>
                  <a:avLst/>
                  <a:gdLst>
                    <a:gd name="connsiteX0" fmla="*/ 1163320 w 1163320"/>
                    <a:gd name="connsiteY0" fmla="*/ 581660 h 1163320"/>
                    <a:gd name="connsiteX1" fmla="*/ 581660 w 1163320"/>
                    <a:gd name="connsiteY1" fmla="*/ 1163320 h 1163320"/>
                    <a:gd name="connsiteX2" fmla="*/ 0 w 1163320"/>
                    <a:gd name="connsiteY2" fmla="*/ 581660 h 1163320"/>
                    <a:gd name="connsiteX3" fmla="*/ 581660 w 1163320"/>
                    <a:gd name="connsiteY3" fmla="*/ 0 h 1163320"/>
                    <a:gd name="connsiteX4" fmla="*/ 1163320 w 1163320"/>
                    <a:gd name="connsiteY4" fmla="*/ 581660 h 1163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320" h="1163320">
                      <a:moveTo>
                        <a:pt x="1163320" y="581660"/>
                      </a:moveTo>
                      <a:cubicBezTo>
                        <a:pt x="1163320" y="902902"/>
                        <a:pt x="902902" y="1163320"/>
                        <a:pt x="581660" y="1163320"/>
                      </a:cubicBezTo>
                      <a:cubicBezTo>
                        <a:pt x="260418" y="1163320"/>
                        <a:pt x="0" y="902902"/>
                        <a:pt x="0" y="581660"/>
                      </a:cubicBezTo>
                      <a:cubicBezTo>
                        <a:pt x="0" y="260418"/>
                        <a:pt x="260418" y="0"/>
                        <a:pt x="581660" y="0"/>
                      </a:cubicBezTo>
                      <a:cubicBezTo>
                        <a:pt x="902902" y="0"/>
                        <a:pt x="1163320" y="260418"/>
                        <a:pt x="1163320" y="581660"/>
                      </a:cubicBezTo>
                      <a:close/>
                    </a:path>
                  </a:pathLst>
                </a:custGeom>
                <a:solidFill>
                  <a:srgbClr val="8BCA00"/>
                </a:solidFill>
                <a:ln w="2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918C136F-0680-BE0C-0E45-398711B6625A}"/>
                    </a:ext>
                  </a:extLst>
                </p:cNvPr>
                <p:cNvSpPr/>
                <p:nvPr/>
              </p:nvSpPr>
              <p:spPr>
                <a:xfrm>
                  <a:off x="4547622" y="1733550"/>
                  <a:ext cx="3096757" cy="2908300"/>
                </a:xfrm>
                <a:custGeom>
                  <a:avLst/>
                  <a:gdLst>
                    <a:gd name="connsiteX0" fmla="*/ -250 w 2326640"/>
                    <a:gd name="connsiteY0" fmla="*/ 2907800 h 2908300"/>
                    <a:gd name="connsiteX1" fmla="*/ 764429 w 2326640"/>
                    <a:gd name="connsiteY1" fmla="*/ 2713235 h 2908300"/>
                    <a:gd name="connsiteX2" fmla="*/ 1561711 w 2326640"/>
                    <a:gd name="connsiteY2" fmla="*/ 2713235 h 2908300"/>
                    <a:gd name="connsiteX3" fmla="*/ 2326390 w 2326640"/>
                    <a:gd name="connsiteY3" fmla="*/ 2907800 h 2908300"/>
                    <a:gd name="connsiteX4" fmla="*/ 2326390 w 2326640"/>
                    <a:gd name="connsiteY4" fmla="*/ -500 h 2908300"/>
                    <a:gd name="connsiteX5" fmla="*/ -250 w 2326640"/>
                    <a:gd name="connsiteY5" fmla="*/ -500 h 2908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26640" h="2908300">
                      <a:moveTo>
                        <a:pt x="-250" y="2907800"/>
                      </a:moveTo>
                      <a:cubicBezTo>
                        <a:pt x="266877" y="2907800"/>
                        <a:pt x="526938" y="2835529"/>
                        <a:pt x="764429" y="2713235"/>
                      </a:cubicBezTo>
                      <a:cubicBezTo>
                        <a:pt x="1014692" y="2584891"/>
                        <a:pt x="1311449" y="2584891"/>
                        <a:pt x="1561711" y="2713235"/>
                      </a:cubicBezTo>
                      <a:cubicBezTo>
                        <a:pt x="1799202" y="2835529"/>
                        <a:pt x="2059263" y="2907800"/>
                        <a:pt x="2326390" y="2907800"/>
                      </a:cubicBezTo>
                      <a:lnTo>
                        <a:pt x="2326390" y="-500"/>
                      </a:lnTo>
                      <a:lnTo>
                        <a:pt x="-250" y="-500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2006" cap="flat">
                  <a:noFill/>
                  <a:prstDash val="solid"/>
                  <a:miter/>
                </a:ln>
                <a:effectLst>
                  <a:outerShdw blurRad="127000" sx="102000" sy="102000" algn="ctr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52470CB5-89D5-FE58-478E-834A8FC96842}"/>
                    </a:ext>
                  </a:extLst>
                </p:cNvPr>
                <p:cNvSpPr/>
                <p:nvPr/>
              </p:nvSpPr>
              <p:spPr>
                <a:xfrm>
                  <a:off x="4547622" y="4292853"/>
                  <a:ext cx="3096757" cy="348996"/>
                </a:xfrm>
                <a:custGeom>
                  <a:avLst/>
                  <a:gdLst>
                    <a:gd name="connsiteX0" fmla="*/ 1163070 w 2326640"/>
                    <a:gd name="connsiteY0" fmla="*/ -499 h 348996"/>
                    <a:gd name="connsiteX1" fmla="*/ 764429 w 2326640"/>
                    <a:gd name="connsiteY1" fmla="*/ 95766 h 348996"/>
                    <a:gd name="connsiteX2" fmla="*/ -250 w 2326640"/>
                    <a:gd name="connsiteY2" fmla="*/ 290331 h 348996"/>
                    <a:gd name="connsiteX3" fmla="*/ -250 w 2326640"/>
                    <a:gd name="connsiteY3" fmla="*/ 348497 h 348996"/>
                    <a:gd name="connsiteX4" fmla="*/ 764429 w 2326640"/>
                    <a:gd name="connsiteY4" fmla="*/ 153932 h 348996"/>
                    <a:gd name="connsiteX5" fmla="*/ 1561711 w 2326640"/>
                    <a:gd name="connsiteY5" fmla="*/ 153932 h 348996"/>
                    <a:gd name="connsiteX6" fmla="*/ 2326390 w 2326640"/>
                    <a:gd name="connsiteY6" fmla="*/ 348497 h 348996"/>
                    <a:gd name="connsiteX7" fmla="*/ 2326390 w 2326640"/>
                    <a:gd name="connsiteY7" fmla="*/ 290331 h 348996"/>
                    <a:gd name="connsiteX8" fmla="*/ 1561711 w 2326640"/>
                    <a:gd name="connsiteY8" fmla="*/ 95766 h 348996"/>
                    <a:gd name="connsiteX9" fmla="*/ 1163070 w 2326640"/>
                    <a:gd name="connsiteY9" fmla="*/ -499 h 3489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326640" h="348996">
                      <a:moveTo>
                        <a:pt x="1163070" y="-499"/>
                      </a:moveTo>
                      <a:cubicBezTo>
                        <a:pt x="1024411" y="-702"/>
                        <a:pt x="887718" y="32307"/>
                        <a:pt x="764429" y="95766"/>
                      </a:cubicBezTo>
                      <a:cubicBezTo>
                        <a:pt x="526938" y="218060"/>
                        <a:pt x="266877" y="290331"/>
                        <a:pt x="-250" y="290331"/>
                      </a:cubicBezTo>
                      <a:lnTo>
                        <a:pt x="-250" y="348497"/>
                      </a:lnTo>
                      <a:cubicBezTo>
                        <a:pt x="266877" y="348497"/>
                        <a:pt x="526938" y="276226"/>
                        <a:pt x="764429" y="153932"/>
                      </a:cubicBezTo>
                      <a:cubicBezTo>
                        <a:pt x="1014692" y="25588"/>
                        <a:pt x="1311449" y="25588"/>
                        <a:pt x="1561711" y="153932"/>
                      </a:cubicBezTo>
                      <a:cubicBezTo>
                        <a:pt x="1799202" y="276226"/>
                        <a:pt x="2059263" y="348497"/>
                        <a:pt x="2326390" y="348497"/>
                      </a:cubicBezTo>
                      <a:lnTo>
                        <a:pt x="2326390" y="290331"/>
                      </a:lnTo>
                      <a:cubicBezTo>
                        <a:pt x="2059263" y="290331"/>
                        <a:pt x="1799202" y="218060"/>
                        <a:pt x="1561711" y="95766"/>
                      </a:cubicBezTo>
                      <a:cubicBezTo>
                        <a:pt x="1438422" y="32307"/>
                        <a:pt x="1301729" y="-702"/>
                        <a:pt x="1163070" y="-499"/>
                      </a:cubicBezTo>
                      <a:close/>
                    </a:path>
                  </a:pathLst>
                </a:custGeom>
                <a:solidFill>
                  <a:srgbClr val="8BCA00"/>
                </a:solidFill>
                <a:ln w="2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03D77159-34B4-5255-1DC1-83509F976328}"/>
                    </a:ext>
                  </a:extLst>
                </p:cNvPr>
                <p:cNvSpPr/>
                <p:nvPr/>
              </p:nvSpPr>
              <p:spPr>
                <a:xfrm>
                  <a:off x="4547622" y="1733550"/>
                  <a:ext cx="3096757" cy="581660"/>
                </a:xfrm>
                <a:custGeom>
                  <a:avLst/>
                  <a:gdLst>
                    <a:gd name="connsiteX0" fmla="*/ 0 w 2326640"/>
                    <a:gd name="connsiteY0" fmla="*/ 0 h 581660"/>
                    <a:gd name="connsiteX1" fmla="*/ 2326640 w 2326640"/>
                    <a:gd name="connsiteY1" fmla="*/ 0 h 581660"/>
                    <a:gd name="connsiteX2" fmla="*/ 2326640 w 2326640"/>
                    <a:gd name="connsiteY2" fmla="*/ 581660 h 581660"/>
                    <a:gd name="connsiteX3" fmla="*/ 0 w 2326640"/>
                    <a:gd name="connsiteY3" fmla="*/ 581660 h 581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26640" h="581660">
                      <a:moveTo>
                        <a:pt x="0" y="0"/>
                      </a:moveTo>
                      <a:lnTo>
                        <a:pt x="2326640" y="0"/>
                      </a:lnTo>
                      <a:lnTo>
                        <a:pt x="2326640" y="581660"/>
                      </a:lnTo>
                      <a:lnTo>
                        <a:pt x="0" y="581660"/>
                      </a:lnTo>
                      <a:close/>
                    </a:path>
                  </a:pathLst>
                </a:custGeom>
                <a:solidFill>
                  <a:srgbClr val="8BCA00"/>
                </a:solidFill>
                <a:ln w="2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N" sz="18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Displacement Impact</a:t>
                  </a:r>
                </a:p>
              </p:txBody>
            </p:sp>
          </p:grp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4BAD221-0121-456A-9616-6D9C8A2BFE16}"/>
                </a:ext>
              </a:extLst>
            </p:cNvPr>
            <p:cNvSpPr txBox="1"/>
            <p:nvPr/>
          </p:nvSpPr>
          <p:spPr>
            <a:xfrm>
              <a:off x="869204" y="2347139"/>
              <a:ext cx="3096757" cy="2428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lvl="0" indent="-342900" rtl="0">
                <a:spcAft>
                  <a:spcPts val="0"/>
                </a:spcAft>
                <a:buFont typeface="Arial" panose="020B0604020202020204" pitchFamily="34" charset="0"/>
                <a:buChar char="•"/>
                <a:tabLst>
                  <a:tab pos="457200" algn="l"/>
                </a:tabLst>
              </a:pPr>
              <a:r>
                <a:rPr lang="en-IN" sz="1400" kern="100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CPF &amp; well pad construction</a:t>
              </a:r>
              <a:endParaRPr lang="en-UG" sz="1400" kern="1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342900" lvl="0" indent="-342900">
                <a:spcAft>
                  <a:spcPts val="0"/>
                </a:spcAft>
                <a:buFont typeface="Arial" panose="020B0604020202020204" pitchFamily="34" charset="0"/>
                <a:buChar char="•"/>
                <a:tabLst>
                  <a:tab pos="457200" algn="l"/>
                </a:tabLst>
              </a:pPr>
              <a:r>
                <a:rPr lang="en-IN" sz="1400" kern="100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Establishment of Pipeline ROW</a:t>
              </a:r>
              <a:endParaRPr lang="en-UG" sz="1400" kern="1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342900" lvl="0" indent="-342900">
                <a:spcAft>
                  <a:spcPts val="0"/>
                </a:spcAft>
                <a:buFont typeface="Arial" panose="020B0604020202020204" pitchFamily="34" charset="0"/>
                <a:buChar char="•"/>
                <a:tabLst>
                  <a:tab pos="457200" algn="l"/>
                </a:tabLst>
              </a:pPr>
              <a:r>
                <a:rPr lang="en-IN" sz="1400" kern="100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Installation of pipeline</a:t>
              </a:r>
              <a:endParaRPr lang="en-UG" sz="1400" kern="1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342900" lvl="0" indent="-342900">
                <a:spcAft>
                  <a:spcPts val="0"/>
                </a:spcAft>
                <a:buFont typeface="Arial" panose="020B0604020202020204" pitchFamily="34" charset="0"/>
                <a:buChar char="•"/>
                <a:tabLst>
                  <a:tab pos="457200" algn="l"/>
                </a:tabLst>
              </a:pPr>
              <a:r>
                <a:rPr lang="en-US" sz="1400" kern="100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Widening of existing road / track or new roads (30 meters)</a:t>
              </a:r>
              <a:endParaRPr lang="en-UG" sz="1400" kern="1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tabLst/>
                <a:defRPr/>
              </a:pPr>
              <a:endParaRPr kumimoji="0" lang="en-IN" sz="16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43BC7AE-9932-CA69-6E41-A1AE2C8BAC0F}"/>
                </a:ext>
              </a:extLst>
            </p:cNvPr>
            <p:cNvSpPr txBox="1"/>
            <p:nvPr/>
          </p:nvSpPr>
          <p:spPr>
            <a:xfrm>
              <a:off x="4547620" y="2223477"/>
              <a:ext cx="3096757" cy="23920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lvl="0" indent="-342900" rtl="0">
                <a:spcAft>
                  <a:spcPts val="0"/>
                </a:spcAft>
                <a:buFont typeface="Arial" panose="020B0604020202020204" pitchFamily="34" charset="0"/>
                <a:buChar char="•"/>
                <a:tabLst>
                  <a:tab pos="457200" algn="l"/>
                </a:tabLst>
              </a:pPr>
              <a:r>
                <a:rPr lang="en-US" sz="1400" kern="100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Loss of farmland</a:t>
              </a:r>
              <a:endParaRPr lang="en-UG" sz="1400" kern="1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342900" lvl="0" indent="-342900">
                <a:spcAft>
                  <a:spcPts val="0"/>
                </a:spcAft>
                <a:buFont typeface="Arial" panose="020B0604020202020204" pitchFamily="34" charset="0"/>
                <a:buChar char="•"/>
                <a:tabLst>
                  <a:tab pos="457200" algn="l"/>
                </a:tabLst>
              </a:pPr>
              <a:r>
                <a:rPr lang="en-IN" sz="1400" kern="100">
                  <a:ea typeface="Calibri" panose="020F0502020204030204" pitchFamily="34" charset="0"/>
                  <a:cs typeface="Arial" panose="020B0604020202020204" pitchFamily="34" charset="0"/>
                </a:rPr>
                <a:t>Loss of residential land or dwellings</a:t>
              </a:r>
            </a:p>
            <a:p>
              <a:pPr marL="342900" lvl="0" indent="-342900">
                <a:spcAft>
                  <a:spcPts val="0"/>
                </a:spcAft>
                <a:buFont typeface="Arial" panose="020B0604020202020204" pitchFamily="34" charset="0"/>
                <a:buChar char="•"/>
                <a:tabLst>
                  <a:tab pos="457200" algn="l"/>
                </a:tabLst>
              </a:pPr>
              <a:r>
                <a:rPr lang="en-IN" sz="1400" kern="100">
                  <a:ea typeface="Calibri" panose="020F0502020204030204" pitchFamily="34" charset="0"/>
                  <a:cs typeface="Arial" panose="020B0604020202020204" pitchFamily="34" charset="0"/>
                </a:rPr>
                <a:t>Temporary loss of access to grazing land</a:t>
              </a:r>
            </a:p>
            <a:p>
              <a:pPr marL="342900" lvl="0" indent="-342900">
                <a:spcAft>
                  <a:spcPts val="0"/>
                </a:spcAft>
                <a:buFont typeface="Arial" panose="020B0604020202020204" pitchFamily="34" charset="0"/>
                <a:buChar char="•"/>
                <a:tabLst>
                  <a:tab pos="457200" algn="l"/>
                </a:tabLst>
              </a:pPr>
              <a:r>
                <a:rPr lang="en-IN" sz="1400" kern="100">
                  <a:ea typeface="Calibri" panose="020F0502020204030204" pitchFamily="34" charset="0"/>
                  <a:cs typeface="Arial" panose="020B0604020202020204" pitchFamily="34" charset="0"/>
                </a:rPr>
                <a:t>Loss of access to water for domestic use</a:t>
              </a:r>
              <a:endParaRPr lang="en-UG" sz="1400" kern="100"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FD601197-95C0-F192-83B4-A5D9513DF8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1751" y="5070984"/>
            <a:ext cx="609600" cy="6096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AFCD4E7-CC01-0F5C-94CB-2F6F5F839D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8971" y="5014011"/>
            <a:ext cx="693611" cy="69361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169E27D9-4DC8-F08B-E127-D224CC07F772}"/>
              </a:ext>
            </a:extLst>
          </p:cNvPr>
          <p:cNvSpPr txBox="1"/>
          <p:nvPr/>
        </p:nvSpPr>
        <p:spPr>
          <a:xfrm>
            <a:off x="309823" y="1355680"/>
            <a:ext cx="8928992" cy="12618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latin typeface="Arial"/>
                <a:ea typeface="ＭＳ Ｐゴシック"/>
                <a:cs typeface="Arial"/>
              </a:rPr>
              <a:t>To address (avoid or minimise) the socio-economic risks associated with involuntary  resettlement, such as landlessness, impoverishment, marginalisation, loss of access to shared services and social disarticulation among others. IFC Guidance Note 5 </a:t>
            </a:r>
            <a:endParaRPr lang="en-UG" sz="1600">
              <a:latin typeface="Arial"/>
              <a:ea typeface="ＭＳ Ｐゴシック"/>
              <a:cs typeface="Arial"/>
            </a:endParaRPr>
          </a:p>
          <a:p>
            <a:endParaRPr lang="en-UG"/>
          </a:p>
        </p:txBody>
      </p:sp>
      <p:sp>
        <p:nvSpPr>
          <p:cNvPr id="54" name="Rectangle: Diagonal Corners Snipped 53">
            <a:extLst>
              <a:ext uri="{FF2B5EF4-FFF2-40B4-BE49-F238E27FC236}">
                <a16:creationId xmlns:a16="http://schemas.microsoft.com/office/drawing/2014/main" id="{B745178B-48FB-2405-D4B5-AA77E953C00C}"/>
              </a:ext>
            </a:extLst>
          </p:cNvPr>
          <p:cNvSpPr/>
          <p:nvPr/>
        </p:nvSpPr>
        <p:spPr bwMode="auto">
          <a:xfrm>
            <a:off x="107504" y="290968"/>
            <a:ext cx="1008112" cy="738786"/>
          </a:xfrm>
          <a:prstGeom prst="snip2DiagRect">
            <a:avLst>
              <a:gd name="adj1" fmla="val 0"/>
              <a:gd name="adj2" fmla="val 38769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b="1" kern="0">
                <a:solidFill>
                  <a:srgbClr val="32428B"/>
                </a:solidFill>
                <a:latin typeface="Helvetica Neue" panose="02000503000000020004" pitchFamily="2" charset="0"/>
              </a:rPr>
              <a:t>4</a:t>
            </a:r>
            <a:endParaRPr lang="en-UG" b="1" kern="0">
              <a:solidFill>
                <a:srgbClr val="32428B"/>
              </a:solidFill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947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B99173A0-44D0-9C25-6183-90C166101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931" y="125659"/>
            <a:ext cx="8490294" cy="107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400" b="1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19100" indent="-23811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333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defRPr>
            </a:lvl2pPr>
            <a:lvl3pPr marL="952462" indent="-190492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defRPr>
            </a:lvl3pPr>
            <a:lvl4pPr marL="1333447" indent="-190492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67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defRPr>
            </a:lvl4pPr>
            <a:lvl5pPr marL="1714431" indent="-19049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defRPr>
            </a:lvl5pPr>
            <a:lvl6pPr marL="2095416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+mn-ea"/>
              </a:defRPr>
            </a:lvl6pPr>
            <a:lvl7pPr marL="2476401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+mn-ea"/>
              </a:defRPr>
            </a:lvl7pPr>
            <a:lvl8pPr marL="2857386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+mn-ea"/>
              </a:defRPr>
            </a:lvl8pPr>
            <a:lvl9pPr marL="3238370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Framework for Resettlement Services- Land Acquisition and Resettlement Framework (LARF), 2016 </a:t>
            </a:r>
            <a:endParaRPr lang="en-GB" alt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7674383-E71B-BD0C-1515-B723235ADB72}"/>
              </a:ext>
            </a:extLst>
          </p:cNvPr>
          <p:cNvGrpSpPr/>
          <p:nvPr/>
        </p:nvGrpSpPr>
        <p:grpSpPr>
          <a:xfrm>
            <a:off x="251520" y="2924944"/>
            <a:ext cx="8609845" cy="3847249"/>
            <a:chOff x="0" y="2005271"/>
            <a:chExt cx="12268578" cy="579368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514F88D-1883-1390-BC5D-FDA7E101B8CD}"/>
                </a:ext>
              </a:extLst>
            </p:cNvPr>
            <p:cNvGrpSpPr/>
            <p:nvPr/>
          </p:nvGrpSpPr>
          <p:grpSpPr>
            <a:xfrm>
              <a:off x="0" y="2005271"/>
              <a:ext cx="12268578" cy="2507623"/>
              <a:chOff x="0" y="1684347"/>
              <a:chExt cx="9201433" cy="1880717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C63FC5D6-B182-77BD-75F8-A2AD9B887041}"/>
                  </a:ext>
                </a:extLst>
              </p:cNvPr>
              <p:cNvCxnSpPr/>
              <p:nvPr/>
            </p:nvCxnSpPr>
            <p:spPr>
              <a:xfrm>
                <a:off x="2967676" y="2053064"/>
                <a:ext cx="1073" cy="1512000"/>
              </a:xfrm>
              <a:prstGeom prst="line">
                <a:avLst/>
              </a:prstGeom>
              <a:noFill/>
              <a:ln w="38100" cap="flat" cmpd="sng" algn="ctr">
                <a:solidFill>
                  <a:srgbClr val="E74B59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B872529-165F-5D4D-4CA3-01BE9221B163}"/>
                  </a:ext>
                </a:extLst>
              </p:cNvPr>
              <p:cNvCxnSpPr/>
              <p:nvPr/>
            </p:nvCxnSpPr>
            <p:spPr>
              <a:xfrm>
                <a:off x="4566189" y="2053064"/>
                <a:ext cx="1073" cy="1512000"/>
              </a:xfrm>
              <a:prstGeom prst="line">
                <a:avLst/>
              </a:prstGeom>
              <a:noFill/>
              <a:ln w="38100" cap="flat" cmpd="sng" algn="ctr">
                <a:solidFill>
                  <a:srgbClr val="2CACB8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FEFF0CE7-B8A7-561C-4BD2-6A78E11A73BB}"/>
                  </a:ext>
                </a:extLst>
              </p:cNvPr>
              <p:cNvCxnSpPr/>
              <p:nvPr/>
            </p:nvCxnSpPr>
            <p:spPr>
              <a:xfrm>
                <a:off x="6164702" y="2053064"/>
                <a:ext cx="1073" cy="1512000"/>
              </a:xfrm>
              <a:prstGeom prst="line">
                <a:avLst/>
              </a:prstGeom>
              <a:noFill/>
              <a:ln w="38100" cap="flat" cmpd="sng" algn="ctr">
                <a:solidFill>
                  <a:srgbClr val="941358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DFA2C47A-63AC-A320-8E67-37C57472304F}"/>
                  </a:ext>
                </a:extLst>
              </p:cNvPr>
              <p:cNvCxnSpPr/>
              <p:nvPr/>
            </p:nvCxnSpPr>
            <p:spPr>
              <a:xfrm>
                <a:off x="7907229" y="2053064"/>
                <a:ext cx="0" cy="1512000"/>
              </a:xfrm>
              <a:prstGeom prst="line">
                <a:avLst/>
              </a:prstGeom>
              <a:noFill/>
              <a:ln w="38100" cap="flat" cmpd="sng" algn="ctr">
                <a:solidFill>
                  <a:srgbClr val="286D94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7F616C2-F2AB-9D3F-F394-F609461316CD}"/>
                  </a:ext>
                </a:extLst>
              </p:cNvPr>
              <p:cNvCxnSpPr/>
              <p:nvPr/>
            </p:nvCxnSpPr>
            <p:spPr>
              <a:xfrm>
                <a:off x="1369163" y="2053064"/>
                <a:ext cx="0" cy="1512000"/>
              </a:xfrm>
              <a:prstGeom prst="line">
                <a:avLst/>
              </a:prstGeom>
              <a:noFill/>
              <a:ln w="38100" cap="flat" cmpd="sng" algn="ctr">
                <a:solidFill>
                  <a:srgbClr val="591959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B8AB41A3-8CD0-A2DD-F7A3-70A1122A04C6}"/>
                  </a:ext>
                </a:extLst>
              </p:cNvPr>
              <p:cNvCxnSpPr/>
              <p:nvPr/>
            </p:nvCxnSpPr>
            <p:spPr>
              <a:xfrm>
                <a:off x="0" y="2862618"/>
                <a:ext cx="9144000" cy="769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  <a:miter lim="800000"/>
              </a:ln>
              <a:effectLst/>
            </p:spPr>
          </p:cxn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5339DEA7-188F-83ED-D380-E728920ED9F1}"/>
                  </a:ext>
                </a:extLst>
              </p:cNvPr>
              <p:cNvSpPr/>
              <p:nvPr/>
            </p:nvSpPr>
            <p:spPr>
              <a:xfrm>
                <a:off x="1009123" y="2502578"/>
                <a:ext cx="720080" cy="720080"/>
              </a:xfrm>
              <a:prstGeom prst="ellipse">
                <a:avLst/>
              </a:prstGeom>
              <a:solidFill>
                <a:srgbClr val="591959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628A6A9-87FA-5A80-7AA6-293EB314D624}"/>
                  </a:ext>
                </a:extLst>
              </p:cNvPr>
              <p:cNvSpPr/>
              <p:nvPr/>
            </p:nvSpPr>
            <p:spPr>
              <a:xfrm>
                <a:off x="2607636" y="2502578"/>
                <a:ext cx="720080" cy="720080"/>
              </a:xfrm>
              <a:prstGeom prst="ellipse">
                <a:avLst/>
              </a:prstGeom>
              <a:solidFill>
                <a:srgbClr val="E74B59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E7624057-DE00-72C2-95B4-53A18AC72760}"/>
                  </a:ext>
                </a:extLst>
              </p:cNvPr>
              <p:cNvSpPr/>
              <p:nvPr/>
            </p:nvSpPr>
            <p:spPr>
              <a:xfrm>
                <a:off x="4206149" y="2502578"/>
                <a:ext cx="720080" cy="720080"/>
              </a:xfrm>
              <a:prstGeom prst="ellipse">
                <a:avLst/>
              </a:prstGeom>
              <a:solidFill>
                <a:srgbClr val="2CACB8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E69618E0-F717-0D34-BB40-B3E440BB61B8}"/>
                  </a:ext>
                </a:extLst>
              </p:cNvPr>
              <p:cNvSpPr/>
              <p:nvPr/>
            </p:nvSpPr>
            <p:spPr>
              <a:xfrm>
                <a:off x="5804662" y="2502578"/>
                <a:ext cx="720080" cy="720080"/>
              </a:xfrm>
              <a:prstGeom prst="ellipse">
                <a:avLst/>
              </a:prstGeom>
              <a:solidFill>
                <a:srgbClr val="941358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E986EEA2-E002-9895-1D54-8DC1AE5B7DED}"/>
                  </a:ext>
                </a:extLst>
              </p:cNvPr>
              <p:cNvSpPr/>
              <p:nvPr/>
            </p:nvSpPr>
            <p:spPr>
              <a:xfrm>
                <a:off x="7403173" y="2358562"/>
                <a:ext cx="1008112" cy="1008112"/>
              </a:xfrm>
              <a:prstGeom prst="ellipse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286D94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27" name="Rounded Rectangle 15">
                <a:extLst>
                  <a:ext uri="{FF2B5EF4-FFF2-40B4-BE49-F238E27FC236}">
                    <a16:creationId xmlns:a16="http://schemas.microsoft.com/office/drawing/2014/main" id="{64357F4D-74C1-729D-2C3D-128A0E0B1372}"/>
                  </a:ext>
                </a:extLst>
              </p:cNvPr>
              <p:cNvSpPr/>
              <p:nvPr/>
            </p:nvSpPr>
            <p:spPr>
              <a:xfrm>
                <a:off x="829448" y="1722739"/>
                <a:ext cx="1140453" cy="503742"/>
              </a:xfrm>
              <a:prstGeom prst="roundRect">
                <a:avLst>
                  <a:gd name="adj" fmla="val 50000"/>
                </a:avLst>
              </a:prstGeom>
              <a:solidFill>
                <a:srgbClr val="591959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ko-KR" sz="1400" b="1" kern="0">
                    <a:solidFill>
                      <a:prstClr val="white"/>
                    </a:solidFill>
                    <a:ea typeface="+mn-ea"/>
                    <a:cs typeface="Arial" panose="020B0604020202020204" pitchFamily="34" charset="0"/>
                  </a:rPr>
                  <a:t>Legal Review</a:t>
                </a:r>
                <a:endParaRPr kumimoji="0" lang="ko-KR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8" name="Rounded Rectangle 18">
                <a:extLst>
                  <a:ext uri="{FF2B5EF4-FFF2-40B4-BE49-F238E27FC236}">
                    <a16:creationId xmlns:a16="http://schemas.microsoft.com/office/drawing/2014/main" id="{3E0EA160-E8B0-3981-924B-DE589B49A113}"/>
                  </a:ext>
                </a:extLst>
              </p:cNvPr>
              <p:cNvSpPr/>
              <p:nvPr/>
            </p:nvSpPr>
            <p:spPr>
              <a:xfrm>
                <a:off x="2205922" y="1699161"/>
                <a:ext cx="1361419" cy="527321"/>
              </a:xfrm>
              <a:prstGeom prst="roundRect">
                <a:avLst>
                  <a:gd name="adj" fmla="val 50000"/>
                </a:avLst>
              </a:prstGeom>
              <a:solidFill>
                <a:srgbClr val="E74B59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ko-KR" sz="1400" b="1" kern="0">
                    <a:solidFill>
                      <a:prstClr val="white"/>
                    </a:solidFill>
                    <a:ea typeface="+mn-ea"/>
                    <a:cs typeface="Arial" panose="020B0604020202020204" pitchFamily="34" charset="0"/>
                  </a:rPr>
                  <a:t>Experience in Ug</a:t>
                </a:r>
                <a:endParaRPr lang="ko-KR" altLang="en-US" sz="1400" b="1" kern="0">
                  <a:solidFill>
                    <a:prstClr val="white"/>
                  </a:solidFill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Rounded Rectangle 21">
                <a:extLst>
                  <a:ext uri="{FF2B5EF4-FFF2-40B4-BE49-F238E27FC236}">
                    <a16:creationId xmlns:a16="http://schemas.microsoft.com/office/drawing/2014/main" id="{B9EF19F2-3F5E-8B51-CE57-1E6CF1617A05}"/>
                  </a:ext>
                </a:extLst>
              </p:cNvPr>
              <p:cNvSpPr/>
              <p:nvPr/>
            </p:nvSpPr>
            <p:spPr>
              <a:xfrm>
                <a:off x="4028619" y="1722739"/>
                <a:ext cx="1280175" cy="503742"/>
              </a:xfrm>
              <a:prstGeom prst="roundRect">
                <a:avLst>
                  <a:gd name="adj" fmla="val 50000"/>
                </a:avLst>
              </a:prstGeom>
              <a:solidFill>
                <a:srgbClr val="2CACB8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b="1" kern="0">
                    <a:solidFill>
                      <a:prstClr val="white"/>
                    </a:solidFill>
                    <a:latin typeface="Georgia" panose="02040502050405020303" pitchFamily="18" charset="0"/>
                    <a:ea typeface="+mn-ea"/>
                  </a:rPr>
                  <a:t>Impacts</a:t>
                </a:r>
                <a:endParaRPr lang="ko-KR" altLang="en-US" sz="1400" b="1" kern="0">
                  <a:solidFill>
                    <a:prstClr val="white"/>
                  </a:solidFill>
                  <a:latin typeface="Georgia" panose="02040502050405020303" pitchFamily="18" charset="0"/>
                  <a:ea typeface="+mn-ea"/>
                </a:endParaRPr>
              </a:p>
            </p:txBody>
          </p:sp>
          <p:sp>
            <p:nvSpPr>
              <p:cNvPr id="30" name="Rounded Rectangle 24">
                <a:extLst>
                  <a:ext uri="{FF2B5EF4-FFF2-40B4-BE49-F238E27FC236}">
                    <a16:creationId xmlns:a16="http://schemas.microsoft.com/office/drawing/2014/main" id="{1448BB3C-3679-04AC-D76D-37675FD13656}"/>
                  </a:ext>
                </a:extLst>
              </p:cNvPr>
              <p:cNvSpPr/>
              <p:nvPr/>
            </p:nvSpPr>
            <p:spPr>
              <a:xfrm>
                <a:off x="5628206" y="1712300"/>
                <a:ext cx="1174845" cy="497799"/>
              </a:xfrm>
              <a:prstGeom prst="roundRect">
                <a:avLst>
                  <a:gd name="adj" fmla="val 50000"/>
                </a:avLst>
              </a:prstGeom>
              <a:solidFill>
                <a:srgbClr val="941358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kern="0">
                    <a:solidFill>
                      <a:prstClr val="white"/>
                    </a:solidFill>
                    <a:latin typeface="Georgia" panose="02040502050405020303" pitchFamily="18" charset="0"/>
                    <a:ea typeface="+mn-ea"/>
                  </a:rPr>
                  <a:t>Strategy</a:t>
                </a:r>
                <a:endParaRPr lang="ko-KR" altLang="en-US" sz="1400" b="1" kern="0">
                  <a:solidFill>
                    <a:prstClr val="white"/>
                  </a:solidFill>
                  <a:latin typeface="Georgia" panose="02040502050405020303" pitchFamily="18" charset="0"/>
                  <a:ea typeface="+mn-ea"/>
                </a:endParaRPr>
              </a:p>
            </p:txBody>
          </p:sp>
          <p:sp>
            <p:nvSpPr>
              <p:cNvPr id="31" name="Rounded Rectangle 27">
                <a:extLst>
                  <a:ext uri="{FF2B5EF4-FFF2-40B4-BE49-F238E27FC236}">
                    <a16:creationId xmlns:a16="http://schemas.microsoft.com/office/drawing/2014/main" id="{814163F5-11B8-6D86-59C4-4DFC5FC66374}"/>
                  </a:ext>
                </a:extLst>
              </p:cNvPr>
              <p:cNvSpPr/>
              <p:nvPr/>
            </p:nvSpPr>
            <p:spPr>
              <a:xfrm>
                <a:off x="7284352" y="1684347"/>
                <a:ext cx="1917081" cy="532399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38100" cap="flat" cmpd="sng" algn="ctr">
                <a:solidFill>
                  <a:srgbClr val="286D94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b="1" kern="0">
                    <a:latin typeface="Georgia" panose="02040502050405020303" pitchFamily="18" charset="0"/>
                    <a:ea typeface="+mn-ea"/>
                  </a:rPr>
                  <a:t>Organisation</a:t>
                </a:r>
                <a:endParaRPr lang="ko-KR" altLang="en-US" sz="1400" b="1" kern="0">
                  <a:latin typeface="Georgia" panose="02040502050405020303" pitchFamily="18" charset="0"/>
                  <a:ea typeface="+mn-ea"/>
                </a:endParaRPr>
              </a:p>
            </p:txBody>
          </p:sp>
        </p:grpSp>
        <p:sp>
          <p:nvSpPr>
            <p:cNvPr id="7" name="Shape 3619">
              <a:extLst>
                <a:ext uri="{FF2B5EF4-FFF2-40B4-BE49-F238E27FC236}">
                  <a16:creationId xmlns:a16="http://schemas.microsoft.com/office/drawing/2014/main" id="{AA3D66B2-FF9B-C202-DD8C-0BCC6BEAFE5D}"/>
                </a:ext>
              </a:extLst>
            </p:cNvPr>
            <p:cNvSpPr/>
            <p:nvPr/>
          </p:nvSpPr>
          <p:spPr>
            <a:xfrm>
              <a:off x="7965834" y="3380399"/>
              <a:ext cx="504672" cy="412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20400"/>
                  </a:moveTo>
                  <a:lnTo>
                    <a:pt x="18655" y="20400"/>
                  </a:lnTo>
                  <a:lnTo>
                    <a:pt x="18655" y="1200"/>
                  </a:lnTo>
                  <a:lnTo>
                    <a:pt x="20618" y="1200"/>
                  </a:lnTo>
                  <a:cubicBezTo>
                    <a:pt x="20618" y="1200"/>
                    <a:pt x="20618" y="20400"/>
                    <a:pt x="20618" y="20400"/>
                  </a:cubicBezTo>
                  <a:close/>
                  <a:moveTo>
                    <a:pt x="21109" y="0"/>
                  </a:moveTo>
                  <a:lnTo>
                    <a:pt x="18164" y="0"/>
                  </a:lnTo>
                  <a:cubicBezTo>
                    <a:pt x="17893" y="0"/>
                    <a:pt x="17673" y="269"/>
                    <a:pt x="17673" y="600"/>
                  </a:cubicBezTo>
                  <a:lnTo>
                    <a:pt x="17673" y="21000"/>
                  </a:lnTo>
                  <a:cubicBezTo>
                    <a:pt x="17673" y="21332"/>
                    <a:pt x="17893" y="21600"/>
                    <a:pt x="18164" y="21600"/>
                  </a:cubicBezTo>
                  <a:lnTo>
                    <a:pt x="21109" y="21600"/>
                  </a:lnTo>
                  <a:cubicBezTo>
                    <a:pt x="21380" y="21600"/>
                    <a:pt x="21600" y="21332"/>
                    <a:pt x="21600" y="21000"/>
                  </a:cubicBezTo>
                  <a:lnTo>
                    <a:pt x="21600" y="600"/>
                  </a:lnTo>
                  <a:cubicBezTo>
                    <a:pt x="21600" y="269"/>
                    <a:pt x="21380" y="0"/>
                    <a:pt x="21109" y="0"/>
                  </a:cubicBezTo>
                  <a:moveTo>
                    <a:pt x="8836" y="20400"/>
                  </a:moveTo>
                  <a:lnTo>
                    <a:pt x="6873" y="20400"/>
                  </a:lnTo>
                  <a:lnTo>
                    <a:pt x="6873" y="3600"/>
                  </a:lnTo>
                  <a:lnTo>
                    <a:pt x="8836" y="3600"/>
                  </a:lnTo>
                  <a:cubicBezTo>
                    <a:pt x="8836" y="3600"/>
                    <a:pt x="8836" y="20400"/>
                    <a:pt x="8836" y="20400"/>
                  </a:cubicBezTo>
                  <a:close/>
                  <a:moveTo>
                    <a:pt x="9327" y="2400"/>
                  </a:moveTo>
                  <a:lnTo>
                    <a:pt x="6382" y="2400"/>
                  </a:lnTo>
                  <a:cubicBezTo>
                    <a:pt x="6111" y="2400"/>
                    <a:pt x="5891" y="2669"/>
                    <a:pt x="5891" y="3000"/>
                  </a:cubicBezTo>
                  <a:lnTo>
                    <a:pt x="5891" y="21000"/>
                  </a:lnTo>
                  <a:cubicBezTo>
                    <a:pt x="5891" y="21332"/>
                    <a:pt x="6111" y="21600"/>
                    <a:pt x="6382" y="21600"/>
                  </a:cubicBezTo>
                  <a:lnTo>
                    <a:pt x="9327" y="21600"/>
                  </a:lnTo>
                  <a:cubicBezTo>
                    <a:pt x="9598" y="21600"/>
                    <a:pt x="9818" y="21332"/>
                    <a:pt x="9818" y="21000"/>
                  </a:cubicBezTo>
                  <a:lnTo>
                    <a:pt x="9818" y="3000"/>
                  </a:lnTo>
                  <a:cubicBezTo>
                    <a:pt x="9818" y="2669"/>
                    <a:pt x="9598" y="2400"/>
                    <a:pt x="9327" y="2400"/>
                  </a:cubicBezTo>
                  <a:moveTo>
                    <a:pt x="14727" y="20400"/>
                  </a:moveTo>
                  <a:lnTo>
                    <a:pt x="12764" y="20400"/>
                  </a:lnTo>
                  <a:lnTo>
                    <a:pt x="12764" y="10800"/>
                  </a:lnTo>
                  <a:lnTo>
                    <a:pt x="14727" y="10800"/>
                  </a:lnTo>
                  <a:cubicBezTo>
                    <a:pt x="14727" y="10800"/>
                    <a:pt x="14727" y="20400"/>
                    <a:pt x="14727" y="20400"/>
                  </a:cubicBezTo>
                  <a:close/>
                  <a:moveTo>
                    <a:pt x="15218" y="9600"/>
                  </a:moveTo>
                  <a:lnTo>
                    <a:pt x="12273" y="9600"/>
                  </a:lnTo>
                  <a:cubicBezTo>
                    <a:pt x="12002" y="9600"/>
                    <a:pt x="11782" y="9869"/>
                    <a:pt x="11782" y="10200"/>
                  </a:cubicBezTo>
                  <a:lnTo>
                    <a:pt x="11782" y="21000"/>
                  </a:lnTo>
                  <a:cubicBezTo>
                    <a:pt x="11782" y="21332"/>
                    <a:pt x="12002" y="21600"/>
                    <a:pt x="12273" y="21600"/>
                  </a:cubicBezTo>
                  <a:lnTo>
                    <a:pt x="15218" y="21600"/>
                  </a:lnTo>
                  <a:cubicBezTo>
                    <a:pt x="15489" y="21600"/>
                    <a:pt x="15709" y="21332"/>
                    <a:pt x="15709" y="21000"/>
                  </a:cubicBezTo>
                  <a:lnTo>
                    <a:pt x="15709" y="10200"/>
                  </a:lnTo>
                  <a:cubicBezTo>
                    <a:pt x="15709" y="9869"/>
                    <a:pt x="15489" y="9600"/>
                    <a:pt x="15218" y="9600"/>
                  </a:cubicBezTo>
                  <a:moveTo>
                    <a:pt x="2945" y="20400"/>
                  </a:moveTo>
                  <a:lnTo>
                    <a:pt x="982" y="20400"/>
                  </a:lnTo>
                  <a:lnTo>
                    <a:pt x="982" y="14400"/>
                  </a:lnTo>
                  <a:lnTo>
                    <a:pt x="2945" y="14400"/>
                  </a:lnTo>
                  <a:cubicBezTo>
                    <a:pt x="2945" y="14400"/>
                    <a:pt x="2945" y="20400"/>
                    <a:pt x="2945" y="20400"/>
                  </a:cubicBezTo>
                  <a:close/>
                  <a:moveTo>
                    <a:pt x="3436" y="13200"/>
                  </a:moveTo>
                  <a:lnTo>
                    <a:pt x="491" y="13200"/>
                  </a:lnTo>
                  <a:cubicBezTo>
                    <a:pt x="220" y="13200"/>
                    <a:pt x="0" y="13469"/>
                    <a:pt x="0" y="13800"/>
                  </a:cubicBezTo>
                  <a:lnTo>
                    <a:pt x="0" y="21000"/>
                  </a:lnTo>
                  <a:cubicBezTo>
                    <a:pt x="0" y="21332"/>
                    <a:pt x="220" y="21600"/>
                    <a:pt x="491" y="21600"/>
                  </a:cubicBezTo>
                  <a:lnTo>
                    <a:pt x="3436" y="21600"/>
                  </a:lnTo>
                  <a:cubicBezTo>
                    <a:pt x="3707" y="21600"/>
                    <a:pt x="3927" y="21332"/>
                    <a:pt x="3927" y="21000"/>
                  </a:cubicBezTo>
                  <a:lnTo>
                    <a:pt x="3927" y="13800"/>
                  </a:lnTo>
                  <a:cubicBezTo>
                    <a:pt x="3927" y="13469"/>
                    <a:pt x="3707" y="13200"/>
                    <a:pt x="3436" y="13200"/>
                  </a:cubicBezTo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8" name="Shape 3660">
              <a:extLst>
                <a:ext uri="{FF2B5EF4-FFF2-40B4-BE49-F238E27FC236}">
                  <a16:creationId xmlns:a16="http://schemas.microsoft.com/office/drawing/2014/main" id="{7F0A20A1-8BE8-F1E1-8A60-89EF0CB6A7CF}"/>
                </a:ext>
              </a:extLst>
            </p:cNvPr>
            <p:cNvSpPr/>
            <p:nvPr/>
          </p:nvSpPr>
          <p:spPr>
            <a:xfrm>
              <a:off x="10251883" y="3339026"/>
              <a:ext cx="504670" cy="504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1" y="19846"/>
                  </a:moveTo>
                  <a:lnTo>
                    <a:pt x="9413" y="12882"/>
                  </a:lnTo>
                  <a:lnTo>
                    <a:pt x="19655" y="2641"/>
                  </a:lnTo>
                  <a:cubicBezTo>
                    <a:pt x="19655" y="2641"/>
                    <a:pt x="12281" y="19846"/>
                    <a:pt x="12281" y="19846"/>
                  </a:cubicBezTo>
                  <a:close/>
                  <a:moveTo>
                    <a:pt x="1755" y="9320"/>
                  </a:moveTo>
                  <a:lnTo>
                    <a:pt x="18960" y="1945"/>
                  </a:lnTo>
                  <a:lnTo>
                    <a:pt x="8719" y="12187"/>
                  </a:lnTo>
                  <a:cubicBezTo>
                    <a:pt x="8719" y="12187"/>
                    <a:pt x="1755" y="9320"/>
                    <a:pt x="1755" y="9320"/>
                  </a:cubicBezTo>
                  <a:close/>
                  <a:moveTo>
                    <a:pt x="21600" y="491"/>
                  </a:moveTo>
                  <a:cubicBezTo>
                    <a:pt x="21600" y="221"/>
                    <a:pt x="21380" y="0"/>
                    <a:pt x="21109" y="0"/>
                  </a:cubicBezTo>
                  <a:cubicBezTo>
                    <a:pt x="21034" y="0"/>
                    <a:pt x="20964" y="20"/>
                    <a:pt x="20900" y="52"/>
                  </a:cubicBezTo>
                  <a:lnTo>
                    <a:pt x="20898" y="48"/>
                  </a:lnTo>
                  <a:lnTo>
                    <a:pt x="302" y="8875"/>
                  </a:lnTo>
                  <a:cubicBezTo>
                    <a:pt x="301" y="8876"/>
                    <a:pt x="299" y="8876"/>
                    <a:pt x="297" y="8877"/>
                  </a:cubicBezTo>
                  <a:lnTo>
                    <a:pt x="280" y="8884"/>
                  </a:lnTo>
                  <a:lnTo>
                    <a:pt x="281" y="8887"/>
                  </a:lnTo>
                  <a:cubicBezTo>
                    <a:pt x="116" y="8967"/>
                    <a:pt x="0" y="9133"/>
                    <a:pt x="0" y="9327"/>
                  </a:cubicBezTo>
                  <a:cubicBezTo>
                    <a:pt x="0" y="9551"/>
                    <a:pt x="151" y="9732"/>
                    <a:pt x="355" y="9791"/>
                  </a:cubicBezTo>
                  <a:lnTo>
                    <a:pt x="353" y="9799"/>
                  </a:lnTo>
                  <a:lnTo>
                    <a:pt x="8462" y="13138"/>
                  </a:lnTo>
                  <a:lnTo>
                    <a:pt x="11801" y="21248"/>
                  </a:lnTo>
                  <a:lnTo>
                    <a:pt x="11809" y="21245"/>
                  </a:lnTo>
                  <a:cubicBezTo>
                    <a:pt x="11869" y="21449"/>
                    <a:pt x="12050" y="21600"/>
                    <a:pt x="12273" y="21600"/>
                  </a:cubicBezTo>
                  <a:cubicBezTo>
                    <a:pt x="12468" y="21600"/>
                    <a:pt x="12634" y="21484"/>
                    <a:pt x="12713" y="21319"/>
                  </a:cubicBezTo>
                  <a:lnTo>
                    <a:pt x="12716" y="21320"/>
                  </a:lnTo>
                  <a:lnTo>
                    <a:pt x="12723" y="21303"/>
                  </a:lnTo>
                  <a:cubicBezTo>
                    <a:pt x="12724" y="21301"/>
                    <a:pt x="12725" y="21300"/>
                    <a:pt x="12725" y="21298"/>
                  </a:cubicBezTo>
                  <a:lnTo>
                    <a:pt x="21553" y="702"/>
                  </a:lnTo>
                  <a:lnTo>
                    <a:pt x="21547" y="700"/>
                  </a:lnTo>
                  <a:cubicBezTo>
                    <a:pt x="21578" y="637"/>
                    <a:pt x="21600" y="567"/>
                    <a:pt x="21600" y="491"/>
                  </a:cubicBezTo>
                  <a:moveTo>
                    <a:pt x="7855" y="16200"/>
                  </a:moveTo>
                  <a:cubicBezTo>
                    <a:pt x="7719" y="16200"/>
                    <a:pt x="7596" y="16256"/>
                    <a:pt x="7507" y="16344"/>
                  </a:cubicBezTo>
                  <a:lnTo>
                    <a:pt x="6035" y="17817"/>
                  </a:lnTo>
                  <a:cubicBezTo>
                    <a:pt x="5946" y="17906"/>
                    <a:pt x="5891" y="18028"/>
                    <a:pt x="5891" y="18164"/>
                  </a:cubicBezTo>
                  <a:cubicBezTo>
                    <a:pt x="5891" y="18435"/>
                    <a:pt x="6111" y="18655"/>
                    <a:pt x="6382" y="18655"/>
                  </a:cubicBezTo>
                  <a:cubicBezTo>
                    <a:pt x="6517" y="18655"/>
                    <a:pt x="6640" y="18600"/>
                    <a:pt x="6729" y="18511"/>
                  </a:cubicBezTo>
                  <a:lnTo>
                    <a:pt x="8202" y="17038"/>
                  </a:lnTo>
                  <a:cubicBezTo>
                    <a:pt x="8291" y="16950"/>
                    <a:pt x="8345" y="16827"/>
                    <a:pt x="8345" y="16691"/>
                  </a:cubicBezTo>
                  <a:cubicBezTo>
                    <a:pt x="8345" y="16421"/>
                    <a:pt x="8126" y="16200"/>
                    <a:pt x="7855" y="16200"/>
                  </a:cubicBezTo>
                  <a:moveTo>
                    <a:pt x="7855" y="14237"/>
                  </a:moveTo>
                  <a:cubicBezTo>
                    <a:pt x="7855" y="13966"/>
                    <a:pt x="7635" y="13745"/>
                    <a:pt x="7364" y="13745"/>
                  </a:cubicBezTo>
                  <a:cubicBezTo>
                    <a:pt x="7228" y="13745"/>
                    <a:pt x="7105" y="13801"/>
                    <a:pt x="7017" y="13889"/>
                  </a:cubicBezTo>
                  <a:lnTo>
                    <a:pt x="2107" y="18798"/>
                  </a:lnTo>
                  <a:cubicBezTo>
                    <a:pt x="2019" y="18888"/>
                    <a:pt x="1964" y="19010"/>
                    <a:pt x="1964" y="19145"/>
                  </a:cubicBezTo>
                  <a:cubicBezTo>
                    <a:pt x="1964" y="19417"/>
                    <a:pt x="2184" y="19636"/>
                    <a:pt x="2455" y="19636"/>
                  </a:cubicBezTo>
                  <a:cubicBezTo>
                    <a:pt x="2590" y="19636"/>
                    <a:pt x="2713" y="19582"/>
                    <a:pt x="2802" y="19493"/>
                  </a:cubicBezTo>
                  <a:lnTo>
                    <a:pt x="7711" y="14583"/>
                  </a:lnTo>
                  <a:cubicBezTo>
                    <a:pt x="7800" y="14495"/>
                    <a:pt x="7855" y="14373"/>
                    <a:pt x="7855" y="14237"/>
                  </a:cubicBezTo>
                  <a:moveTo>
                    <a:pt x="4765" y="14583"/>
                  </a:moveTo>
                  <a:lnTo>
                    <a:pt x="5256" y="14093"/>
                  </a:lnTo>
                  <a:cubicBezTo>
                    <a:pt x="5345" y="14004"/>
                    <a:pt x="5400" y="13882"/>
                    <a:pt x="5400" y="13745"/>
                  </a:cubicBezTo>
                  <a:cubicBezTo>
                    <a:pt x="5400" y="13475"/>
                    <a:pt x="5180" y="13255"/>
                    <a:pt x="4909" y="13255"/>
                  </a:cubicBezTo>
                  <a:cubicBezTo>
                    <a:pt x="4774" y="13255"/>
                    <a:pt x="4651" y="13310"/>
                    <a:pt x="4562" y="13398"/>
                  </a:cubicBezTo>
                  <a:lnTo>
                    <a:pt x="4071" y="13889"/>
                  </a:lnTo>
                  <a:cubicBezTo>
                    <a:pt x="3982" y="13978"/>
                    <a:pt x="3927" y="14101"/>
                    <a:pt x="3927" y="14237"/>
                  </a:cubicBezTo>
                  <a:cubicBezTo>
                    <a:pt x="3927" y="14508"/>
                    <a:pt x="4147" y="14727"/>
                    <a:pt x="4418" y="14727"/>
                  </a:cubicBezTo>
                  <a:cubicBezTo>
                    <a:pt x="4554" y="14727"/>
                    <a:pt x="4676" y="14673"/>
                    <a:pt x="4765" y="14583"/>
                  </a:cubicBezTo>
                </a:path>
              </a:pathLst>
            </a:custGeom>
            <a:solidFill>
              <a:sysClr val="windowText" lastClr="000000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9" name="Shape 3664">
              <a:extLst>
                <a:ext uri="{FF2B5EF4-FFF2-40B4-BE49-F238E27FC236}">
                  <a16:creationId xmlns:a16="http://schemas.microsoft.com/office/drawing/2014/main" id="{4E97C910-6F84-24B9-30B9-1BFEAC14DA7D}"/>
                </a:ext>
              </a:extLst>
            </p:cNvPr>
            <p:cNvSpPr/>
            <p:nvPr/>
          </p:nvSpPr>
          <p:spPr>
            <a:xfrm>
              <a:off x="3714473" y="3334519"/>
              <a:ext cx="504670" cy="504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727"/>
                  </a:moveTo>
                  <a:cubicBezTo>
                    <a:pt x="8631" y="14727"/>
                    <a:pt x="6873" y="12969"/>
                    <a:pt x="6873" y="10800"/>
                  </a:cubicBezTo>
                  <a:cubicBezTo>
                    <a:pt x="6873" y="8631"/>
                    <a:pt x="8631" y="6873"/>
                    <a:pt x="10800" y="6873"/>
                  </a:cubicBezTo>
                  <a:cubicBezTo>
                    <a:pt x="12969" y="6873"/>
                    <a:pt x="14727" y="8631"/>
                    <a:pt x="14727" y="10800"/>
                  </a:cubicBezTo>
                  <a:cubicBezTo>
                    <a:pt x="14727" y="12969"/>
                    <a:pt x="12969" y="14727"/>
                    <a:pt x="10800" y="14727"/>
                  </a:cubicBezTo>
                  <a:moveTo>
                    <a:pt x="10800" y="5891"/>
                  </a:moveTo>
                  <a:cubicBezTo>
                    <a:pt x="8088" y="5891"/>
                    <a:pt x="5891" y="8089"/>
                    <a:pt x="5891" y="10800"/>
                  </a:cubicBezTo>
                  <a:cubicBezTo>
                    <a:pt x="5891" y="13512"/>
                    <a:pt x="8088" y="15709"/>
                    <a:pt x="10800" y="15709"/>
                  </a:cubicBezTo>
                  <a:cubicBezTo>
                    <a:pt x="13512" y="15709"/>
                    <a:pt x="15709" y="13512"/>
                    <a:pt x="15709" y="10800"/>
                  </a:cubicBezTo>
                  <a:cubicBezTo>
                    <a:pt x="15709" y="8089"/>
                    <a:pt x="13512" y="5891"/>
                    <a:pt x="10800" y="5891"/>
                  </a:cubicBezTo>
                  <a:moveTo>
                    <a:pt x="20618" y="12013"/>
                  </a:moveTo>
                  <a:cubicBezTo>
                    <a:pt x="20614" y="12014"/>
                    <a:pt x="20611" y="12016"/>
                    <a:pt x="20607" y="12017"/>
                  </a:cubicBezTo>
                  <a:lnTo>
                    <a:pt x="19602" y="12268"/>
                  </a:lnTo>
                  <a:cubicBezTo>
                    <a:pt x="19256" y="12354"/>
                    <a:pt x="18984" y="12622"/>
                    <a:pt x="18892" y="12966"/>
                  </a:cubicBezTo>
                  <a:cubicBezTo>
                    <a:pt x="18703" y="13673"/>
                    <a:pt x="18421" y="14351"/>
                    <a:pt x="18053" y="14986"/>
                  </a:cubicBezTo>
                  <a:cubicBezTo>
                    <a:pt x="17873" y="15295"/>
                    <a:pt x="17876" y="15677"/>
                    <a:pt x="18060" y="15984"/>
                  </a:cubicBezTo>
                  <a:lnTo>
                    <a:pt x="18601" y="16885"/>
                  </a:lnTo>
                  <a:lnTo>
                    <a:pt x="16886" y="18600"/>
                  </a:lnTo>
                  <a:cubicBezTo>
                    <a:pt x="16882" y="18599"/>
                    <a:pt x="16878" y="18597"/>
                    <a:pt x="16875" y="18595"/>
                  </a:cubicBezTo>
                  <a:lnTo>
                    <a:pt x="15978" y="18057"/>
                  </a:lnTo>
                  <a:cubicBezTo>
                    <a:pt x="15822" y="17964"/>
                    <a:pt x="15648" y="17917"/>
                    <a:pt x="15473" y="17917"/>
                  </a:cubicBezTo>
                  <a:cubicBezTo>
                    <a:pt x="15304" y="17917"/>
                    <a:pt x="15134" y="17961"/>
                    <a:pt x="14982" y="18049"/>
                  </a:cubicBezTo>
                  <a:cubicBezTo>
                    <a:pt x="14348" y="18415"/>
                    <a:pt x="13671" y="18696"/>
                    <a:pt x="12968" y="18884"/>
                  </a:cubicBezTo>
                  <a:cubicBezTo>
                    <a:pt x="12624" y="18976"/>
                    <a:pt x="12356" y="19248"/>
                    <a:pt x="12269" y="19594"/>
                  </a:cubicBezTo>
                  <a:lnTo>
                    <a:pt x="12016" y="20608"/>
                  </a:lnTo>
                  <a:cubicBezTo>
                    <a:pt x="12015" y="20611"/>
                    <a:pt x="12014" y="20614"/>
                    <a:pt x="12012" y="20619"/>
                  </a:cubicBezTo>
                  <a:lnTo>
                    <a:pt x="9587" y="20619"/>
                  </a:lnTo>
                  <a:lnTo>
                    <a:pt x="9331" y="19594"/>
                  </a:lnTo>
                  <a:cubicBezTo>
                    <a:pt x="9244" y="19248"/>
                    <a:pt x="8976" y="18976"/>
                    <a:pt x="8632" y="18884"/>
                  </a:cubicBezTo>
                  <a:cubicBezTo>
                    <a:pt x="7929" y="18696"/>
                    <a:pt x="7251" y="18415"/>
                    <a:pt x="6617" y="18049"/>
                  </a:cubicBezTo>
                  <a:cubicBezTo>
                    <a:pt x="6465" y="17961"/>
                    <a:pt x="6296" y="17917"/>
                    <a:pt x="6127" y="17917"/>
                  </a:cubicBezTo>
                  <a:cubicBezTo>
                    <a:pt x="5951" y="17917"/>
                    <a:pt x="5777" y="17964"/>
                    <a:pt x="5621" y="18057"/>
                  </a:cubicBezTo>
                  <a:lnTo>
                    <a:pt x="4725" y="18595"/>
                  </a:lnTo>
                  <a:cubicBezTo>
                    <a:pt x="4722" y="18597"/>
                    <a:pt x="4718" y="18599"/>
                    <a:pt x="4714" y="18600"/>
                  </a:cubicBezTo>
                  <a:lnTo>
                    <a:pt x="3000" y="16885"/>
                  </a:lnTo>
                  <a:lnTo>
                    <a:pt x="3540" y="15983"/>
                  </a:lnTo>
                  <a:cubicBezTo>
                    <a:pt x="3724" y="15677"/>
                    <a:pt x="3727" y="15295"/>
                    <a:pt x="3548" y="14986"/>
                  </a:cubicBezTo>
                  <a:cubicBezTo>
                    <a:pt x="3179" y="14351"/>
                    <a:pt x="2897" y="13672"/>
                    <a:pt x="2708" y="12966"/>
                  </a:cubicBezTo>
                  <a:cubicBezTo>
                    <a:pt x="2616" y="12622"/>
                    <a:pt x="2343" y="12354"/>
                    <a:pt x="1998" y="12268"/>
                  </a:cubicBezTo>
                  <a:lnTo>
                    <a:pt x="993" y="12017"/>
                  </a:lnTo>
                  <a:cubicBezTo>
                    <a:pt x="989" y="12016"/>
                    <a:pt x="986" y="12014"/>
                    <a:pt x="982" y="12013"/>
                  </a:cubicBezTo>
                  <a:lnTo>
                    <a:pt x="982" y="9587"/>
                  </a:lnTo>
                  <a:lnTo>
                    <a:pt x="1998" y="9333"/>
                  </a:lnTo>
                  <a:cubicBezTo>
                    <a:pt x="2343" y="9247"/>
                    <a:pt x="2616" y="8979"/>
                    <a:pt x="2708" y="8634"/>
                  </a:cubicBezTo>
                  <a:cubicBezTo>
                    <a:pt x="2897" y="7928"/>
                    <a:pt x="3179" y="7250"/>
                    <a:pt x="3548" y="6615"/>
                  </a:cubicBezTo>
                  <a:cubicBezTo>
                    <a:pt x="3727" y="6305"/>
                    <a:pt x="3724" y="5924"/>
                    <a:pt x="3540" y="5617"/>
                  </a:cubicBezTo>
                  <a:lnTo>
                    <a:pt x="3005" y="4725"/>
                  </a:lnTo>
                  <a:cubicBezTo>
                    <a:pt x="3004" y="4722"/>
                    <a:pt x="3002" y="4718"/>
                    <a:pt x="3000" y="4714"/>
                  </a:cubicBezTo>
                  <a:lnTo>
                    <a:pt x="4715" y="3000"/>
                  </a:lnTo>
                  <a:lnTo>
                    <a:pt x="5621" y="3544"/>
                  </a:lnTo>
                  <a:cubicBezTo>
                    <a:pt x="5777" y="3637"/>
                    <a:pt x="5951" y="3683"/>
                    <a:pt x="6127" y="3683"/>
                  </a:cubicBezTo>
                  <a:cubicBezTo>
                    <a:pt x="6296" y="3683"/>
                    <a:pt x="6465" y="3640"/>
                    <a:pt x="6618" y="3551"/>
                  </a:cubicBezTo>
                  <a:cubicBezTo>
                    <a:pt x="7251" y="3185"/>
                    <a:pt x="7929" y="2904"/>
                    <a:pt x="8632" y="2717"/>
                  </a:cubicBezTo>
                  <a:cubicBezTo>
                    <a:pt x="8976" y="2624"/>
                    <a:pt x="9244" y="2353"/>
                    <a:pt x="9331" y="2007"/>
                  </a:cubicBezTo>
                  <a:lnTo>
                    <a:pt x="9587" y="982"/>
                  </a:lnTo>
                  <a:lnTo>
                    <a:pt x="12012" y="982"/>
                  </a:lnTo>
                  <a:cubicBezTo>
                    <a:pt x="12014" y="986"/>
                    <a:pt x="12015" y="989"/>
                    <a:pt x="12016" y="993"/>
                  </a:cubicBezTo>
                  <a:lnTo>
                    <a:pt x="12269" y="2007"/>
                  </a:lnTo>
                  <a:cubicBezTo>
                    <a:pt x="12356" y="2353"/>
                    <a:pt x="12624" y="2624"/>
                    <a:pt x="12968" y="2717"/>
                  </a:cubicBezTo>
                  <a:cubicBezTo>
                    <a:pt x="13671" y="2904"/>
                    <a:pt x="14348" y="3185"/>
                    <a:pt x="14982" y="3551"/>
                  </a:cubicBezTo>
                  <a:cubicBezTo>
                    <a:pt x="15134" y="3640"/>
                    <a:pt x="15304" y="3683"/>
                    <a:pt x="15473" y="3683"/>
                  </a:cubicBezTo>
                  <a:cubicBezTo>
                    <a:pt x="15648" y="3683"/>
                    <a:pt x="15822" y="3637"/>
                    <a:pt x="15978" y="3544"/>
                  </a:cubicBezTo>
                  <a:lnTo>
                    <a:pt x="16884" y="3000"/>
                  </a:lnTo>
                  <a:lnTo>
                    <a:pt x="18600" y="4714"/>
                  </a:lnTo>
                  <a:cubicBezTo>
                    <a:pt x="18598" y="4718"/>
                    <a:pt x="18597" y="4722"/>
                    <a:pt x="18595" y="4726"/>
                  </a:cubicBezTo>
                  <a:lnTo>
                    <a:pt x="18060" y="5617"/>
                  </a:lnTo>
                  <a:cubicBezTo>
                    <a:pt x="17876" y="5924"/>
                    <a:pt x="17873" y="6305"/>
                    <a:pt x="18053" y="6615"/>
                  </a:cubicBezTo>
                  <a:cubicBezTo>
                    <a:pt x="18421" y="7249"/>
                    <a:pt x="18703" y="7928"/>
                    <a:pt x="18892" y="8634"/>
                  </a:cubicBezTo>
                  <a:cubicBezTo>
                    <a:pt x="18984" y="8979"/>
                    <a:pt x="19256" y="9247"/>
                    <a:pt x="19602" y="9333"/>
                  </a:cubicBezTo>
                  <a:lnTo>
                    <a:pt x="20618" y="9587"/>
                  </a:lnTo>
                  <a:cubicBezTo>
                    <a:pt x="20618" y="9587"/>
                    <a:pt x="20618" y="12013"/>
                    <a:pt x="20618" y="12013"/>
                  </a:cubicBezTo>
                  <a:close/>
                  <a:moveTo>
                    <a:pt x="20880" y="8641"/>
                  </a:moveTo>
                  <a:lnTo>
                    <a:pt x="19841" y="8380"/>
                  </a:lnTo>
                  <a:cubicBezTo>
                    <a:pt x="19626" y="7580"/>
                    <a:pt x="19308" y="6822"/>
                    <a:pt x="18902" y="6122"/>
                  </a:cubicBezTo>
                  <a:lnTo>
                    <a:pt x="19455" y="5201"/>
                  </a:lnTo>
                  <a:cubicBezTo>
                    <a:pt x="19625" y="4871"/>
                    <a:pt x="19736" y="4463"/>
                    <a:pt x="19455" y="4182"/>
                  </a:cubicBezTo>
                  <a:lnTo>
                    <a:pt x="17419" y="2146"/>
                  </a:lnTo>
                  <a:cubicBezTo>
                    <a:pt x="17292" y="2018"/>
                    <a:pt x="17136" y="1968"/>
                    <a:pt x="16975" y="1968"/>
                  </a:cubicBezTo>
                  <a:cubicBezTo>
                    <a:pt x="16778" y="1968"/>
                    <a:pt x="16572" y="2043"/>
                    <a:pt x="16400" y="2146"/>
                  </a:cubicBezTo>
                  <a:lnTo>
                    <a:pt x="15473" y="2702"/>
                  </a:lnTo>
                  <a:cubicBezTo>
                    <a:pt x="14775" y="2298"/>
                    <a:pt x="14020" y="1982"/>
                    <a:pt x="13222" y="1768"/>
                  </a:cubicBezTo>
                  <a:lnTo>
                    <a:pt x="12960" y="720"/>
                  </a:lnTo>
                  <a:cubicBezTo>
                    <a:pt x="12848" y="367"/>
                    <a:pt x="12638" y="0"/>
                    <a:pt x="12240" y="0"/>
                  </a:cubicBezTo>
                  <a:lnTo>
                    <a:pt x="9360" y="0"/>
                  </a:lnTo>
                  <a:cubicBezTo>
                    <a:pt x="8962" y="0"/>
                    <a:pt x="8730" y="367"/>
                    <a:pt x="8640" y="720"/>
                  </a:cubicBezTo>
                  <a:lnTo>
                    <a:pt x="8378" y="1768"/>
                  </a:lnTo>
                  <a:cubicBezTo>
                    <a:pt x="7580" y="1982"/>
                    <a:pt x="6825" y="2298"/>
                    <a:pt x="6127" y="2702"/>
                  </a:cubicBezTo>
                  <a:lnTo>
                    <a:pt x="5200" y="2146"/>
                  </a:lnTo>
                  <a:cubicBezTo>
                    <a:pt x="5028" y="2043"/>
                    <a:pt x="4822" y="1968"/>
                    <a:pt x="4625" y="1968"/>
                  </a:cubicBezTo>
                  <a:cubicBezTo>
                    <a:pt x="4464" y="1968"/>
                    <a:pt x="4308" y="2018"/>
                    <a:pt x="4181" y="2146"/>
                  </a:cubicBezTo>
                  <a:lnTo>
                    <a:pt x="2145" y="4182"/>
                  </a:lnTo>
                  <a:cubicBezTo>
                    <a:pt x="1864" y="4463"/>
                    <a:pt x="1975" y="4871"/>
                    <a:pt x="2145" y="5201"/>
                  </a:cubicBezTo>
                  <a:lnTo>
                    <a:pt x="2698" y="6122"/>
                  </a:lnTo>
                  <a:cubicBezTo>
                    <a:pt x="2292" y="6822"/>
                    <a:pt x="1973" y="7580"/>
                    <a:pt x="1759" y="8380"/>
                  </a:cubicBezTo>
                  <a:lnTo>
                    <a:pt x="720" y="8641"/>
                  </a:lnTo>
                  <a:cubicBezTo>
                    <a:pt x="367" y="8730"/>
                    <a:pt x="0" y="8963"/>
                    <a:pt x="0" y="9361"/>
                  </a:cubicBezTo>
                  <a:lnTo>
                    <a:pt x="0" y="12240"/>
                  </a:lnTo>
                  <a:cubicBezTo>
                    <a:pt x="0" y="12638"/>
                    <a:pt x="367" y="12848"/>
                    <a:pt x="720" y="12960"/>
                  </a:cubicBezTo>
                  <a:lnTo>
                    <a:pt x="1759" y="13220"/>
                  </a:lnTo>
                  <a:cubicBezTo>
                    <a:pt x="1973" y="14021"/>
                    <a:pt x="2292" y="14778"/>
                    <a:pt x="2698" y="15479"/>
                  </a:cubicBezTo>
                  <a:lnTo>
                    <a:pt x="2145" y="16400"/>
                  </a:lnTo>
                  <a:cubicBezTo>
                    <a:pt x="1959" y="16714"/>
                    <a:pt x="1864" y="17138"/>
                    <a:pt x="2145" y="17419"/>
                  </a:cubicBezTo>
                  <a:lnTo>
                    <a:pt x="4181" y="19455"/>
                  </a:lnTo>
                  <a:cubicBezTo>
                    <a:pt x="4305" y="19579"/>
                    <a:pt x="4454" y="19627"/>
                    <a:pt x="4610" y="19627"/>
                  </a:cubicBezTo>
                  <a:cubicBezTo>
                    <a:pt x="4807" y="19627"/>
                    <a:pt x="5016" y="19550"/>
                    <a:pt x="5200" y="19455"/>
                  </a:cubicBezTo>
                  <a:lnTo>
                    <a:pt x="6127" y="18899"/>
                  </a:lnTo>
                  <a:cubicBezTo>
                    <a:pt x="6825" y="19303"/>
                    <a:pt x="7580" y="19619"/>
                    <a:pt x="8378" y="19832"/>
                  </a:cubicBezTo>
                  <a:lnTo>
                    <a:pt x="8640" y="20880"/>
                  </a:lnTo>
                  <a:cubicBezTo>
                    <a:pt x="8730" y="21233"/>
                    <a:pt x="8962" y="21600"/>
                    <a:pt x="9360" y="21600"/>
                  </a:cubicBezTo>
                  <a:lnTo>
                    <a:pt x="12240" y="21600"/>
                  </a:lnTo>
                  <a:cubicBezTo>
                    <a:pt x="12638" y="21600"/>
                    <a:pt x="12848" y="21233"/>
                    <a:pt x="12960" y="20880"/>
                  </a:cubicBezTo>
                  <a:lnTo>
                    <a:pt x="13222" y="19832"/>
                  </a:lnTo>
                  <a:cubicBezTo>
                    <a:pt x="14020" y="19619"/>
                    <a:pt x="14775" y="19303"/>
                    <a:pt x="15473" y="18899"/>
                  </a:cubicBezTo>
                  <a:lnTo>
                    <a:pt x="16400" y="19455"/>
                  </a:lnTo>
                  <a:cubicBezTo>
                    <a:pt x="16584" y="19550"/>
                    <a:pt x="16793" y="19627"/>
                    <a:pt x="16990" y="19627"/>
                  </a:cubicBezTo>
                  <a:cubicBezTo>
                    <a:pt x="17146" y="19627"/>
                    <a:pt x="17294" y="19579"/>
                    <a:pt x="17419" y="19455"/>
                  </a:cubicBezTo>
                  <a:lnTo>
                    <a:pt x="19455" y="17419"/>
                  </a:lnTo>
                  <a:cubicBezTo>
                    <a:pt x="19736" y="17138"/>
                    <a:pt x="19641" y="16714"/>
                    <a:pt x="19455" y="16400"/>
                  </a:cubicBezTo>
                  <a:lnTo>
                    <a:pt x="18902" y="15479"/>
                  </a:lnTo>
                  <a:cubicBezTo>
                    <a:pt x="19308" y="14778"/>
                    <a:pt x="19626" y="14021"/>
                    <a:pt x="19841" y="13220"/>
                  </a:cubicBezTo>
                  <a:lnTo>
                    <a:pt x="20880" y="12960"/>
                  </a:lnTo>
                  <a:cubicBezTo>
                    <a:pt x="21233" y="12848"/>
                    <a:pt x="21600" y="12638"/>
                    <a:pt x="21600" y="12240"/>
                  </a:cubicBezTo>
                  <a:lnTo>
                    <a:pt x="21600" y="9361"/>
                  </a:lnTo>
                  <a:cubicBezTo>
                    <a:pt x="21600" y="8963"/>
                    <a:pt x="21233" y="8730"/>
                    <a:pt x="20880" y="8641"/>
                  </a:cubicBezTo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0" name="Shape 3759">
              <a:extLst>
                <a:ext uri="{FF2B5EF4-FFF2-40B4-BE49-F238E27FC236}">
                  <a16:creationId xmlns:a16="http://schemas.microsoft.com/office/drawing/2014/main" id="{09708B7F-CA77-0DBF-8920-1F748FFAD71E}"/>
                </a:ext>
              </a:extLst>
            </p:cNvPr>
            <p:cNvSpPr/>
            <p:nvPr/>
          </p:nvSpPr>
          <p:spPr>
            <a:xfrm>
              <a:off x="1569371" y="3334519"/>
              <a:ext cx="504670" cy="504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0309"/>
                  </a:moveTo>
                  <a:cubicBezTo>
                    <a:pt x="20618" y="10851"/>
                    <a:pt x="20179" y="11291"/>
                    <a:pt x="19636" y="11291"/>
                  </a:cubicBezTo>
                  <a:lnTo>
                    <a:pt x="19636" y="7364"/>
                  </a:lnTo>
                  <a:cubicBezTo>
                    <a:pt x="20179" y="7364"/>
                    <a:pt x="20618" y="7804"/>
                    <a:pt x="20618" y="8345"/>
                  </a:cubicBezTo>
                  <a:cubicBezTo>
                    <a:pt x="20618" y="8345"/>
                    <a:pt x="20618" y="10309"/>
                    <a:pt x="20618" y="10309"/>
                  </a:cubicBezTo>
                  <a:close/>
                  <a:moveTo>
                    <a:pt x="18655" y="17182"/>
                  </a:moveTo>
                  <a:cubicBezTo>
                    <a:pt x="18655" y="17453"/>
                    <a:pt x="18434" y="17673"/>
                    <a:pt x="18164" y="17673"/>
                  </a:cubicBezTo>
                  <a:cubicBezTo>
                    <a:pt x="17893" y="17673"/>
                    <a:pt x="17673" y="17453"/>
                    <a:pt x="17673" y="17182"/>
                  </a:cubicBezTo>
                  <a:lnTo>
                    <a:pt x="17673" y="1473"/>
                  </a:lnTo>
                  <a:cubicBezTo>
                    <a:pt x="17673" y="1202"/>
                    <a:pt x="17893" y="982"/>
                    <a:pt x="18164" y="982"/>
                  </a:cubicBezTo>
                  <a:cubicBezTo>
                    <a:pt x="18434" y="982"/>
                    <a:pt x="18655" y="1202"/>
                    <a:pt x="18655" y="1473"/>
                  </a:cubicBezTo>
                  <a:cubicBezTo>
                    <a:pt x="18655" y="1473"/>
                    <a:pt x="18655" y="17182"/>
                    <a:pt x="18655" y="17182"/>
                  </a:cubicBezTo>
                  <a:close/>
                  <a:moveTo>
                    <a:pt x="16691" y="15788"/>
                  </a:moveTo>
                  <a:lnTo>
                    <a:pt x="2945" y="11745"/>
                  </a:lnTo>
                  <a:lnTo>
                    <a:pt x="2945" y="6910"/>
                  </a:lnTo>
                  <a:lnTo>
                    <a:pt x="16691" y="2867"/>
                  </a:lnTo>
                  <a:cubicBezTo>
                    <a:pt x="16691" y="2867"/>
                    <a:pt x="16691" y="15788"/>
                    <a:pt x="16691" y="15788"/>
                  </a:cubicBezTo>
                  <a:close/>
                  <a:moveTo>
                    <a:pt x="8251" y="18655"/>
                  </a:moveTo>
                  <a:lnTo>
                    <a:pt x="5357" y="18655"/>
                  </a:lnTo>
                  <a:lnTo>
                    <a:pt x="4126" y="13116"/>
                  </a:lnTo>
                  <a:lnTo>
                    <a:pt x="7167" y="14010"/>
                  </a:lnTo>
                  <a:cubicBezTo>
                    <a:pt x="7167" y="14010"/>
                    <a:pt x="8251" y="18655"/>
                    <a:pt x="8251" y="18655"/>
                  </a:cubicBezTo>
                  <a:close/>
                  <a:moveTo>
                    <a:pt x="8709" y="20618"/>
                  </a:moveTo>
                  <a:lnTo>
                    <a:pt x="5794" y="20618"/>
                  </a:lnTo>
                  <a:lnTo>
                    <a:pt x="5576" y="19636"/>
                  </a:lnTo>
                  <a:lnTo>
                    <a:pt x="8479" y="19636"/>
                  </a:lnTo>
                  <a:cubicBezTo>
                    <a:pt x="8479" y="19636"/>
                    <a:pt x="8709" y="20618"/>
                    <a:pt x="8709" y="20618"/>
                  </a:cubicBezTo>
                  <a:close/>
                  <a:moveTo>
                    <a:pt x="1964" y="11782"/>
                  </a:moveTo>
                  <a:lnTo>
                    <a:pt x="982" y="11782"/>
                  </a:lnTo>
                  <a:lnTo>
                    <a:pt x="982" y="6873"/>
                  </a:lnTo>
                  <a:lnTo>
                    <a:pt x="1964" y="6873"/>
                  </a:lnTo>
                  <a:cubicBezTo>
                    <a:pt x="1964" y="6873"/>
                    <a:pt x="1964" y="11782"/>
                    <a:pt x="1964" y="11782"/>
                  </a:cubicBezTo>
                  <a:close/>
                  <a:moveTo>
                    <a:pt x="19636" y="6382"/>
                  </a:moveTo>
                  <a:lnTo>
                    <a:pt x="19636" y="1473"/>
                  </a:lnTo>
                  <a:cubicBezTo>
                    <a:pt x="19636" y="660"/>
                    <a:pt x="18977" y="0"/>
                    <a:pt x="18164" y="0"/>
                  </a:cubicBezTo>
                  <a:cubicBezTo>
                    <a:pt x="17350" y="0"/>
                    <a:pt x="16691" y="660"/>
                    <a:pt x="16691" y="1473"/>
                  </a:cubicBezTo>
                  <a:lnTo>
                    <a:pt x="16691" y="1844"/>
                  </a:lnTo>
                  <a:lnTo>
                    <a:pt x="2459" y="6030"/>
                  </a:lnTo>
                  <a:cubicBezTo>
                    <a:pt x="2313" y="5944"/>
                    <a:pt x="2145" y="5891"/>
                    <a:pt x="1964" y="5891"/>
                  </a:cubicBezTo>
                  <a:lnTo>
                    <a:pt x="982" y="5891"/>
                  </a:lnTo>
                  <a:cubicBezTo>
                    <a:pt x="440" y="5891"/>
                    <a:pt x="0" y="6331"/>
                    <a:pt x="0" y="6873"/>
                  </a:cubicBezTo>
                  <a:lnTo>
                    <a:pt x="0" y="11782"/>
                  </a:lnTo>
                  <a:cubicBezTo>
                    <a:pt x="0" y="12324"/>
                    <a:pt x="440" y="12764"/>
                    <a:pt x="982" y="12764"/>
                  </a:cubicBezTo>
                  <a:lnTo>
                    <a:pt x="1964" y="12764"/>
                  </a:lnTo>
                  <a:cubicBezTo>
                    <a:pt x="2145" y="12764"/>
                    <a:pt x="2313" y="12711"/>
                    <a:pt x="2458" y="12626"/>
                  </a:cubicBezTo>
                  <a:lnTo>
                    <a:pt x="3050" y="12799"/>
                  </a:lnTo>
                  <a:lnTo>
                    <a:pt x="4921" y="21216"/>
                  </a:lnTo>
                  <a:lnTo>
                    <a:pt x="4930" y="21214"/>
                  </a:lnTo>
                  <a:cubicBezTo>
                    <a:pt x="4980" y="21433"/>
                    <a:pt x="5166" y="21600"/>
                    <a:pt x="5400" y="21600"/>
                  </a:cubicBezTo>
                  <a:lnTo>
                    <a:pt x="9327" y="21600"/>
                  </a:lnTo>
                  <a:cubicBezTo>
                    <a:pt x="9598" y="21600"/>
                    <a:pt x="9818" y="21380"/>
                    <a:pt x="9818" y="21109"/>
                  </a:cubicBezTo>
                  <a:cubicBezTo>
                    <a:pt x="9818" y="21073"/>
                    <a:pt x="9805" y="21039"/>
                    <a:pt x="9797" y="21005"/>
                  </a:cubicBezTo>
                  <a:lnTo>
                    <a:pt x="9806" y="21003"/>
                  </a:lnTo>
                  <a:lnTo>
                    <a:pt x="8249" y="14329"/>
                  </a:lnTo>
                  <a:lnTo>
                    <a:pt x="16691" y="16812"/>
                  </a:lnTo>
                  <a:lnTo>
                    <a:pt x="16691" y="17182"/>
                  </a:lnTo>
                  <a:cubicBezTo>
                    <a:pt x="16691" y="17996"/>
                    <a:pt x="17350" y="18655"/>
                    <a:pt x="18164" y="18655"/>
                  </a:cubicBezTo>
                  <a:cubicBezTo>
                    <a:pt x="18977" y="18655"/>
                    <a:pt x="19636" y="17996"/>
                    <a:pt x="19636" y="17182"/>
                  </a:cubicBezTo>
                  <a:lnTo>
                    <a:pt x="19636" y="12273"/>
                  </a:lnTo>
                  <a:cubicBezTo>
                    <a:pt x="20721" y="12273"/>
                    <a:pt x="21600" y="11394"/>
                    <a:pt x="21600" y="10309"/>
                  </a:cubicBezTo>
                  <a:lnTo>
                    <a:pt x="21600" y="8345"/>
                  </a:lnTo>
                  <a:cubicBezTo>
                    <a:pt x="21600" y="7261"/>
                    <a:pt x="20721" y="6382"/>
                    <a:pt x="19636" y="6382"/>
                  </a:cubicBezTo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1" name="Shape 3784">
              <a:extLst>
                <a:ext uri="{FF2B5EF4-FFF2-40B4-BE49-F238E27FC236}">
                  <a16:creationId xmlns:a16="http://schemas.microsoft.com/office/drawing/2014/main" id="{47BDDD41-A335-C304-5938-5661534F18C7}"/>
                </a:ext>
              </a:extLst>
            </p:cNvPr>
            <p:cNvSpPr/>
            <p:nvPr/>
          </p:nvSpPr>
          <p:spPr>
            <a:xfrm>
              <a:off x="5824009" y="3334519"/>
              <a:ext cx="504670" cy="504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8345"/>
                  </a:moveTo>
                  <a:cubicBezTo>
                    <a:pt x="9444" y="8345"/>
                    <a:pt x="8345" y="9444"/>
                    <a:pt x="8345" y="10800"/>
                  </a:cubicBezTo>
                  <a:cubicBezTo>
                    <a:pt x="8345" y="12156"/>
                    <a:pt x="9444" y="13255"/>
                    <a:pt x="10800" y="13255"/>
                  </a:cubicBezTo>
                  <a:cubicBezTo>
                    <a:pt x="12156" y="13255"/>
                    <a:pt x="13255" y="12156"/>
                    <a:pt x="13255" y="10800"/>
                  </a:cubicBezTo>
                  <a:cubicBezTo>
                    <a:pt x="13255" y="9444"/>
                    <a:pt x="12156" y="8345"/>
                    <a:pt x="10800" y="8345"/>
                  </a:cubicBezTo>
                  <a:moveTo>
                    <a:pt x="11291" y="20593"/>
                  </a:moveTo>
                  <a:lnTo>
                    <a:pt x="11291" y="17182"/>
                  </a:lnTo>
                  <a:cubicBezTo>
                    <a:pt x="11291" y="16910"/>
                    <a:pt x="11071" y="16691"/>
                    <a:pt x="10800" y="16691"/>
                  </a:cubicBezTo>
                  <a:cubicBezTo>
                    <a:pt x="10529" y="16691"/>
                    <a:pt x="10309" y="16910"/>
                    <a:pt x="10309" y="17182"/>
                  </a:cubicBezTo>
                  <a:lnTo>
                    <a:pt x="10309" y="20593"/>
                  </a:lnTo>
                  <a:cubicBezTo>
                    <a:pt x="5280" y="20344"/>
                    <a:pt x="1255" y="16320"/>
                    <a:pt x="1006" y="11291"/>
                  </a:cubicBezTo>
                  <a:lnTo>
                    <a:pt x="4418" y="11291"/>
                  </a:lnTo>
                  <a:cubicBezTo>
                    <a:pt x="4690" y="11291"/>
                    <a:pt x="4909" y="11071"/>
                    <a:pt x="4909" y="10800"/>
                  </a:cubicBezTo>
                  <a:cubicBezTo>
                    <a:pt x="4909" y="10529"/>
                    <a:pt x="4690" y="10309"/>
                    <a:pt x="4418" y="10309"/>
                  </a:cubicBezTo>
                  <a:lnTo>
                    <a:pt x="1006" y="10309"/>
                  </a:lnTo>
                  <a:cubicBezTo>
                    <a:pt x="1255" y="5281"/>
                    <a:pt x="5280" y="1256"/>
                    <a:pt x="10309" y="1007"/>
                  </a:cubicBezTo>
                  <a:lnTo>
                    <a:pt x="10309" y="4418"/>
                  </a:lnTo>
                  <a:cubicBezTo>
                    <a:pt x="10309" y="4690"/>
                    <a:pt x="10529" y="4909"/>
                    <a:pt x="10800" y="4909"/>
                  </a:cubicBezTo>
                  <a:cubicBezTo>
                    <a:pt x="11071" y="4909"/>
                    <a:pt x="11291" y="4690"/>
                    <a:pt x="11291" y="4418"/>
                  </a:cubicBezTo>
                  <a:lnTo>
                    <a:pt x="11291" y="1007"/>
                  </a:lnTo>
                  <a:cubicBezTo>
                    <a:pt x="16320" y="1256"/>
                    <a:pt x="20345" y="5281"/>
                    <a:pt x="20594" y="10309"/>
                  </a:cubicBezTo>
                  <a:lnTo>
                    <a:pt x="17182" y="10309"/>
                  </a:lnTo>
                  <a:cubicBezTo>
                    <a:pt x="16910" y="10309"/>
                    <a:pt x="16691" y="10529"/>
                    <a:pt x="16691" y="10800"/>
                  </a:cubicBezTo>
                  <a:cubicBezTo>
                    <a:pt x="16691" y="11071"/>
                    <a:pt x="16910" y="11291"/>
                    <a:pt x="17182" y="11291"/>
                  </a:cubicBezTo>
                  <a:lnTo>
                    <a:pt x="20594" y="11291"/>
                  </a:lnTo>
                  <a:cubicBezTo>
                    <a:pt x="20345" y="16320"/>
                    <a:pt x="16320" y="20344"/>
                    <a:pt x="11291" y="20593"/>
                  </a:cubicBezTo>
                  <a:moveTo>
                    <a:pt x="10800" y="1"/>
                  </a:moveTo>
                  <a:cubicBezTo>
                    <a:pt x="10800" y="1"/>
                    <a:pt x="10800" y="0"/>
                    <a:pt x="10800" y="0"/>
                  </a:cubicBezTo>
                  <a:cubicBezTo>
                    <a:pt x="10800" y="0"/>
                    <a:pt x="10800" y="1"/>
                    <a:pt x="10800" y="1"/>
                  </a:cubicBezTo>
                  <a:cubicBezTo>
                    <a:pt x="4835" y="1"/>
                    <a:pt x="0" y="4836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6"/>
                    <a:pt x="16765" y="1"/>
                    <a:pt x="10800" y="1"/>
                  </a:cubicBezTo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CD23E05-D71D-F858-AEAF-5F5A03AFBAD0}"/>
                </a:ext>
              </a:extLst>
            </p:cNvPr>
            <p:cNvSpPr txBox="1"/>
            <p:nvPr/>
          </p:nvSpPr>
          <p:spPr>
            <a:xfrm>
              <a:off x="396606" y="4780213"/>
              <a:ext cx="2219419" cy="19466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/>
                <a:t>Corporate Policies 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/>
                <a:t>Uganda legislation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/>
                <a:t>IFC standards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/>
                <a:t>Gap analysis</a:t>
              </a:r>
              <a:endParaRPr lang="en-US" sz="14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ED38B16-BF69-7DEF-0DD6-0DFAE8EFF538}"/>
                </a:ext>
              </a:extLst>
            </p:cNvPr>
            <p:cNvSpPr txBox="1"/>
            <p:nvPr/>
          </p:nvSpPr>
          <p:spPr>
            <a:xfrm>
              <a:off x="2465443" y="4780213"/>
              <a:ext cx="2809394" cy="30187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GB" sz="1400"/>
                <a:t>Integrated Planning/consultations</a:t>
              </a:r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GB" sz="1400"/>
                <a:t>Screening</a:t>
              </a:r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GB" sz="1400"/>
                <a:t>Resettlement Disclosure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/>
                <a:t>Formation of committees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lang="en-GB" sz="14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FF65730-9406-3172-8FB6-5071F91AA862}"/>
                </a:ext>
              </a:extLst>
            </p:cNvPr>
            <p:cNvSpPr txBox="1"/>
            <p:nvPr/>
          </p:nvSpPr>
          <p:spPr>
            <a:xfrm>
              <a:off x="5280561" y="4878972"/>
              <a:ext cx="2003823" cy="25955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/>
                <a:t>Risk mapping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/>
                <a:t>Identification of displacement impacts 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/>
                <a:t>Restoration for temporary use</a:t>
              </a:r>
              <a:endParaRPr lang="en-US" sz="14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8E72FB0-5C56-4768-06E2-00B31B41C793}"/>
                </a:ext>
              </a:extLst>
            </p:cNvPr>
            <p:cNvSpPr txBox="1"/>
            <p:nvPr/>
          </p:nvSpPr>
          <p:spPr>
            <a:xfrm>
              <a:off x="7290106" y="4902867"/>
              <a:ext cx="3466447" cy="25955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GB" sz="1400"/>
                <a:t>Right of passage access</a:t>
              </a:r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GB" sz="1400"/>
                <a:t>Temporary Occupation</a:t>
              </a:r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GB" sz="1400"/>
                <a:t>Permanent Occupation</a:t>
              </a:r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GB" sz="1400"/>
                <a:t>Right of Way</a:t>
              </a:r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GB" sz="1400"/>
                <a:t>Land Agreements</a:t>
              </a:r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GB" sz="1400"/>
                <a:t>Compensation Framework</a:t>
              </a:r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GB" sz="1400"/>
                <a:t>Entitlement &amp; eligibility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 panose="02040302050405020303" pitchFamily="18" charset="0"/>
                <a:ea typeface="+mn-ea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038E121E-512C-4CB1-1222-4F83543BACA2}"/>
              </a:ext>
            </a:extLst>
          </p:cNvPr>
          <p:cNvSpPr txBox="1"/>
          <p:nvPr/>
        </p:nvSpPr>
        <p:spPr>
          <a:xfrm>
            <a:off x="251521" y="1323925"/>
            <a:ext cx="8891474" cy="116955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b="1"/>
              <a:t>Objectives: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/>
              <a:t>Define terminology, objectives, policies, principles and organizational arrangements for Tilenga’s resettlement;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/>
              <a:t>Target compliance with Uganda legal requirements and application of IFC standards; and</a:t>
            </a:r>
            <a:endParaRPr lang="en-US" sz="1400"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>
                <a:latin typeface="Arial"/>
                <a:ea typeface="ＭＳ Ｐゴシック"/>
                <a:cs typeface="Arial"/>
              </a:rPr>
              <a:t>Provide practical guidance to Project personnel in the execution of the Project. </a:t>
            </a:r>
            <a:endParaRPr lang="en-UG" sz="1400">
              <a:cs typeface="Arial" panose="020B0604020202020204" pitchFamily="34" charset="0"/>
            </a:endParaRPr>
          </a:p>
        </p:txBody>
      </p:sp>
      <p:sp>
        <p:nvSpPr>
          <p:cNvPr id="36" name="Rectangle: Diagonal Corners Snipped 35">
            <a:extLst>
              <a:ext uri="{FF2B5EF4-FFF2-40B4-BE49-F238E27FC236}">
                <a16:creationId xmlns:a16="http://schemas.microsoft.com/office/drawing/2014/main" id="{8CC1BEF3-2DDD-0C22-53DD-5C3F8B8F6F33}"/>
              </a:ext>
            </a:extLst>
          </p:cNvPr>
          <p:cNvSpPr/>
          <p:nvPr/>
        </p:nvSpPr>
        <p:spPr bwMode="auto">
          <a:xfrm>
            <a:off x="107504" y="290968"/>
            <a:ext cx="1008112" cy="738786"/>
          </a:xfrm>
          <a:prstGeom prst="snip2DiagRect">
            <a:avLst>
              <a:gd name="adj1" fmla="val 0"/>
              <a:gd name="adj2" fmla="val 38769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b="1" kern="0">
                <a:solidFill>
                  <a:srgbClr val="32428B"/>
                </a:solidFill>
                <a:latin typeface="Helvetica Neue" panose="02000503000000020004" pitchFamily="2" charset="0"/>
              </a:rPr>
              <a:t>5</a:t>
            </a:r>
            <a:endParaRPr lang="en-UG" b="1" kern="0">
              <a:solidFill>
                <a:srgbClr val="32428B"/>
              </a:solidFill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787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1BCF82-A8CF-1C1E-3AF5-C9D091A2F369}"/>
              </a:ext>
            </a:extLst>
          </p:cNvPr>
          <p:cNvSpPr txBox="1"/>
          <p:nvPr/>
        </p:nvSpPr>
        <p:spPr>
          <a:xfrm>
            <a:off x="962879" y="223938"/>
            <a:ext cx="80736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cs typeface="Arial" panose="020B0604020202020204" pitchFamily="34" charset="0"/>
              </a:rPr>
              <a:t>Resettlement Process steps for Tilenga Project</a:t>
            </a:r>
            <a:endParaRPr lang="en-UG" sz="3200" b="1"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289765-88BD-2C36-8056-FC4480A15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9820"/>
            <a:ext cx="4224668" cy="44027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EC9F44-FF0B-803C-CBB2-02C201DBB045}"/>
              </a:ext>
            </a:extLst>
          </p:cNvPr>
          <p:cNvSpPr txBox="1"/>
          <p:nvPr/>
        </p:nvSpPr>
        <p:spPr>
          <a:xfrm>
            <a:off x="319201" y="1494885"/>
            <a:ext cx="4032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/>
              <a:t>RAP Planning Phase  </a:t>
            </a:r>
            <a:endParaRPr lang="en-UG" sz="1800" b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4DD853-07C7-69D7-934D-835480E4E4D0}"/>
              </a:ext>
            </a:extLst>
          </p:cNvPr>
          <p:cNvSpPr txBox="1"/>
          <p:nvPr/>
        </p:nvSpPr>
        <p:spPr>
          <a:xfrm>
            <a:off x="5400058" y="1519337"/>
            <a:ext cx="4032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/>
              <a:t>RAP Implementation Phase  </a:t>
            </a:r>
            <a:endParaRPr lang="en-UG" sz="1800" b="1"/>
          </a:p>
        </p:txBody>
      </p:sp>
      <p:graphicFrame>
        <p:nvGraphicFramePr>
          <p:cNvPr id="44" name="Diagram 43">
            <a:extLst>
              <a:ext uri="{FF2B5EF4-FFF2-40B4-BE49-F238E27FC236}">
                <a16:creationId xmlns:a16="http://schemas.microsoft.com/office/drawing/2014/main" id="{0354C106-6471-9402-D206-4604986B2D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5880099"/>
              </p:ext>
            </p:extLst>
          </p:nvPr>
        </p:nvGraphicFramePr>
        <p:xfrm>
          <a:off x="3247390" y="205794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5" name="Rectangle: Diagonal Corners Snipped 44">
            <a:extLst>
              <a:ext uri="{FF2B5EF4-FFF2-40B4-BE49-F238E27FC236}">
                <a16:creationId xmlns:a16="http://schemas.microsoft.com/office/drawing/2014/main" id="{C5B6F05B-04AE-BD47-7499-CE2A84C7317C}"/>
              </a:ext>
            </a:extLst>
          </p:cNvPr>
          <p:cNvSpPr/>
          <p:nvPr/>
        </p:nvSpPr>
        <p:spPr bwMode="auto">
          <a:xfrm>
            <a:off x="107504" y="290968"/>
            <a:ext cx="1008112" cy="738786"/>
          </a:xfrm>
          <a:prstGeom prst="snip2DiagRect">
            <a:avLst>
              <a:gd name="adj1" fmla="val 0"/>
              <a:gd name="adj2" fmla="val 38769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b="1" kern="0">
                <a:solidFill>
                  <a:srgbClr val="32428B"/>
                </a:solidFill>
                <a:latin typeface="Helvetica Neue" panose="02000503000000020004" pitchFamily="2" charset="0"/>
              </a:rPr>
              <a:t>6</a:t>
            </a:r>
            <a:endParaRPr lang="en-UG" b="1" kern="0">
              <a:solidFill>
                <a:srgbClr val="32428B"/>
              </a:solidFill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558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3D3E8C-F499-C7DD-651A-A85E2885B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37" y="2320907"/>
            <a:ext cx="3852499" cy="31218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2ADA4C-53FF-2371-B5B9-7AD4FEB3B99E}"/>
              </a:ext>
            </a:extLst>
          </p:cNvPr>
          <p:cNvSpPr txBox="1"/>
          <p:nvPr/>
        </p:nvSpPr>
        <p:spPr>
          <a:xfrm>
            <a:off x="1043608" y="218960"/>
            <a:ext cx="8100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cs typeface="Arial" panose="020B0604020202020204" pitchFamily="34" charset="0"/>
              </a:rPr>
              <a:t>Role of Stakeholder Engagement (SE) in the Resettlement Process</a:t>
            </a:r>
            <a:endParaRPr lang="en-UG" sz="3200" b="1" dirty="0"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5B3701-1B06-B291-8EDD-F6CE8503D842}"/>
              </a:ext>
            </a:extLst>
          </p:cNvPr>
          <p:cNvSpPr txBox="1"/>
          <p:nvPr/>
        </p:nvSpPr>
        <p:spPr>
          <a:xfrm>
            <a:off x="127321" y="1299986"/>
            <a:ext cx="8961366" cy="1020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GB" sz="1800" b="1">
                <a:solidFill>
                  <a:prstClr val="black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Objective:</a:t>
            </a:r>
            <a:r>
              <a:rPr lang="en-GB" sz="1800">
                <a:solidFill>
                  <a:prstClr val="black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 To ensure that all interested and affected parties are informed and involved in project activities, through information dissemination, dialogue to inform their participation and decision-making. </a:t>
            </a:r>
            <a:endParaRPr lang="en-US" sz="1800">
              <a:solidFill>
                <a:prstClr val="black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Rectangle: Diagonal Corners Snipped 12">
            <a:extLst>
              <a:ext uri="{FF2B5EF4-FFF2-40B4-BE49-F238E27FC236}">
                <a16:creationId xmlns:a16="http://schemas.microsoft.com/office/drawing/2014/main" id="{09C0E968-9451-8D89-A583-848DC8FB670A}"/>
              </a:ext>
            </a:extLst>
          </p:cNvPr>
          <p:cNvSpPr/>
          <p:nvPr/>
        </p:nvSpPr>
        <p:spPr bwMode="auto">
          <a:xfrm>
            <a:off x="107504" y="290968"/>
            <a:ext cx="1008112" cy="738786"/>
          </a:xfrm>
          <a:prstGeom prst="snip2DiagRect">
            <a:avLst>
              <a:gd name="adj1" fmla="val 0"/>
              <a:gd name="adj2" fmla="val 38769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b="1" kern="0">
                <a:solidFill>
                  <a:srgbClr val="32428B"/>
                </a:solidFill>
                <a:latin typeface="Helvetica Neue" panose="02000503000000020004" pitchFamily="2" charset="0"/>
              </a:rPr>
              <a:t>7</a:t>
            </a:r>
            <a:endParaRPr lang="en-UG" b="1" kern="0">
              <a:solidFill>
                <a:srgbClr val="32428B"/>
              </a:solidFill>
              <a:latin typeface="Helvetica Neue" panose="02000503000000020004" pitchFamily="2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EAF6C9E-E0E4-5F77-6441-8D0D76087F54}"/>
              </a:ext>
            </a:extLst>
          </p:cNvPr>
          <p:cNvGrpSpPr/>
          <p:nvPr/>
        </p:nvGrpSpPr>
        <p:grpSpPr>
          <a:xfrm>
            <a:off x="5630805" y="2062349"/>
            <a:ext cx="3771815" cy="4363199"/>
            <a:chOff x="5630805" y="2062349"/>
            <a:chExt cx="3771815" cy="436319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88342F5-50CE-9B7B-DF1A-DF2CE2A4A3E7}"/>
                </a:ext>
              </a:extLst>
            </p:cNvPr>
            <p:cNvGrpSpPr/>
            <p:nvPr/>
          </p:nvGrpSpPr>
          <p:grpSpPr>
            <a:xfrm>
              <a:off x="5630805" y="2062349"/>
              <a:ext cx="3457882" cy="4055422"/>
              <a:chOff x="5630805" y="2062349"/>
              <a:chExt cx="3513195" cy="4370176"/>
            </a:xfrm>
          </p:grpSpPr>
          <p:graphicFrame>
            <p:nvGraphicFramePr>
              <p:cNvPr id="6" name="Chart 5">
                <a:extLst>
                  <a:ext uri="{FF2B5EF4-FFF2-40B4-BE49-F238E27FC236}">
                    <a16:creationId xmlns:a16="http://schemas.microsoft.com/office/drawing/2014/main" id="{D127D93D-A99D-D700-5C66-D52E6AEA362E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720958786"/>
                  </p:ext>
                </p:extLst>
              </p:nvPr>
            </p:nvGraphicFramePr>
            <p:xfrm>
              <a:off x="5630805" y="2062349"/>
              <a:ext cx="3513195" cy="218508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graphicFrame>
            <p:nvGraphicFramePr>
              <p:cNvPr id="9" name="Chart 8">
                <a:extLst>
                  <a:ext uri="{FF2B5EF4-FFF2-40B4-BE49-F238E27FC236}">
                    <a16:creationId xmlns:a16="http://schemas.microsoft.com/office/drawing/2014/main" id="{D48DABD7-C338-E11B-EA6E-565E28A08779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474543338"/>
                  </p:ext>
                </p:extLst>
              </p:nvPr>
            </p:nvGraphicFramePr>
            <p:xfrm>
              <a:off x="5921829" y="4247437"/>
              <a:ext cx="3166858" cy="218508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5D7853E-CADE-3052-934A-72B92E816881}"/>
                </a:ext>
              </a:extLst>
            </p:cNvPr>
            <p:cNvSpPr txBox="1"/>
            <p:nvPr/>
          </p:nvSpPr>
          <p:spPr>
            <a:xfrm>
              <a:off x="5787772" y="6117771"/>
              <a:ext cx="36148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RAP2-5 Implementation - Grievances</a:t>
              </a:r>
              <a:endParaRPr lang="en-UG" sz="1400" b="1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8BBCFDE-4E81-CD54-5E31-FFDD856CC125}"/>
              </a:ext>
            </a:extLst>
          </p:cNvPr>
          <p:cNvGrpSpPr/>
          <p:nvPr/>
        </p:nvGrpSpPr>
        <p:grpSpPr>
          <a:xfrm>
            <a:off x="4086461" y="2473439"/>
            <a:ext cx="1776344" cy="2772754"/>
            <a:chOff x="3935778" y="2473571"/>
            <a:chExt cx="1776344" cy="27727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A7870E3-ADA6-A417-302B-8FFDF8C3E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5778" y="2473571"/>
              <a:ext cx="1592156" cy="156102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E2CFDFF-96AA-F439-C650-70D59834B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72674" y="4030862"/>
              <a:ext cx="1739448" cy="12154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E4B00071-A2D3-A20D-05C1-3CCBD75611AC}"/>
              </a:ext>
            </a:extLst>
          </p:cNvPr>
          <p:cNvSpPr/>
          <p:nvPr/>
        </p:nvSpPr>
        <p:spPr>
          <a:xfrm>
            <a:off x="-189487" y="5744290"/>
            <a:ext cx="5738359" cy="911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3225" algn="just" eaLnBrk="1" fontAlgn="auto" hangingPunct="1">
              <a:lnSpc>
                <a:spcPct val="114000"/>
              </a:lnSpc>
              <a:spcBef>
                <a:spcPts val="400"/>
              </a:spcBef>
              <a:spcAft>
                <a:spcPts val="400"/>
              </a:spcAft>
              <a:buClr>
                <a:srgbClr val="FF0000"/>
              </a:buClr>
              <a:buSzPct val="127000"/>
              <a:defRPr/>
            </a:pPr>
            <a:r>
              <a:rPr lang="en-US" sz="160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Stakeholder Engagement was continuous throughout the Resettlement services duration to ensure all parties sing from the same song sheet – Melodious Choir.</a:t>
            </a:r>
            <a:endParaRPr lang="en-GB" sz="1600" dirty="0">
              <a:solidFill>
                <a:prstClr val="black"/>
              </a:solidFill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109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CB03BE42-BE2F-A97E-3C1C-27D90471A9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9733343"/>
              </p:ext>
            </p:extLst>
          </p:nvPr>
        </p:nvGraphicFramePr>
        <p:xfrm>
          <a:off x="179512" y="290968"/>
          <a:ext cx="8784976" cy="3660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Approved ">
            <a:extLst>
              <a:ext uri="{FF2B5EF4-FFF2-40B4-BE49-F238E27FC236}">
                <a16:creationId xmlns:a16="http://schemas.microsoft.com/office/drawing/2014/main" id="{FB485327-BB9C-B02D-D70F-259F91732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939" y="2721726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64AFB1-8347-4A9A-B31E-192778AD6744}"/>
              </a:ext>
            </a:extLst>
          </p:cNvPr>
          <p:cNvGrpSpPr/>
          <p:nvPr/>
        </p:nvGrpSpPr>
        <p:grpSpPr>
          <a:xfrm>
            <a:off x="429847" y="2874924"/>
            <a:ext cx="1176904" cy="2115917"/>
            <a:chOff x="252228" y="3549838"/>
            <a:chExt cx="1176904" cy="2115917"/>
          </a:xfrm>
        </p:grpSpPr>
        <p:sp>
          <p:nvSpPr>
            <p:cNvPr id="27" name="Google Shape;12604;p89">
              <a:extLst>
                <a:ext uri="{FF2B5EF4-FFF2-40B4-BE49-F238E27FC236}">
                  <a16:creationId xmlns:a16="http://schemas.microsoft.com/office/drawing/2014/main" id="{E4A13770-FA31-865E-8AF2-13E650DC2164}"/>
                </a:ext>
              </a:extLst>
            </p:cNvPr>
            <p:cNvSpPr/>
            <p:nvPr/>
          </p:nvSpPr>
          <p:spPr>
            <a:xfrm flipH="1">
              <a:off x="357131" y="3549838"/>
              <a:ext cx="727755" cy="601737"/>
            </a:xfrm>
            <a:custGeom>
              <a:avLst/>
              <a:gdLst/>
              <a:ahLst/>
              <a:cxnLst/>
              <a:rect l="l" t="t" r="r" b="b"/>
              <a:pathLst>
                <a:path w="10315" h="10343" extrusionOk="0">
                  <a:moveTo>
                    <a:pt x="5102" y="670"/>
                  </a:moveTo>
                  <a:cubicBezTo>
                    <a:pt x="5604" y="670"/>
                    <a:pt x="6022" y="1088"/>
                    <a:pt x="6022" y="1562"/>
                  </a:cubicBezTo>
                  <a:cubicBezTo>
                    <a:pt x="6022" y="2063"/>
                    <a:pt x="5604" y="2481"/>
                    <a:pt x="5102" y="2481"/>
                  </a:cubicBezTo>
                  <a:cubicBezTo>
                    <a:pt x="4600" y="2481"/>
                    <a:pt x="4182" y="2063"/>
                    <a:pt x="4182" y="1562"/>
                  </a:cubicBezTo>
                  <a:cubicBezTo>
                    <a:pt x="4182" y="1088"/>
                    <a:pt x="4600" y="670"/>
                    <a:pt x="5102" y="670"/>
                  </a:cubicBezTo>
                  <a:close/>
                  <a:moveTo>
                    <a:pt x="1757" y="1896"/>
                  </a:moveTo>
                  <a:cubicBezTo>
                    <a:pt x="2063" y="1896"/>
                    <a:pt x="2342" y="2175"/>
                    <a:pt x="2342" y="2481"/>
                  </a:cubicBezTo>
                  <a:cubicBezTo>
                    <a:pt x="2342" y="2788"/>
                    <a:pt x="2063" y="3067"/>
                    <a:pt x="1757" y="3067"/>
                  </a:cubicBezTo>
                  <a:cubicBezTo>
                    <a:pt x="1422" y="3067"/>
                    <a:pt x="1143" y="2788"/>
                    <a:pt x="1143" y="2481"/>
                  </a:cubicBezTo>
                  <a:cubicBezTo>
                    <a:pt x="1143" y="2119"/>
                    <a:pt x="1422" y="1896"/>
                    <a:pt x="1757" y="1896"/>
                  </a:cubicBezTo>
                  <a:close/>
                  <a:moveTo>
                    <a:pt x="8447" y="1896"/>
                  </a:moveTo>
                  <a:cubicBezTo>
                    <a:pt x="8781" y="1896"/>
                    <a:pt x="9032" y="2175"/>
                    <a:pt x="9032" y="2481"/>
                  </a:cubicBezTo>
                  <a:cubicBezTo>
                    <a:pt x="9032" y="2788"/>
                    <a:pt x="8753" y="3067"/>
                    <a:pt x="8447" y="3067"/>
                  </a:cubicBezTo>
                  <a:cubicBezTo>
                    <a:pt x="8112" y="3067"/>
                    <a:pt x="7834" y="2788"/>
                    <a:pt x="7834" y="2481"/>
                  </a:cubicBezTo>
                  <a:cubicBezTo>
                    <a:pt x="7834" y="2119"/>
                    <a:pt x="8112" y="1896"/>
                    <a:pt x="8447" y="1896"/>
                  </a:cubicBezTo>
                  <a:close/>
                  <a:moveTo>
                    <a:pt x="1701" y="3624"/>
                  </a:moveTo>
                  <a:cubicBezTo>
                    <a:pt x="2370" y="3624"/>
                    <a:pt x="2927" y="4182"/>
                    <a:pt x="2927" y="4851"/>
                  </a:cubicBezTo>
                  <a:lnTo>
                    <a:pt x="2927" y="6412"/>
                  </a:lnTo>
                  <a:cubicBezTo>
                    <a:pt x="2955" y="6635"/>
                    <a:pt x="2816" y="6719"/>
                    <a:pt x="2649" y="6719"/>
                  </a:cubicBezTo>
                  <a:cubicBezTo>
                    <a:pt x="2481" y="6719"/>
                    <a:pt x="2342" y="6858"/>
                    <a:pt x="2342" y="7053"/>
                  </a:cubicBezTo>
                  <a:lnTo>
                    <a:pt x="2342" y="8865"/>
                  </a:lnTo>
                  <a:cubicBezTo>
                    <a:pt x="2342" y="9032"/>
                    <a:pt x="2203" y="9172"/>
                    <a:pt x="2035" y="9172"/>
                  </a:cubicBezTo>
                  <a:lnTo>
                    <a:pt x="1422" y="9172"/>
                  </a:lnTo>
                  <a:cubicBezTo>
                    <a:pt x="1255" y="9172"/>
                    <a:pt x="1116" y="9032"/>
                    <a:pt x="1116" y="8865"/>
                  </a:cubicBezTo>
                  <a:lnTo>
                    <a:pt x="1116" y="7053"/>
                  </a:lnTo>
                  <a:cubicBezTo>
                    <a:pt x="1116" y="6858"/>
                    <a:pt x="976" y="6719"/>
                    <a:pt x="809" y="6719"/>
                  </a:cubicBezTo>
                  <a:cubicBezTo>
                    <a:pt x="642" y="6719"/>
                    <a:pt x="502" y="6579"/>
                    <a:pt x="502" y="6412"/>
                  </a:cubicBezTo>
                  <a:lnTo>
                    <a:pt x="502" y="4851"/>
                  </a:lnTo>
                  <a:cubicBezTo>
                    <a:pt x="502" y="4182"/>
                    <a:pt x="1060" y="3624"/>
                    <a:pt x="1701" y="3624"/>
                  </a:cubicBezTo>
                  <a:close/>
                  <a:moveTo>
                    <a:pt x="8391" y="3624"/>
                  </a:moveTo>
                  <a:cubicBezTo>
                    <a:pt x="9060" y="3624"/>
                    <a:pt x="9618" y="4182"/>
                    <a:pt x="9618" y="4851"/>
                  </a:cubicBezTo>
                  <a:lnTo>
                    <a:pt x="9618" y="6440"/>
                  </a:lnTo>
                  <a:lnTo>
                    <a:pt x="9645" y="6440"/>
                  </a:lnTo>
                  <a:cubicBezTo>
                    <a:pt x="9645" y="6635"/>
                    <a:pt x="9506" y="6774"/>
                    <a:pt x="9339" y="6774"/>
                  </a:cubicBezTo>
                  <a:cubicBezTo>
                    <a:pt x="9172" y="6774"/>
                    <a:pt x="9032" y="6914"/>
                    <a:pt x="9032" y="7081"/>
                  </a:cubicBezTo>
                  <a:lnTo>
                    <a:pt x="9032" y="8893"/>
                  </a:lnTo>
                  <a:cubicBezTo>
                    <a:pt x="9032" y="9060"/>
                    <a:pt x="8893" y="9199"/>
                    <a:pt x="8726" y="9199"/>
                  </a:cubicBezTo>
                  <a:lnTo>
                    <a:pt x="8112" y="9199"/>
                  </a:lnTo>
                  <a:cubicBezTo>
                    <a:pt x="7945" y="9199"/>
                    <a:pt x="7806" y="9060"/>
                    <a:pt x="7806" y="8893"/>
                  </a:cubicBezTo>
                  <a:lnTo>
                    <a:pt x="7806" y="7053"/>
                  </a:lnTo>
                  <a:cubicBezTo>
                    <a:pt x="7806" y="6858"/>
                    <a:pt x="7666" y="6719"/>
                    <a:pt x="7499" y="6719"/>
                  </a:cubicBezTo>
                  <a:cubicBezTo>
                    <a:pt x="7332" y="6719"/>
                    <a:pt x="7192" y="6579"/>
                    <a:pt x="7192" y="6412"/>
                  </a:cubicBezTo>
                  <a:lnTo>
                    <a:pt x="7192" y="4851"/>
                  </a:lnTo>
                  <a:cubicBezTo>
                    <a:pt x="7192" y="4182"/>
                    <a:pt x="7750" y="3624"/>
                    <a:pt x="8391" y="3624"/>
                  </a:cubicBezTo>
                  <a:close/>
                  <a:moveTo>
                    <a:pt x="5381" y="3095"/>
                  </a:moveTo>
                  <a:cubicBezTo>
                    <a:pt x="6077" y="3234"/>
                    <a:pt x="6635" y="3875"/>
                    <a:pt x="6635" y="4600"/>
                  </a:cubicBezTo>
                  <a:lnTo>
                    <a:pt x="6635" y="6440"/>
                  </a:lnTo>
                  <a:cubicBezTo>
                    <a:pt x="6663" y="6635"/>
                    <a:pt x="6523" y="6719"/>
                    <a:pt x="6356" y="6719"/>
                  </a:cubicBezTo>
                  <a:cubicBezTo>
                    <a:pt x="6161" y="6719"/>
                    <a:pt x="6022" y="6858"/>
                    <a:pt x="6022" y="7053"/>
                  </a:cubicBezTo>
                  <a:lnTo>
                    <a:pt x="6022" y="9478"/>
                  </a:lnTo>
                  <a:cubicBezTo>
                    <a:pt x="6022" y="9645"/>
                    <a:pt x="5882" y="9785"/>
                    <a:pt x="5715" y="9785"/>
                  </a:cubicBezTo>
                  <a:lnTo>
                    <a:pt x="4461" y="9785"/>
                  </a:lnTo>
                  <a:cubicBezTo>
                    <a:pt x="4293" y="9785"/>
                    <a:pt x="4154" y="9645"/>
                    <a:pt x="4154" y="9478"/>
                  </a:cubicBezTo>
                  <a:lnTo>
                    <a:pt x="4154" y="7053"/>
                  </a:lnTo>
                  <a:cubicBezTo>
                    <a:pt x="4154" y="6858"/>
                    <a:pt x="4015" y="6719"/>
                    <a:pt x="3847" y="6719"/>
                  </a:cubicBezTo>
                  <a:cubicBezTo>
                    <a:pt x="3652" y="6719"/>
                    <a:pt x="3513" y="6579"/>
                    <a:pt x="3513" y="6412"/>
                  </a:cubicBezTo>
                  <a:lnTo>
                    <a:pt x="3513" y="4851"/>
                  </a:lnTo>
                  <a:lnTo>
                    <a:pt x="3513" y="4600"/>
                  </a:lnTo>
                  <a:cubicBezTo>
                    <a:pt x="3513" y="3875"/>
                    <a:pt x="4043" y="3234"/>
                    <a:pt x="4739" y="3095"/>
                  </a:cubicBezTo>
                  <a:lnTo>
                    <a:pt x="4739" y="5185"/>
                  </a:lnTo>
                  <a:cubicBezTo>
                    <a:pt x="4739" y="5381"/>
                    <a:pt x="4879" y="5520"/>
                    <a:pt x="5046" y="5520"/>
                  </a:cubicBezTo>
                  <a:cubicBezTo>
                    <a:pt x="5241" y="5520"/>
                    <a:pt x="5381" y="5381"/>
                    <a:pt x="5381" y="5185"/>
                  </a:cubicBezTo>
                  <a:lnTo>
                    <a:pt x="5381" y="3095"/>
                  </a:lnTo>
                  <a:close/>
                  <a:moveTo>
                    <a:pt x="5130" y="1"/>
                  </a:moveTo>
                  <a:cubicBezTo>
                    <a:pt x="4293" y="1"/>
                    <a:pt x="3624" y="670"/>
                    <a:pt x="3624" y="1506"/>
                  </a:cubicBezTo>
                  <a:cubicBezTo>
                    <a:pt x="3624" y="1952"/>
                    <a:pt x="3847" y="2370"/>
                    <a:pt x="4154" y="2649"/>
                  </a:cubicBezTo>
                  <a:cubicBezTo>
                    <a:pt x="3736" y="2872"/>
                    <a:pt x="3373" y="3234"/>
                    <a:pt x="3206" y="3652"/>
                  </a:cubicBezTo>
                  <a:cubicBezTo>
                    <a:pt x="3067" y="3485"/>
                    <a:pt x="2900" y="3346"/>
                    <a:pt x="2677" y="3234"/>
                  </a:cubicBezTo>
                  <a:cubicBezTo>
                    <a:pt x="2900" y="3039"/>
                    <a:pt x="3039" y="2732"/>
                    <a:pt x="3039" y="2398"/>
                  </a:cubicBezTo>
                  <a:cubicBezTo>
                    <a:pt x="3039" y="1757"/>
                    <a:pt x="2481" y="1199"/>
                    <a:pt x="1812" y="1199"/>
                  </a:cubicBezTo>
                  <a:cubicBezTo>
                    <a:pt x="1143" y="1199"/>
                    <a:pt x="586" y="1757"/>
                    <a:pt x="586" y="2398"/>
                  </a:cubicBezTo>
                  <a:cubicBezTo>
                    <a:pt x="586" y="2732"/>
                    <a:pt x="725" y="3039"/>
                    <a:pt x="948" y="3234"/>
                  </a:cubicBezTo>
                  <a:cubicBezTo>
                    <a:pt x="391" y="3569"/>
                    <a:pt x="1" y="4154"/>
                    <a:pt x="1" y="4851"/>
                  </a:cubicBezTo>
                  <a:lnTo>
                    <a:pt x="1" y="6412"/>
                  </a:lnTo>
                  <a:cubicBezTo>
                    <a:pt x="1" y="6802"/>
                    <a:pt x="251" y="7137"/>
                    <a:pt x="586" y="7276"/>
                  </a:cubicBezTo>
                  <a:lnTo>
                    <a:pt x="586" y="8865"/>
                  </a:lnTo>
                  <a:cubicBezTo>
                    <a:pt x="586" y="9339"/>
                    <a:pt x="1004" y="9757"/>
                    <a:pt x="1506" y="9757"/>
                  </a:cubicBezTo>
                  <a:lnTo>
                    <a:pt x="2091" y="9757"/>
                  </a:lnTo>
                  <a:cubicBezTo>
                    <a:pt x="2593" y="9757"/>
                    <a:pt x="3011" y="9339"/>
                    <a:pt x="3011" y="8865"/>
                  </a:cubicBezTo>
                  <a:lnTo>
                    <a:pt x="3011" y="7276"/>
                  </a:lnTo>
                  <a:cubicBezTo>
                    <a:pt x="3095" y="7248"/>
                    <a:pt x="3206" y="7192"/>
                    <a:pt x="3318" y="7109"/>
                  </a:cubicBezTo>
                  <a:cubicBezTo>
                    <a:pt x="3429" y="7192"/>
                    <a:pt x="3485" y="7248"/>
                    <a:pt x="3624" y="7276"/>
                  </a:cubicBezTo>
                  <a:lnTo>
                    <a:pt x="3624" y="9450"/>
                  </a:lnTo>
                  <a:cubicBezTo>
                    <a:pt x="3624" y="9924"/>
                    <a:pt x="4043" y="10342"/>
                    <a:pt x="4544" y="10342"/>
                  </a:cubicBezTo>
                  <a:lnTo>
                    <a:pt x="5799" y="10342"/>
                  </a:lnTo>
                  <a:cubicBezTo>
                    <a:pt x="6273" y="10342"/>
                    <a:pt x="6691" y="9924"/>
                    <a:pt x="6691" y="9450"/>
                  </a:cubicBezTo>
                  <a:lnTo>
                    <a:pt x="6691" y="7276"/>
                  </a:lnTo>
                  <a:cubicBezTo>
                    <a:pt x="6802" y="7248"/>
                    <a:pt x="6914" y="7192"/>
                    <a:pt x="6997" y="7109"/>
                  </a:cubicBezTo>
                  <a:cubicBezTo>
                    <a:pt x="7109" y="7192"/>
                    <a:pt x="7192" y="7248"/>
                    <a:pt x="7332" y="7276"/>
                  </a:cubicBezTo>
                  <a:lnTo>
                    <a:pt x="7332" y="8865"/>
                  </a:lnTo>
                  <a:cubicBezTo>
                    <a:pt x="7332" y="9339"/>
                    <a:pt x="7750" y="9757"/>
                    <a:pt x="8224" y="9757"/>
                  </a:cubicBezTo>
                  <a:lnTo>
                    <a:pt x="8809" y="9757"/>
                  </a:lnTo>
                  <a:cubicBezTo>
                    <a:pt x="9311" y="9757"/>
                    <a:pt x="9729" y="9339"/>
                    <a:pt x="9729" y="8865"/>
                  </a:cubicBezTo>
                  <a:lnTo>
                    <a:pt x="9729" y="7276"/>
                  </a:lnTo>
                  <a:cubicBezTo>
                    <a:pt x="10064" y="7137"/>
                    <a:pt x="10314" y="6830"/>
                    <a:pt x="10314" y="6412"/>
                  </a:cubicBezTo>
                  <a:lnTo>
                    <a:pt x="10314" y="4851"/>
                  </a:lnTo>
                  <a:cubicBezTo>
                    <a:pt x="10287" y="4210"/>
                    <a:pt x="9896" y="3596"/>
                    <a:pt x="9339" y="3318"/>
                  </a:cubicBezTo>
                  <a:cubicBezTo>
                    <a:pt x="9562" y="3095"/>
                    <a:pt x="9701" y="2788"/>
                    <a:pt x="9701" y="2481"/>
                  </a:cubicBezTo>
                  <a:cubicBezTo>
                    <a:pt x="9701" y="1812"/>
                    <a:pt x="9144" y="1255"/>
                    <a:pt x="8475" y="1255"/>
                  </a:cubicBezTo>
                  <a:cubicBezTo>
                    <a:pt x="7806" y="1255"/>
                    <a:pt x="7248" y="1812"/>
                    <a:pt x="7248" y="2481"/>
                  </a:cubicBezTo>
                  <a:cubicBezTo>
                    <a:pt x="7248" y="2788"/>
                    <a:pt x="7388" y="3095"/>
                    <a:pt x="7611" y="3318"/>
                  </a:cubicBezTo>
                  <a:cubicBezTo>
                    <a:pt x="7388" y="3429"/>
                    <a:pt x="7220" y="3569"/>
                    <a:pt x="7081" y="3736"/>
                  </a:cubicBezTo>
                  <a:cubicBezTo>
                    <a:pt x="6969" y="3485"/>
                    <a:pt x="6802" y="3290"/>
                    <a:pt x="6635" y="3067"/>
                  </a:cubicBezTo>
                  <a:cubicBezTo>
                    <a:pt x="6496" y="2927"/>
                    <a:pt x="6300" y="2788"/>
                    <a:pt x="6105" y="2677"/>
                  </a:cubicBezTo>
                  <a:cubicBezTo>
                    <a:pt x="6440" y="2370"/>
                    <a:pt x="6663" y="1952"/>
                    <a:pt x="6663" y="1534"/>
                  </a:cubicBezTo>
                  <a:cubicBezTo>
                    <a:pt x="6663" y="1116"/>
                    <a:pt x="6496" y="725"/>
                    <a:pt x="6217" y="447"/>
                  </a:cubicBezTo>
                  <a:cubicBezTo>
                    <a:pt x="5938" y="168"/>
                    <a:pt x="5520" y="1"/>
                    <a:pt x="5130" y="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Lora" pitchFamily="2" charset="0"/>
                <a:ea typeface="+mn-ea"/>
                <a:cs typeface="Arial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C84AA87-1A15-1D09-41B4-CC4A7CBD8EA7}"/>
                </a:ext>
              </a:extLst>
            </p:cNvPr>
            <p:cNvSpPr txBox="1"/>
            <p:nvPr/>
          </p:nvSpPr>
          <p:spPr>
            <a:xfrm>
              <a:off x="252228" y="4188427"/>
              <a:ext cx="1176904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5,573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 Project Affected Persons (PAPs)</a:t>
              </a:r>
              <a:endParaRPr kumimoji="0" lang="en-UG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31" name="Rectangle: Diagonal Corners Snipped 30">
            <a:extLst>
              <a:ext uri="{FF2B5EF4-FFF2-40B4-BE49-F238E27FC236}">
                <a16:creationId xmlns:a16="http://schemas.microsoft.com/office/drawing/2014/main" id="{D22FB0FF-DA23-985E-ED8A-EBF1EDF80931}"/>
              </a:ext>
            </a:extLst>
          </p:cNvPr>
          <p:cNvSpPr/>
          <p:nvPr/>
        </p:nvSpPr>
        <p:spPr bwMode="auto">
          <a:xfrm>
            <a:off x="107504" y="290968"/>
            <a:ext cx="1008112" cy="738786"/>
          </a:xfrm>
          <a:prstGeom prst="snip2DiagRect">
            <a:avLst>
              <a:gd name="adj1" fmla="val 0"/>
              <a:gd name="adj2" fmla="val 38769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b="1" kern="0" dirty="0">
                <a:solidFill>
                  <a:srgbClr val="32428B"/>
                </a:solidFill>
                <a:latin typeface="Helvetica Neue" panose="02000503000000020004" pitchFamily="2" charset="0"/>
              </a:rPr>
              <a:t>8</a:t>
            </a:r>
            <a:endParaRPr lang="en-UG" b="1" kern="0" dirty="0">
              <a:solidFill>
                <a:srgbClr val="32428B"/>
              </a:solidFill>
              <a:latin typeface="Helvetica Neue" panose="0200050300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638E74-F3FD-4A21-2BB3-6EFED0ACE2A8}"/>
              </a:ext>
            </a:extLst>
          </p:cNvPr>
          <p:cNvSpPr txBox="1"/>
          <p:nvPr/>
        </p:nvSpPr>
        <p:spPr>
          <a:xfrm>
            <a:off x="2008312" y="6144412"/>
            <a:ext cx="6640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Collection - Baseline</a:t>
            </a:r>
            <a:endParaRPr lang="en-UG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C830B3-8D01-272F-6523-9BC122681A89}"/>
              </a:ext>
            </a:extLst>
          </p:cNvPr>
          <p:cNvSpPr txBox="1"/>
          <p:nvPr/>
        </p:nvSpPr>
        <p:spPr>
          <a:xfrm>
            <a:off x="851046" y="124671"/>
            <a:ext cx="8380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cs typeface="Arial" panose="020B0604020202020204" pitchFamily="34" charset="0"/>
              </a:rPr>
              <a:t>Role of Land Survey and Asset valuation in the Resettlement Process</a:t>
            </a:r>
            <a:endParaRPr lang="en-UG" sz="3200" b="1" dirty="0"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590F9C1-5708-4BDB-7A86-6306B7512D8A}"/>
              </a:ext>
            </a:extLst>
          </p:cNvPr>
          <p:cNvGrpSpPr/>
          <p:nvPr/>
        </p:nvGrpSpPr>
        <p:grpSpPr>
          <a:xfrm>
            <a:off x="1678759" y="2536370"/>
            <a:ext cx="6060268" cy="3531098"/>
            <a:chOff x="1678759" y="2536370"/>
            <a:chExt cx="6060268" cy="353109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43EAFD6-3581-54A2-F674-F498F604447D}"/>
                </a:ext>
              </a:extLst>
            </p:cNvPr>
            <p:cNvGrpSpPr/>
            <p:nvPr/>
          </p:nvGrpSpPr>
          <p:grpSpPr>
            <a:xfrm>
              <a:off x="1678759" y="2700252"/>
              <a:ext cx="2561943" cy="3094904"/>
              <a:chOff x="195924" y="3573016"/>
              <a:chExt cx="2561943" cy="3094904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88DA644-F434-013C-7886-7631A2AC94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5924" y="3573016"/>
                <a:ext cx="2561943" cy="137327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E783BAF2-0C8D-424B-82F3-6313895CF5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6775" y="4954346"/>
                <a:ext cx="2160240" cy="1713574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59440C8-0597-C800-1636-EBE6347AC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319905" y="2874924"/>
              <a:ext cx="3057939" cy="319254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305AE83-8877-B028-8E9A-4F1C3198B42E}"/>
                </a:ext>
              </a:extLst>
            </p:cNvPr>
            <p:cNvSpPr txBox="1"/>
            <p:nvPr/>
          </p:nvSpPr>
          <p:spPr>
            <a:xfrm>
              <a:off x="4240702" y="2536370"/>
              <a:ext cx="34983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Full Replacement Cost Approach</a:t>
              </a:r>
              <a:endParaRPr lang="en-UG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28321755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 Narrow Bold"/>
        <a:ea typeface="ＭＳ Ｐゴシック"/>
        <a:cs typeface=""/>
      </a:majorFont>
      <a:minorFont>
        <a:latin typeface="Arial Narrow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S PGothic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S PGothic" panose="020B0600070205080204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24F96B3A41B441B13647EF60104ECA" ma:contentTypeVersion="6" ma:contentTypeDescription="Create a new document." ma:contentTypeScope="" ma:versionID="760ae92808fd2b24c56ad1bbc7474dc7">
  <xsd:schema xmlns:xsd="http://www.w3.org/2001/XMLSchema" xmlns:xs="http://www.w3.org/2001/XMLSchema" xmlns:p="http://schemas.microsoft.com/office/2006/metadata/properties" xmlns:ns2="6005affb-1b31-42e1-955a-264f1b8c1d85" xmlns:ns3="d5d45362-fc17-493e-b57e-d39c09395a5e" targetNamespace="http://schemas.microsoft.com/office/2006/metadata/properties" ma:root="true" ma:fieldsID="421d379dd51910294941f2351f2e8083" ns2:_="" ns3:_="">
    <xsd:import namespace="6005affb-1b31-42e1-955a-264f1b8c1d85"/>
    <xsd:import namespace="d5d45362-fc17-493e-b57e-d39c09395a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05affb-1b31-42e1-955a-264f1b8c1d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d45362-fc17-493e-b57e-d39c09395a5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66B96C5-F748-4448-93CA-ABE970380698}">
  <ds:schemaRefs>
    <ds:schemaRef ds:uri="6005affb-1b31-42e1-955a-264f1b8c1d85"/>
    <ds:schemaRef ds:uri="d5d45362-fc17-493e-b57e-d39c09395a5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B4902EC-33E8-4F0C-8606-BC2BF9CA50F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</TotalTime>
  <Words>1762</Words>
  <Application>Microsoft Office PowerPoint</Application>
  <PresentationFormat>On-screen Show (4:3)</PresentationFormat>
  <Paragraphs>276</Paragraphs>
  <Slides>21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Blank Presentation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USER</dc:creator>
  <cp:keywords/>
  <dc:description/>
  <cp:lastModifiedBy>Edgar Mugisha</cp:lastModifiedBy>
  <cp:revision>31</cp:revision>
  <cp:lastPrinted>2019-05-15T11:00:41Z</cp:lastPrinted>
  <dcterms:created xsi:type="dcterms:W3CDTF">2008-04-14T09:56:22Z</dcterms:created>
  <dcterms:modified xsi:type="dcterms:W3CDTF">2024-08-22T05:01:51Z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1033-10.1.0.5795</vt:lpwstr>
  </property>
</Properties>
</file>