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5" r:id="rId4"/>
    <p:sldId id="268" r:id="rId5"/>
    <p:sldId id="266" r:id="rId6"/>
    <p:sldId id="270" r:id="rId7"/>
    <p:sldId id="26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>
        <p:scale>
          <a:sx n="93" d="100"/>
          <a:sy n="93" d="100"/>
        </p:scale>
        <p:origin x="25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E4B59-6BA4-25AF-1D58-0DDBFDC991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38EB66-F841-4FBE-C19D-079EBDB855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F0E030-6924-FAD5-467E-AC6F5FF9A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E4923-3204-4EA8-9A3C-EB5EFF61838D}" type="datetimeFigureOut">
              <a:rPr lang="en-US" smtClean="0"/>
              <a:t>8/13/23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BC791A-C332-B277-7D9B-CBA99AEED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9DE1F-D642-DDE7-6B1E-994E47D5B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728E0-A0AF-4700-95CF-EAE83201C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890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3D046-EECB-5274-0E32-E19B6BB36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95D3D-A3CA-2B9E-3650-EA9E033E2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19CF6-47EF-D063-34B7-2F2CFE413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E4923-3204-4EA8-9A3C-EB5EFF61838D}" type="datetimeFigureOut">
              <a:rPr lang="en-US" smtClean="0"/>
              <a:t>8/13/23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25DBC-2C19-CF5E-5063-406C5191C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968BB6-89AC-378B-FD94-F530EFD95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728E0-A0AF-4700-95CF-EAE83201C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149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CE264-15CF-F52E-CD41-D6D8753728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9B60BA-FBDF-9357-104D-4A03187E68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6EF08-063D-1E61-A626-A15F8CCA8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E4923-3204-4EA8-9A3C-EB5EFF61838D}" type="datetimeFigureOut">
              <a:rPr lang="en-US" smtClean="0"/>
              <a:t>8/13/23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85ADD-35BA-1FC5-00A9-E035DC466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AE3A7-A743-BF58-F5A8-4ACEF1B0B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728E0-A0AF-4700-95CF-EAE83201C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513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7DD87-7E8D-9FDE-54DC-849E8430C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D4203-23D3-DA05-6845-0403CB3326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C4CA1-2194-835F-7D79-BE2992A66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E4923-3204-4EA8-9A3C-EB5EFF61838D}" type="datetimeFigureOut">
              <a:rPr lang="en-US" smtClean="0"/>
              <a:t>8/13/23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9D590A-F382-6B37-674E-11AE8B99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5D45A6-A180-7BD3-B7CA-41DA035A3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728E0-A0AF-4700-95CF-EAE83201C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29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62B8F-B196-0F68-0D07-CFA669821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865700-1C31-91CF-B337-61F6A3526D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308E0-4207-FA14-A4F6-759151F6D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E4923-3204-4EA8-9A3C-EB5EFF61838D}" type="datetimeFigureOut">
              <a:rPr lang="en-US" smtClean="0"/>
              <a:t>8/13/23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99705-2189-C4B2-A735-80CFDA7B5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3F03D-821A-B547-AE9F-ABC65A09F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728E0-A0AF-4700-95CF-EAE83201C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579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23929-B96C-E7B5-2083-CD327667E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81E0B-B401-600D-8D0E-C1351EA67D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74EC83-4ED3-EFA8-BB53-32CE1B11E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5EB33F-07D5-E229-4FB8-43CDED190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E4923-3204-4EA8-9A3C-EB5EFF61838D}" type="datetimeFigureOut">
              <a:rPr lang="en-US" smtClean="0"/>
              <a:t>8/13/23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159E09-5435-FA6B-C9C6-2AACA9327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99B2A6-83F1-A1CE-A50C-EB63E1519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728E0-A0AF-4700-95CF-EAE83201C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02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CF88A-C7DF-CFEF-85E1-36FEFB617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9441B-B506-17D2-C4E9-8A6D4729D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6D3153-2BAF-26B4-F31A-81FE250FF6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8DF9A5-F71E-5434-53E8-1B4BB0C3F1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95248B-3F3F-76F8-0922-4BFF06BDB0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1E566A-C5D3-A078-F785-82F31449C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E4923-3204-4EA8-9A3C-EB5EFF61838D}" type="datetimeFigureOut">
              <a:rPr lang="en-US" smtClean="0"/>
              <a:t>8/13/23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6B2185-E532-269E-A0C6-F16387785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834F29-BCB8-465C-2E75-1355BCE4D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728E0-A0AF-4700-95CF-EAE83201C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40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1EC14-509B-124E-61AD-055823F88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74B69D-CA48-F02C-7CAE-6C08296D8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E4923-3204-4EA8-9A3C-EB5EFF61838D}" type="datetimeFigureOut">
              <a:rPr lang="en-US" smtClean="0"/>
              <a:t>8/13/23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8E8165-C1B7-882B-1070-005E1BC94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062C44-7AA6-29A9-858E-3BF376815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728E0-A0AF-4700-95CF-EAE83201C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7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764F3F-9F24-103C-F4E4-AB12731FE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E4923-3204-4EA8-9A3C-EB5EFF61838D}" type="datetimeFigureOut">
              <a:rPr lang="en-US" smtClean="0"/>
              <a:t>8/13/23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291452-E115-F9F0-ACAC-DB6F0061F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D26B9-5CA2-DF24-E4C0-69F3945CE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728E0-A0AF-4700-95CF-EAE83201C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7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710A8-BC9C-1329-0188-CF83B33C3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2A7F1-D63E-388C-37AB-575536DCA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468546-793C-D96D-C596-2E7ADCFEEF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95E654-E874-8676-5162-2C38832E8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E4923-3204-4EA8-9A3C-EB5EFF61838D}" type="datetimeFigureOut">
              <a:rPr lang="en-US" smtClean="0"/>
              <a:t>8/13/23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F223B4-895B-2690-D2D0-610A6F54B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C99F5B-683C-CB60-17C6-E55ED0C31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728E0-A0AF-4700-95CF-EAE83201C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216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75F6B-A5E3-8945-D428-3E0DE3DF8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0B9310-742D-35D9-01E0-CC164F7E9F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7C29D0-793F-8D78-ECB0-D7D5666708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FE9D75-7DB7-23A1-032E-F47386E2F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E4923-3204-4EA8-9A3C-EB5EFF61838D}" type="datetimeFigureOut">
              <a:rPr lang="en-US" smtClean="0"/>
              <a:t>8/13/23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1AFCD6-D4A3-B18A-5284-D9F8991A5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7C7F2-DF63-D010-F971-331F581FD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728E0-A0AF-4700-95CF-EAE83201C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294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060597-B60C-F3DB-DCDE-010D88CEF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A47FC-766C-D91F-4C9E-12406DF154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ED847-8306-1E98-EB03-035A33369A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E4923-3204-4EA8-9A3C-EB5EFF61838D}" type="datetimeFigureOut">
              <a:rPr lang="en-US" smtClean="0"/>
              <a:t>8/13/23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97B59-3C64-44C1-71E5-69FDCEE05B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C45316-795C-183B-1011-893DC1F41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728E0-A0AF-4700-95CF-EAE83201C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21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jpe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2.png"/><Relationship Id="rId1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0BE8A9C-A570-B650-6730-54DDEB8A2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263"/>
            <a:ext cx="12191999" cy="68554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1D2436-340E-ADC5-6EEA-8B92DFA49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7463" y="2988313"/>
            <a:ext cx="5421853" cy="1299901"/>
          </a:xfrm>
        </p:spPr>
        <p:txBody>
          <a:bodyPr>
            <a:normAutofit/>
          </a:bodyPr>
          <a:lstStyle/>
          <a:p>
            <a:r>
              <a:rPr lang="en-US" sz="4000" b="1" dirty="0"/>
              <a:t>Readiness of R&amp;D and capacity building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7DB1DE-5826-2991-56BD-CF11D0601A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537953"/>
            <a:ext cx="4855285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Prof. Dr. Anicia Peters</a:t>
            </a:r>
          </a:p>
          <a:p>
            <a:r>
              <a:rPr lang="en-US" dirty="0"/>
              <a:t>Chief Executive Officer</a:t>
            </a:r>
          </a:p>
          <a:p>
            <a:r>
              <a:rPr lang="en-US" dirty="0"/>
              <a:t>National Commission on Research, Science and Technology, Namibia</a:t>
            </a:r>
          </a:p>
        </p:txBody>
      </p:sp>
    </p:spTree>
    <p:extLst>
      <p:ext uri="{BB962C8B-B14F-4D97-AF65-F5344CB8AC3E}">
        <p14:creationId xmlns:p14="http://schemas.microsoft.com/office/powerpoint/2010/main" val="1439671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7" name="Rectangle 2066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62" name="Picture 14">
            <a:extLst>
              <a:ext uri="{FF2B5EF4-FFF2-40B4-BE49-F238E27FC236}">
                <a16:creationId xmlns:a16="http://schemas.microsoft.com/office/drawing/2014/main" id="{EA4C9417-37C6-72E3-74DC-E72AD06C6D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42"/>
          <a:stretch/>
        </p:blipFill>
        <p:spPr bwMode="auto">
          <a:xfrm>
            <a:off x="5214340" y="-10328"/>
            <a:ext cx="6965739" cy="6469134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069" name="Freeform: Shape 2068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71" name="Freeform: Shape 2070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701C5-6130-0DE7-4E24-2D206C087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5230" y="687190"/>
            <a:ext cx="3433352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Overview</a:t>
            </a:r>
          </a:p>
        </p:txBody>
      </p:sp>
      <p:sp>
        <p:nvSpPr>
          <p:cNvPr id="2073" name="Rectangle 2072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BF963-459A-1435-843B-FC8472EB8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669" y="2327748"/>
            <a:ext cx="6096000" cy="37705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Research, Science and Technology Act No 23 of 2004</a:t>
            </a:r>
          </a:p>
          <a:p>
            <a:pPr lvl="1"/>
            <a:r>
              <a:rPr lang="en-US" sz="1800" dirty="0"/>
              <a:t>Established NCRST and National RST Fund</a:t>
            </a:r>
          </a:p>
          <a:p>
            <a:pPr lvl="1"/>
            <a:r>
              <a:rPr lang="en-US" sz="1800" dirty="0"/>
              <a:t>Coordinate, promote &amp; develop research, science, technology &amp; innovation (RSTI)</a:t>
            </a:r>
          </a:p>
          <a:p>
            <a:pPr lvl="1"/>
            <a:r>
              <a:rPr lang="en-US" sz="1800" dirty="0"/>
              <a:t>RSTI Funding</a:t>
            </a:r>
          </a:p>
          <a:p>
            <a:pPr lvl="1"/>
            <a:r>
              <a:rPr lang="en-US" sz="1800" dirty="0"/>
              <a:t>National facilities</a:t>
            </a:r>
          </a:p>
          <a:p>
            <a:pPr lvl="1"/>
            <a:r>
              <a:rPr lang="en-US" sz="1800" dirty="0"/>
              <a:t>National RSTI data</a:t>
            </a:r>
          </a:p>
          <a:p>
            <a:pPr lvl="1"/>
            <a:r>
              <a:rPr lang="en-US" sz="1800" dirty="0"/>
              <a:t>Councils (e.g. biosafety council, space council, IKS council)</a:t>
            </a:r>
          </a:p>
          <a:p>
            <a:pPr lvl="1"/>
            <a:r>
              <a:rPr lang="en-US" sz="1800" dirty="0"/>
              <a:t>Development of National </a:t>
            </a:r>
            <a:r>
              <a:rPr lang="en-US" sz="1800" dirty="0" err="1"/>
              <a:t>Programme</a:t>
            </a:r>
            <a:r>
              <a:rPr lang="en-US" sz="1800" dirty="0"/>
              <a:t> on Research, Science, Technology and Innovation (National Research Agenda) </a:t>
            </a:r>
          </a:p>
          <a:p>
            <a:pPr lvl="1"/>
            <a:endParaRPr lang="en-US" sz="1700" dirty="0"/>
          </a:p>
        </p:txBody>
      </p:sp>
      <p:sp>
        <p:nvSpPr>
          <p:cNvPr id="2075" name="Rectangle 2074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 descr="A picture containing graphics, graphic design, font, art&#10;&#10;Description automatically generated">
            <a:extLst>
              <a:ext uri="{FF2B5EF4-FFF2-40B4-BE49-F238E27FC236}">
                <a16:creationId xmlns:a16="http://schemas.microsoft.com/office/drawing/2014/main" id="{81BBABCA-9DCD-8982-B049-9231D8204E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8" r="7628" b="-1"/>
          <a:stretch/>
        </p:blipFill>
        <p:spPr bwMode="auto">
          <a:xfrm>
            <a:off x="-10632" y="472617"/>
            <a:ext cx="2109446" cy="1742402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8AF4F31-8343-5258-60CE-F1DEED4FE2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82" b="-1"/>
          <a:stretch/>
        </p:blipFill>
        <p:spPr>
          <a:xfrm>
            <a:off x="-10632" y="6385383"/>
            <a:ext cx="12191999" cy="49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18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 picture containing graphics, graphic design, font, art&#10;&#10;Description automatically generated">
            <a:extLst>
              <a:ext uri="{FF2B5EF4-FFF2-40B4-BE49-F238E27FC236}">
                <a16:creationId xmlns:a16="http://schemas.microsoft.com/office/drawing/2014/main" id="{81BBABCA-9DCD-8982-B049-9231D8204E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1" r="15778" b="3857"/>
          <a:stretch/>
        </p:blipFill>
        <p:spPr bwMode="auto">
          <a:xfrm>
            <a:off x="100491" y="30375"/>
            <a:ext cx="1699708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 picture containing text, clipart, horse, graphic design&#10;&#10;Description automatically generated">
            <a:extLst>
              <a:ext uri="{FF2B5EF4-FFF2-40B4-BE49-F238E27FC236}">
                <a16:creationId xmlns:a16="http://schemas.microsoft.com/office/drawing/2014/main" id="{4E9A3FD7-8A50-8C8F-6316-6C334DE52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6" y="4209188"/>
            <a:ext cx="3554447" cy="211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 picture containing text, screenshot, graphic design, graphics&#10;&#10;Description automatically generated">
            <a:extLst>
              <a:ext uri="{FF2B5EF4-FFF2-40B4-BE49-F238E27FC236}">
                <a16:creationId xmlns:a16="http://schemas.microsoft.com/office/drawing/2014/main" id="{6F8591C4-2CF0-D79C-9DDF-897A74A51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020" y="5199440"/>
            <a:ext cx="4426274" cy="106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 picture containing text, screenshot, font, design&#10;&#10;Description automatically generated">
            <a:extLst>
              <a:ext uri="{FF2B5EF4-FFF2-40B4-BE49-F238E27FC236}">
                <a16:creationId xmlns:a16="http://schemas.microsoft.com/office/drawing/2014/main" id="{F5FED6BE-B53B-710B-9E92-9141F02C4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348" y="5092112"/>
            <a:ext cx="2254381" cy="131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4074063-1739-B556-EC22-C556956FD46A}"/>
              </a:ext>
            </a:extLst>
          </p:cNvPr>
          <p:cNvGrpSpPr/>
          <p:nvPr/>
        </p:nvGrpSpPr>
        <p:grpSpPr>
          <a:xfrm>
            <a:off x="3588308" y="4804462"/>
            <a:ext cx="1608676" cy="1605105"/>
            <a:chOff x="3673329" y="4905710"/>
            <a:chExt cx="1691962" cy="1665447"/>
          </a:xfrm>
        </p:grpSpPr>
        <p:pic>
          <p:nvPicPr>
            <p:cNvPr id="2058" name="Picture 10" descr="Signal with solid fill">
              <a:extLst>
                <a:ext uri="{FF2B5EF4-FFF2-40B4-BE49-F238E27FC236}">
                  <a16:creationId xmlns:a16="http://schemas.microsoft.com/office/drawing/2014/main" id="{01734EC0-E7F7-E06D-921B-0C887C4033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3329" y="4924978"/>
              <a:ext cx="1646179" cy="1646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649A19C-FB1C-D83D-DDCE-AE08D1A138C8}"/>
                </a:ext>
              </a:extLst>
            </p:cNvPr>
            <p:cNvSpPr txBox="1"/>
            <p:nvPr/>
          </p:nvSpPr>
          <p:spPr>
            <a:xfrm>
              <a:off x="3719112" y="4905710"/>
              <a:ext cx="1646179" cy="479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National Innovation Survey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8729F07-BBEF-598A-93C1-388F9FEAEF5B}"/>
              </a:ext>
            </a:extLst>
          </p:cNvPr>
          <p:cNvGrpSpPr/>
          <p:nvPr/>
        </p:nvGrpSpPr>
        <p:grpSpPr>
          <a:xfrm>
            <a:off x="4705442" y="2677627"/>
            <a:ext cx="1520852" cy="1543936"/>
            <a:chOff x="8698913" y="292661"/>
            <a:chExt cx="1699708" cy="1699708"/>
          </a:xfrm>
        </p:grpSpPr>
        <p:pic>
          <p:nvPicPr>
            <p:cNvPr id="2060" name="Picture 12" descr="Information with solid fill">
              <a:extLst>
                <a:ext uri="{FF2B5EF4-FFF2-40B4-BE49-F238E27FC236}">
                  <a16:creationId xmlns:a16="http://schemas.microsoft.com/office/drawing/2014/main" id="{57E68C80-455C-3A1D-DF85-E4FDC483E3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8913" y="292661"/>
              <a:ext cx="1699708" cy="16997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47E8695-C314-02E0-EDBA-7F82DD74667E}"/>
                </a:ext>
              </a:extLst>
            </p:cNvPr>
            <p:cNvSpPr txBox="1"/>
            <p:nvPr/>
          </p:nvSpPr>
          <p:spPr>
            <a:xfrm>
              <a:off x="8994744" y="988947"/>
              <a:ext cx="10009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/>
                <a:t>STI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6E6BB8C-6725-98E7-A6AD-47849545FF20}"/>
              </a:ext>
            </a:extLst>
          </p:cNvPr>
          <p:cNvGrpSpPr/>
          <p:nvPr/>
        </p:nvGrpSpPr>
        <p:grpSpPr>
          <a:xfrm>
            <a:off x="6340847" y="2491436"/>
            <a:ext cx="2234418" cy="2063676"/>
            <a:chOff x="6583680" y="884791"/>
            <a:chExt cx="2234418" cy="206367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D3F0E80-C146-B048-2470-9A66D5561242}"/>
                </a:ext>
              </a:extLst>
            </p:cNvPr>
            <p:cNvSpPr txBox="1"/>
            <p:nvPr/>
          </p:nvSpPr>
          <p:spPr>
            <a:xfrm>
              <a:off x="6583680" y="2302136"/>
              <a:ext cx="21704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National Science Fair</a:t>
              </a:r>
            </a:p>
            <a:p>
              <a:endParaRPr lang="en-US" dirty="0"/>
            </a:p>
          </p:txBody>
        </p:sp>
        <p:pic>
          <p:nvPicPr>
            <p:cNvPr id="7172" name="Picture 4">
              <a:extLst>
                <a:ext uri="{FF2B5EF4-FFF2-40B4-BE49-F238E27FC236}">
                  <a16:creationId xmlns:a16="http://schemas.microsoft.com/office/drawing/2014/main" id="{B55D06A7-C436-7CF7-3D33-7F988F5BFE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7696" y="884791"/>
              <a:ext cx="2170402" cy="1439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C05EA07-A42C-D5BA-73F2-7D3B68FF380B}"/>
              </a:ext>
            </a:extLst>
          </p:cNvPr>
          <p:cNvGrpSpPr/>
          <p:nvPr/>
        </p:nvGrpSpPr>
        <p:grpSpPr>
          <a:xfrm>
            <a:off x="2072171" y="130889"/>
            <a:ext cx="2831477" cy="1744812"/>
            <a:chOff x="3160219" y="1179507"/>
            <a:chExt cx="2641044" cy="2279389"/>
          </a:xfrm>
        </p:grpSpPr>
        <p:pic>
          <p:nvPicPr>
            <p:cNvPr id="7170" name="Picture 2">
              <a:extLst>
                <a:ext uri="{FF2B5EF4-FFF2-40B4-BE49-F238E27FC236}">
                  <a16:creationId xmlns:a16="http://schemas.microsoft.com/office/drawing/2014/main" id="{59D70F8D-9425-1B64-A2D8-38185AC496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498" y="1179507"/>
              <a:ext cx="2036765" cy="1892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70CCD8A-A259-DC94-AA54-449A7F001170}"/>
                </a:ext>
              </a:extLst>
            </p:cNvPr>
            <p:cNvSpPr txBox="1"/>
            <p:nvPr/>
          </p:nvSpPr>
          <p:spPr>
            <a:xfrm>
              <a:off x="3160219" y="3089564"/>
              <a:ext cx="2641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National </a:t>
              </a:r>
              <a:r>
                <a:rPr lang="en-US" b="1" dirty="0" err="1"/>
                <a:t>Maths</a:t>
              </a:r>
              <a:r>
                <a:rPr lang="en-US" b="1" dirty="0"/>
                <a:t> Olympiad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E87B1F6-CEF9-C911-C60E-D7693AB5DD28}"/>
              </a:ext>
            </a:extLst>
          </p:cNvPr>
          <p:cNvGrpSpPr/>
          <p:nvPr/>
        </p:nvGrpSpPr>
        <p:grpSpPr>
          <a:xfrm>
            <a:off x="8511249" y="90581"/>
            <a:ext cx="3223676" cy="2146294"/>
            <a:chOff x="457318" y="240772"/>
            <a:chExt cx="3174519" cy="239746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747062C-34D1-FCD1-3EAD-131823CC130B}"/>
                </a:ext>
              </a:extLst>
            </p:cNvPr>
            <p:cNvSpPr txBox="1"/>
            <p:nvPr/>
          </p:nvSpPr>
          <p:spPr>
            <a:xfrm>
              <a:off x="457318" y="2268903"/>
              <a:ext cx="293578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1" i="0" u="none" strike="noStrike" dirty="0">
                  <a:solidFill>
                    <a:srgbClr val="000000"/>
                  </a:solidFill>
                  <a:effectLst/>
                  <a:latin typeface="Book Antiqua" panose="02040602050305030304" pitchFamily="18" charset="0"/>
                </a:rPr>
                <a:t>National Science Week</a:t>
              </a:r>
              <a:endParaRPr lang="en-GB" b="0" i="0" u="none" strike="noStrike" dirty="0">
                <a:solidFill>
                  <a:srgbClr val="000000"/>
                </a:solidFill>
                <a:effectLst/>
              </a:endParaRPr>
            </a:p>
          </p:txBody>
        </p:sp>
        <p:pic>
          <p:nvPicPr>
            <p:cNvPr id="7174" name="Picture 6">
              <a:extLst>
                <a:ext uri="{FF2B5EF4-FFF2-40B4-BE49-F238E27FC236}">
                  <a16:creationId xmlns:a16="http://schemas.microsoft.com/office/drawing/2014/main" id="{1CBC8D04-48B1-4D39-FE50-DCDC3F6C14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491" y="240772"/>
              <a:ext cx="3016346" cy="2010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6" name="Picture 8">
            <a:extLst>
              <a:ext uri="{FF2B5EF4-FFF2-40B4-BE49-F238E27FC236}">
                <a16:creationId xmlns:a16="http://schemas.microsoft.com/office/drawing/2014/main" id="{4835F8DA-DB9D-E6CA-5984-96C76E7BE1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5" r="17731" b="3356"/>
          <a:stretch/>
        </p:blipFill>
        <p:spPr bwMode="auto">
          <a:xfrm>
            <a:off x="8964345" y="2414787"/>
            <a:ext cx="2770580" cy="262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2B3E022-E19C-5D26-BFB8-36316DE13A61}"/>
              </a:ext>
            </a:extLst>
          </p:cNvPr>
          <p:cNvGrpSpPr/>
          <p:nvPr/>
        </p:nvGrpSpPr>
        <p:grpSpPr>
          <a:xfrm>
            <a:off x="4970143" y="30375"/>
            <a:ext cx="2935781" cy="2064353"/>
            <a:chOff x="6569928" y="171931"/>
            <a:chExt cx="2935781" cy="198220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6BADE1C-36D1-104F-67C7-8C433A60E44A}"/>
                </a:ext>
              </a:extLst>
            </p:cNvPr>
            <p:cNvSpPr txBox="1"/>
            <p:nvPr/>
          </p:nvSpPr>
          <p:spPr>
            <a:xfrm>
              <a:off x="6569928" y="1784803"/>
              <a:ext cx="293578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1" i="0" u="none" strike="noStrike" dirty="0">
                  <a:solidFill>
                    <a:srgbClr val="000000"/>
                  </a:solidFill>
                  <a:effectLst/>
                  <a:latin typeface="Book Antiqua" panose="02040602050305030304" pitchFamily="18" charset="0"/>
                </a:rPr>
                <a:t>National Space Week</a:t>
              </a:r>
              <a:endParaRPr lang="en-GB" b="0" i="0" u="none" strike="noStrike" dirty="0">
                <a:solidFill>
                  <a:srgbClr val="000000"/>
                </a:solidFill>
                <a:effectLst/>
              </a:endParaRPr>
            </a:p>
          </p:txBody>
        </p:sp>
        <p:pic>
          <p:nvPicPr>
            <p:cNvPr id="7178" name="Picture 10">
              <a:extLst>
                <a:ext uri="{FF2B5EF4-FFF2-40B4-BE49-F238E27FC236}">
                  <a16:creationId xmlns:a16="http://schemas.microsoft.com/office/drawing/2014/main" id="{89260AE3-7B5A-1AC0-058C-5EFC7E25C4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64" r="13636" b="36282"/>
            <a:stretch/>
          </p:blipFill>
          <p:spPr bwMode="auto">
            <a:xfrm>
              <a:off x="6873557" y="171931"/>
              <a:ext cx="2328524" cy="1585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800EF5B-7255-60AC-B1A5-2DAB05D57C2F}"/>
              </a:ext>
            </a:extLst>
          </p:cNvPr>
          <p:cNvGrpSpPr/>
          <p:nvPr/>
        </p:nvGrpSpPr>
        <p:grpSpPr>
          <a:xfrm>
            <a:off x="636964" y="2313540"/>
            <a:ext cx="4141020" cy="2175373"/>
            <a:chOff x="761938" y="2533488"/>
            <a:chExt cx="4141020" cy="2175373"/>
          </a:xfrm>
        </p:grpSpPr>
        <p:pic>
          <p:nvPicPr>
            <p:cNvPr id="7180" name="Picture 12">
              <a:extLst>
                <a:ext uri="{FF2B5EF4-FFF2-40B4-BE49-F238E27FC236}">
                  <a16:creationId xmlns:a16="http://schemas.microsoft.com/office/drawing/2014/main" id="{CF6A4460-9EBE-C638-B963-4D32DF919D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2378" y="2533488"/>
              <a:ext cx="2770580" cy="2175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ED16F4A-40F4-81A7-141E-C20DDA6CEA89}"/>
                </a:ext>
              </a:extLst>
            </p:cNvPr>
            <p:cNvSpPr txBox="1"/>
            <p:nvPr/>
          </p:nvSpPr>
          <p:spPr>
            <a:xfrm>
              <a:off x="761938" y="3088655"/>
              <a:ext cx="13918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Innovation </a:t>
              </a:r>
            </a:p>
            <a:p>
              <a:r>
                <a:rPr lang="en-US" b="1" dirty="0" err="1"/>
                <a:t>Programmes</a:t>
              </a:r>
              <a:endParaRPr lang="en-US" b="1" dirty="0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BB8A037C-4234-A0B2-68FD-295CFE57D32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22"/>
          <a:stretch/>
        </p:blipFill>
        <p:spPr>
          <a:xfrm>
            <a:off x="1" y="6442757"/>
            <a:ext cx="12191999" cy="43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8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24E116F-9CC8-675A-5454-154CA29D2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5473"/>
          </a:xfrm>
          <a:prstGeom prst="rect">
            <a:avLst/>
          </a:prstGeom>
        </p:spPr>
      </p:pic>
      <p:pic>
        <p:nvPicPr>
          <p:cNvPr id="6" name="Picture 2" descr="A picture containing text, clipart, horse, graphic design&#10;&#10;Description automatically generated">
            <a:extLst>
              <a:ext uri="{FF2B5EF4-FFF2-40B4-BE49-F238E27FC236}">
                <a16:creationId xmlns:a16="http://schemas.microsoft.com/office/drawing/2014/main" id="{DDC6130C-01E5-1FDF-A80E-F295304C8C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1"/>
          <a:stretch/>
        </p:blipFill>
        <p:spPr bwMode="auto">
          <a:xfrm>
            <a:off x="702423" y="-1"/>
            <a:ext cx="10774051" cy="587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 picture containing graphics, graphic design, font, art&#10;&#10;Description automatically generated">
            <a:extLst>
              <a:ext uri="{FF2B5EF4-FFF2-40B4-BE49-F238E27FC236}">
                <a16:creationId xmlns:a16="http://schemas.microsoft.com/office/drawing/2014/main" id="{9E4A56A7-E090-3FDD-7CD4-B885954B10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1" r="15778" b="3857"/>
          <a:stretch/>
        </p:blipFill>
        <p:spPr bwMode="auto">
          <a:xfrm>
            <a:off x="170654" y="-2"/>
            <a:ext cx="1699708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125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5" name="Rectangle 12294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17C1285E-D98B-9C52-7173-25B9F9908C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16645"/>
          <a:stretch/>
        </p:blipFill>
        <p:spPr bwMode="auto">
          <a:xfrm>
            <a:off x="5143528" y="9"/>
            <a:ext cx="7048473" cy="6545969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2297" name="Freeform: Shape 12296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299" name="Freeform: Shape 12298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701C5-6130-0DE7-4E24-2D206C087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964" y="694964"/>
            <a:ext cx="4922338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National Research Agenda: Oil and Gas </a:t>
            </a:r>
          </a:p>
        </p:txBody>
      </p:sp>
      <p:sp>
        <p:nvSpPr>
          <p:cNvPr id="12301" name="Rectangle 12300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03" name="Rectangle 12302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BF963-459A-1435-843B-FC8472EB8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454" y="2247173"/>
            <a:ext cx="6125215" cy="4255422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Defines priorities for RSTI in Namibia, especially research priorities – oil and gas</a:t>
            </a:r>
          </a:p>
          <a:p>
            <a:r>
              <a:rPr lang="en-US" sz="2000" dirty="0"/>
              <a:t>Outlines research and interventions to be undertaken</a:t>
            </a:r>
          </a:p>
          <a:p>
            <a:r>
              <a:rPr lang="en-US" sz="2000" dirty="0"/>
              <a:t>Outlines research calls: funded, unfunded, partially funded</a:t>
            </a:r>
          </a:p>
          <a:p>
            <a:pPr lvl="1"/>
            <a:r>
              <a:rPr lang="en-US" sz="2000" dirty="0"/>
              <a:t>Research Infrastructure - national</a:t>
            </a:r>
          </a:p>
          <a:p>
            <a:pPr lvl="1"/>
            <a:r>
              <a:rPr lang="en-US" sz="2000" dirty="0"/>
              <a:t>Research Chairs in specific areas in Oil and Gas </a:t>
            </a:r>
          </a:p>
          <a:p>
            <a:pPr lvl="2"/>
            <a:r>
              <a:rPr lang="en-US" dirty="0"/>
              <a:t>Seed funding</a:t>
            </a:r>
          </a:p>
          <a:p>
            <a:pPr lvl="2"/>
            <a:r>
              <a:rPr lang="en-US" dirty="0"/>
              <a:t>Post docs, PhD and Master students</a:t>
            </a:r>
          </a:p>
          <a:p>
            <a:pPr lvl="2"/>
            <a:r>
              <a:rPr lang="en-US" dirty="0"/>
              <a:t>Equipment </a:t>
            </a:r>
          </a:p>
          <a:p>
            <a:pPr lvl="1"/>
            <a:r>
              <a:rPr lang="en-US" sz="2000" dirty="0"/>
              <a:t>Consortia</a:t>
            </a:r>
          </a:p>
          <a:p>
            <a:r>
              <a:rPr lang="en-US" sz="2000" dirty="0"/>
              <a:t>Research/er capacity development</a:t>
            </a:r>
          </a:p>
          <a:p>
            <a:r>
              <a:rPr lang="en-US" sz="2000" dirty="0"/>
              <a:t>Pilot projects</a:t>
            </a:r>
          </a:p>
          <a:p>
            <a:pPr marL="0" indent="0">
              <a:buNone/>
            </a:pPr>
            <a:endParaRPr lang="en-US" sz="2000" dirty="0"/>
          </a:p>
          <a:p>
            <a:pPr lvl="2"/>
            <a:endParaRPr lang="en-US" dirty="0"/>
          </a:p>
          <a:p>
            <a:endParaRPr lang="en-US" sz="2000" dirty="0"/>
          </a:p>
          <a:p>
            <a:endParaRPr lang="en-US" sz="2000" dirty="0"/>
          </a:p>
          <a:p>
            <a:pPr lvl="1"/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6" name="Picture 2" descr="A picture containing graphics, graphic design, font, art&#10;&#10;Description automatically generated">
            <a:extLst>
              <a:ext uri="{FF2B5EF4-FFF2-40B4-BE49-F238E27FC236}">
                <a16:creationId xmlns:a16="http://schemas.microsoft.com/office/drawing/2014/main" id="{D16EAC57-0422-521A-19D9-7A60F3C1A4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8" r="7628" b="-1"/>
          <a:stretch/>
        </p:blipFill>
        <p:spPr bwMode="auto">
          <a:xfrm>
            <a:off x="-58717" y="424935"/>
            <a:ext cx="2026817" cy="1674150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927C82-3280-0862-7E75-A2BD7CD517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22"/>
          <a:stretch/>
        </p:blipFill>
        <p:spPr>
          <a:xfrm>
            <a:off x="1" y="6442757"/>
            <a:ext cx="12191999" cy="43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27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8" name="Rectangle 11277">
            <a:extLst>
              <a:ext uri="{FF2B5EF4-FFF2-40B4-BE49-F238E27FC236}">
                <a16:creationId xmlns:a16="http://schemas.microsoft.com/office/drawing/2014/main" id="{4C3A44BB-E01C-4AA8-B2C8-32FC346D2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701C5-6130-0DE7-4E24-2D206C087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601" y="518238"/>
            <a:ext cx="8257090" cy="965434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Capacity Building: </a:t>
            </a:r>
            <a:br>
              <a:rPr lang="en-US" dirty="0"/>
            </a:br>
            <a:r>
              <a:rPr lang="en-US" dirty="0"/>
              <a:t>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BF963-459A-1435-843B-FC8472EB8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41" y="1554316"/>
            <a:ext cx="11609869" cy="5233040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sz="4900" dirty="0"/>
              <a:t>R&amp;D in oil and gas, synthetic fuels and green hydrogen is specialized and capital intensive</a:t>
            </a:r>
          </a:p>
          <a:p>
            <a:pPr marL="0" indent="0">
              <a:buNone/>
            </a:pPr>
            <a:endParaRPr lang="en-US" sz="4900" dirty="0"/>
          </a:p>
          <a:p>
            <a:pPr lvl="1"/>
            <a:r>
              <a:rPr lang="en-US" sz="4900" dirty="0"/>
              <a:t>Namibia R&amp;D survey: </a:t>
            </a:r>
            <a:r>
              <a:rPr lang="en-US" sz="4900" b="1" dirty="0"/>
              <a:t>less than 3000 FTE </a:t>
            </a:r>
            <a:r>
              <a:rPr lang="en-US" sz="4900" dirty="0"/>
              <a:t>researchers in the country </a:t>
            </a:r>
          </a:p>
          <a:p>
            <a:pPr lvl="1"/>
            <a:endParaRPr lang="en-US" sz="4900" dirty="0"/>
          </a:p>
          <a:p>
            <a:pPr lvl="1"/>
            <a:r>
              <a:rPr lang="en-US" sz="4900" dirty="0"/>
              <a:t>Mix of formal degrees, vocational training, apprenticeships, internships, short certifications required</a:t>
            </a:r>
          </a:p>
          <a:p>
            <a:pPr lvl="1"/>
            <a:endParaRPr lang="en-US" sz="4900" dirty="0"/>
          </a:p>
          <a:p>
            <a:pPr lvl="1"/>
            <a:r>
              <a:rPr lang="en-US" sz="4900" dirty="0"/>
              <a:t>Certification &amp; accreditation important – trainer, trainees, equipment</a:t>
            </a:r>
          </a:p>
          <a:p>
            <a:pPr marL="457200" lvl="1" indent="0">
              <a:buNone/>
            </a:pPr>
            <a:endParaRPr lang="en-US" sz="4900" dirty="0"/>
          </a:p>
          <a:p>
            <a:pPr lvl="1"/>
            <a:r>
              <a:rPr lang="en-US" sz="4900" dirty="0"/>
              <a:t>Specialized academies and national research facilities needed</a:t>
            </a:r>
          </a:p>
          <a:p>
            <a:pPr marL="457200" lvl="1" indent="0">
              <a:buNone/>
            </a:pPr>
            <a:endParaRPr lang="en-US" sz="4900" dirty="0"/>
          </a:p>
          <a:p>
            <a:pPr lvl="1"/>
            <a:r>
              <a:rPr lang="en-US" sz="4900" dirty="0"/>
              <a:t>Multiple areas to be covered (Strategy and Masterplan to 2030 and beyond), e.g. </a:t>
            </a:r>
          </a:p>
          <a:p>
            <a:pPr lvl="2"/>
            <a:r>
              <a:rPr lang="en-US" sz="4900" dirty="0"/>
              <a:t>Contingency planning, disaster and risk management</a:t>
            </a:r>
          </a:p>
          <a:p>
            <a:pPr lvl="2"/>
            <a:r>
              <a:rPr lang="en-US" sz="4900" dirty="0"/>
              <a:t>Environmental concerns</a:t>
            </a:r>
          </a:p>
          <a:p>
            <a:pPr lvl="2"/>
            <a:r>
              <a:rPr lang="en-US" sz="4900" dirty="0"/>
              <a:t>Technological innovations </a:t>
            </a:r>
          </a:p>
          <a:p>
            <a:pPr lvl="2"/>
            <a:r>
              <a:rPr lang="en-US" sz="4900" dirty="0"/>
              <a:t>Regulatory and Policy factors</a:t>
            </a:r>
          </a:p>
          <a:p>
            <a:pPr lvl="2"/>
            <a:r>
              <a:rPr lang="en-US" sz="4900" dirty="0"/>
              <a:t>Community impact</a:t>
            </a:r>
          </a:p>
          <a:p>
            <a:pPr lvl="2"/>
            <a:r>
              <a:rPr lang="en-US" sz="4900" dirty="0"/>
              <a:t>Market impact</a:t>
            </a:r>
          </a:p>
          <a:p>
            <a:pPr lvl="2"/>
            <a:r>
              <a:rPr lang="en-US" sz="4900" dirty="0"/>
              <a:t>Diversification strategies</a:t>
            </a:r>
          </a:p>
          <a:p>
            <a:pPr lvl="2"/>
            <a:r>
              <a:rPr lang="en-US" sz="4900" dirty="0"/>
              <a:t>Evaluate memberships to international bodies and signing treaties, </a:t>
            </a:r>
            <a:r>
              <a:rPr lang="en-US" sz="4900" dirty="0" err="1"/>
              <a:t>e.g</a:t>
            </a:r>
            <a:r>
              <a:rPr lang="en-US" sz="4900" dirty="0"/>
              <a:t> Global Subsea Response Network</a:t>
            </a:r>
          </a:p>
          <a:p>
            <a:pPr marL="457200" lvl="1" indent="0">
              <a:buNone/>
            </a:pPr>
            <a:endParaRPr lang="en-US" sz="2300" dirty="0"/>
          </a:p>
          <a:p>
            <a:pPr lvl="1"/>
            <a:r>
              <a:rPr lang="en-US" sz="4900" b="1" dirty="0"/>
              <a:t>Collaboration and knowledge-sharing important nationally and internationally</a:t>
            </a:r>
          </a:p>
          <a:p>
            <a:pPr lvl="1"/>
            <a:endParaRPr lang="en-US" sz="1900" dirty="0"/>
          </a:p>
          <a:p>
            <a:pPr lvl="1"/>
            <a:endParaRPr lang="en-US" sz="1900" dirty="0"/>
          </a:p>
          <a:p>
            <a:endParaRPr lang="en-US" sz="1900" dirty="0"/>
          </a:p>
          <a:p>
            <a:endParaRPr lang="en-US" sz="1600" dirty="0"/>
          </a:p>
        </p:txBody>
      </p:sp>
      <p:pic>
        <p:nvPicPr>
          <p:cNvPr id="11268" name="Picture 4" descr="Oil Refinery And Pipeline In Desert During Sunset Steel oil pipes from refinery in desert during sunset. oil and gas stock pictures, royalty-free photos &amp; images">
            <a:extLst>
              <a:ext uri="{FF2B5EF4-FFF2-40B4-BE49-F238E27FC236}">
                <a16:creationId xmlns:a16="http://schemas.microsoft.com/office/drawing/2014/main" id="{E5CD4AFA-8F63-DA12-A587-60B3ABD88A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8" r="21670" b="-1"/>
          <a:stretch/>
        </p:blipFill>
        <p:spPr bwMode="auto">
          <a:xfrm>
            <a:off x="8653074" y="-2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 picture containing graphics, graphic design, font, art&#10;&#10;Description automatically generated">
            <a:extLst>
              <a:ext uri="{FF2B5EF4-FFF2-40B4-BE49-F238E27FC236}">
                <a16:creationId xmlns:a16="http://schemas.microsoft.com/office/drawing/2014/main" id="{4BE6F0C1-50C9-BBCD-67E4-1F13D4BBAC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8" r="7628" b="-1"/>
          <a:stretch/>
        </p:blipFill>
        <p:spPr bwMode="auto">
          <a:xfrm>
            <a:off x="115659" y="0"/>
            <a:ext cx="1806292" cy="1491996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5D128B-2630-E6A1-D74B-EBB15388F9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22"/>
          <a:stretch/>
        </p:blipFill>
        <p:spPr>
          <a:xfrm>
            <a:off x="1" y="6442757"/>
            <a:ext cx="12191999" cy="43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031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 advertisement for an oil and gas company&#10;&#10;Description automatically generated">
            <a:extLst>
              <a:ext uri="{FF2B5EF4-FFF2-40B4-BE49-F238E27FC236}">
                <a16:creationId xmlns:a16="http://schemas.microsoft.com/office/drawing/2014/main" id="{A12DA959-12EE-691E-9BA0-0F9F1409E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8E89AC-50B4-4504-6C33-AF643B9A6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21" y="474839"/>
            <a:ext cx="10515600" cy="1325563"/>
          </a:xfrm>
        </p:spPr>
        <p:txBody>
          <a:bodyPr/>
          <a:lstStyle/>
          <a:p>
            <a:r>
              <a:rPr lang="en-US" b="1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162612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4804</TotalTime>
  <Words>318</Words>
  <Application>Microsoft Macintosh PowerPoint</Application>
  <PresentationFormat>Widescreen</PresentationFormat>
  <Paragraphs>63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Book Antiqua</vt:lpstr>
      <vt:lpstr>Calibri</vt:lpstr>
      <vt:lpstr>Calibri Light</vt:lpstr>
      <vt:lpstr>Office Theme</vt:lpstr>
      <vt:lpstr>Readiness of R&amp;D and capacity building</vt:lpstr>
      <vt:lpstr>Overview</vt:lpstr>
      <vt:lpstr>PowerPoint Presentation</vt:lpstr>
      <vt:lpstr>PowerPoint Presentation</vt:lpstr>
      <vt:lpstr>National Research Agenda: Oil and Gas </vt:lpstr>
      <vt:lpstr>Capacity Building:  Considerations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Efraim Eliaser</dc:creator>
  <cp:lastModifiedBy>Prof. Anicia Peters</cp:lastModifiedBy>
  <cp:revision>18</cp:revision>
  <dcterms:created xsi:type="dcterms:W3CDTF">2023-08-09T12:30:09Z</dcterms:created>
  <dcterms:modified xsi:type="dcterms:W3CDTF">2023-08-16T22:51:15Z</dcterms:modified>
</cp:coreProperties>
</file>