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theme/themeOverride1.xml" ContentType="application/vnd.openxmlformats-officedocument.themeOverride+xml"/>
  <Override PartName="/ppt/charts/chart3.xml" ContentType="application/vnd.openxmlformats-officedocument.drawingml.chart+xml"/>
  <Override PartName="/ppt/theme/themeOverride2.xml" ContentType="application/vnd.openxmlformats-officedocument.themeOverride+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3.xml" ContentType="application/vnd.openxmlformats-officedocument.themeOverr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40" r:id="rId2"/>
  </p:sldMasterIdLst>
  <p:notesMasterIdLst>
    <p:notesMasterId r:id="rId28"/>
  </p:notesMasterIdLst>
  <p:sldIdLst>
    <p:sldId id="256" r:id="rId3"/>
    <p:sldId id="262" r:id="rId4"/>
    <p:sldId id="293" r:id="rId5"/>
    <p:sldId id="267" r:id="rId6"/>
    <p:sldId id="294" r:id="rId7"/>
    <p:sldId id="295" r:id="rId8"/>
    <p:sldId id="296" r:id="rId9"/>
    <p:sldId id="269" r:id="rId10"/>
    <p:sldId id="281" r:id="rId11"/>
    <p:sldId id="283" r:id="rId12"/>
    <p:sldId id="282" r:id="rId13"/>
    <p:sldId id="257" r:id="rId14"/>
    <p:sldId id="278" r:id="rId15"/>
    <p:sldId id="280" r:id="rId16"/>
    <p:sldId id="259" r:id="rId17"/>
    <p:sldId id="274" r:id="rId18"/>
    <p:sldId id="275" r:id="rId19"/>
    <p:sldId id="289" r:id="rId20"/>
    <p:sldId id="284" r:id="rId21"/>
    <p:sldId id="291" r:id="rId22"/>
    <p:sldId id="292" r:id="rId23"/>
    <p:sldId id="288" r:id="rId24"/>
    <p:sldId id="286" r:id="rId25"/>
    <p:sldId id="285" r:id="rId26"/>
    <p:sldId id="263"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16D7609-03D3-490C-821F-8E3C65D633A2}">
          <p14:sldIdLst>
            <p14:sldId id="256"/>
            <p14:sldId id="262"/>
            <p14:sldId id="293"/>
            <p14:sldId id="267"/>
            <p14:sldId id="294"/>
            <p14:sldId id="295"/>
            <p14:sldId id="296"/>
            <p14:sldId id="269"/>
            <p14:sldId id="281"/>
            <p14:sldId id="283"/>
            <p14:sldId id="282"/>
            <p14:sldId id="257"/>
            <p14:sldId id="278"/>
            <p14:sldId id="280"/>
            <p14:sldId id="259"/>
            <p14:sldId id="274"/>
            <p14:sldId id="275"/>
            <p14:sldId id="289"/>
            <p14:sldId id="284"/>
            <p14:sldId id="291"/>
            <p14:sldId id="292"/>
          </p14:sldIdLst>
        </p14:section>
        <p14:section name="Untitled Section" id="{6915ACC5-92FD-478C-AE0A-E33DA625B24E}">
          <p14:sldIdLst>
            <p14:sldId id="288"/>
            <p14:sldId id="286"/>
            <p14:sldId id="285"/>
            <p14:sldId id="263"/>
          </p14:sldIdLst>
        </p14:section>
        <p14:section name="Untitled Section" id="{06DF0FB5-27BA-4047-8B2D-D5533BF5E6B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6" d="100"/>
          <a:sy n="66" d="100"/>
        </p:scale>
        <p:origin x="64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2" Type="http://schemas.openxmlformats.org/officeDocument/2006/relationships/oleObject" Target="../embeddings/oleObject1.bin"/><Relationship Id="rId1" Type="http://schemas.openxmlformats.org/officeDocument/2006/relationships/themeOverride" Target="../theme/themeOverride2.xm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embeddings/oleObject2.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Sheet1!$A$3</c:f>
              <c:strCache>
                <c:ptCount val="1"/>
                <c:pt idx="0">
                  <c:v>Food Poverty</c:v>
                </c:pt>
              </c:strCache>
            </c:strRef>
          </c:tx>
          <c:spPr>
            <a:ln w="31750" cap="rnd">
              <a:solidFill>
                <a:schemeClr val="accent1"/>
              </a:solidFill>
              <a:round/>
            </a:ln>
            <a:effectLst/>
          </c:spPr>
          <c:marker>
            <c:symbol val="circle"/>
            <c:size val="17"/>
            <c:spPr>
              <a:solidFill>
                <a:schemeClr val="accent1"/>
              </a:solidFill>
              <a:ln>
                <a:noFill/>
              </a:ln>
              <a:effectLst/>
            </c:spPr>
          </c:marker>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Sheet1!$B$2:$D$2</c:f>
              <c:strCache>
                <c:ptCount val="3"/>
                <c:pt idx="0">
                  <c:v>2003/04</c:v>
                </c:pt>
                <c:pt idx="1">
                  <c:v>2009/10</c:v>
                </c:pt>
                <c:pt idx="2">
                  <c:v>2015/16</c:v>
                </c:pt>
              </c:strCache>
            </c:strRef>
          </c:cat>
          <c:val>
            <c:numRef>
              <c:f>Sheet1!$B$3:$D$3</c:f>
              <c:numCache>
                <c:formatCode>0.0%</c:formatCode>
                <c:ptCount val="3"/>
                <c:pt idx="0">
                  <c:v>0.11</c:v>
                </c:pt>
                <c:pt idx="1">
                  <c:v>7.1999999999999995E-2</c:v>
                </c:pt>
                <c:pt idx="2">
                  <c:v>6.0999999999999999E-2</c:v>
                </c:pt>
              </c:numCache>
            </c:numRef>
          </c:val>
          <c:smooth val="0"/>
        </c:ser>
        <c:ser>
          <c:idx val="1"/>
          <c:order val="1"/>
          <c:tx>
            <c:strRef>
              <c:f>Sheet1!$A$4</c:f>
              <c:strCache>
                <c:ptCount val="1"/>
                <c:pt idx="0">
                  <c:v>Lower Poverty Line </c:v>
                </c:pt>
              </c:strCache>
            </c:strRef>
          </c:tx>
          <c:spPr>
            <a:ln w="31750" cap="rnd">
              <a:solidFill>
                <a:schemeClr val="accent2"/>
              </a:solidFill>
              <a:round/>
            </a:ln>
            <a:effectLst/>
          </c:spPr>
          <c:marker>
            <c:symbol val="circle"/>
            <c:size val="17"/>
            <c:spPr>
              <a:solidFill>
                <a:schemeClr val="accent2"/>
              </a:solidFill>
              <a:ln>
                <a:noFill/>
              </a:ln>
              <a:effectLst/>
            </c:spPr>
          </c:marker>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Sheet1!$B$2:$D$2</c:f>
              <c:strCache>
                <c:ptCount val="3"/>
                <c:pt idx="0">
                  <c:v>2003/04</c:v>
                </c:pt>
                <c:pt idx="1">
                  <c:v>2009/10</c:v>
                </c:pt>
                <c:pt idx="2">
                  <c:v>2015/16</c:v>
                </c:pt>
              </c:strCache>
            </c:strRef>
          </c:cat>
          <c:val>
            <c:numRef>
              <c:f>Sheet1!$B$4:$D$4</c:f>
              <c:numCache>
                <c:formatCode>0.0%</c:formatCode>
                <c:ptCount val="3"/>
                <c:pt idx="0">
                  <c:v>0.218</c:v>
                </c:pt>
                <c:pt idx="1">
                  <c:v>0.154</c:v>
                </c:pt>
                <c:pt idx="2">
                  <c:v>0.107</c:v>
                </c:pt>
              </c:numCache>
            </c:numRef>
          </c:val>
          <c:smooth val="0"/>
        </c:ser>
        <c:ser>
          <c:idx val="2"/>
          <c:order val="2"/>
          <c:tx>
            <c:strRef>
              <c:f>Sheet1!$A$5</c:f>
              <c:strCache>
                <c:ptCount val="1"/>
                <c:pt idx="0">
                  <c:v>Upper Poverty Line</c:v>
                </c:pt>
              </c:strCache>
            </c:strRef>
          </c:tx>
          <c:spPr>
            <a:ln w="31750" cap="rnd">
              <a:solidFill>
                <a:schemeClr val="accent3"/>
              </a:solidFill>
              <a:round/>
            </a:ln>
            <a:effectLst/>
          </c:spPr>
          <c:marker>
            <c:symbol val="circle"/>
            <c:size val="17"/>
            <c:spPr>
              <a:solidFill>
                <a:schemeClr val="accent3"/>
              </a:solidFill>
              <a:ln>
                <a:noFill/>
              </a:ln>
              <a:effectLst/>
            </c:spPr>
          </c:marker>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Sheet1!$B$2:$D$2</c:f>
              <c:strCache>
                <c:ptCount val="3"/>
                <c:pt idx="0">
                  <c:v>2003/04</c:v>
                </c:pt>
                <c:pt idx="1">
                  <c:v>2009/10</c:v>
                </c:pt>
                <c:pt idx="2">
                  <c:v>2015/16</c:v>
                </c:pt>
              </c:strCache>
            </c:strRef>
          </c:cat>
          <c:val>
            <c:numRef>
              <c:f>Sheet1!$B$5:$D$5</c:f>
              <c:numCache>
                <c:formatCode>0.0%</c:formatCode>
                <c:ptCount val="3"/>
                <c:pt idx="0">
                  <c:v>0.375</c:v>
                </c:pt>
                <c:pt idx="1">
                  <c:v>0.28799999999999998</c:v>
                </c:pt>
                <c:pt idx="2">
                  <c:v>0.17399999999999999</c:v>
                </c:pt>
              </c:numCache>
            </c:numRef>
          </c:val>
          <c:smooth val="0"/>
        </c:ser>
        <c:dLbls>
          <c:dLblPos val="ctr"/>
          <c:showLegendKey val="0"/>
          <c:showVal val="1"/>
          <c:showCatName val="0"/>
          <c:showSerName val="0"/>
          <c:showPercent val="0"/>
          <c:showBubbleSize val="0"/>
        </c:dLbls>
        <c:marker val="1"/>
        <c:smooth val="0"/>
        <c:axId val="158157304"/>
        <c:axId val="158155344"/>
      </c:lineChart>
      <c:catAx>
        <c:axId val="158157304"/>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en-US"/>
          </a:p>
        </c:txPr>
        <c:crossAx val="158155344"/>
        <c:crosses val="autoZero"/>
        <c:auto val="1"/>
        <c:lblAlgn val="ctr"/>
        <c:lblOffset val="100"/>
        <c:noMultiLvlLbl val="0"/>
      </c:catAx>
      <c:valAx>
        <c:axId val="158155344"/>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0%" sourceLinked="1"/>
        <c:majorTickMark val="none"/>
        <c:minorTickMark val="none"/>
        <c:tickLblPos val="nextTo"/>
        <c:crossAx val="158157304"/>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3780220180810732"/>
          <c:y val="3.6363636363636362E-2"/>
          <c:w val="0.83731359968892782"/>
          <c:h val="0.74346408971605826"/>
        </c:manualLayout>
      </c:layout>
      <c:barChart>
        <c:barDir val="bar"/>
        <c:grouping val="clustered"/>
        <c:varyColors val="0"/>
        <c:ser>
          <c:idx val="0"/>
          <c:order val="0"/>
          <c:tx>
            <c:strRef>
              <c:f>Urban!$B$23</c:f>
              <c:strCache>
                <c:ptCount val="1"/>
                <c:pt idx="0">
                  <c:v>Poor</c:v>
                </c:pt>
              </c:strCache>
            </c:strRef>
          </c:tx>
          <c:spPr>
            <a:gradFill rotWithShape="1">
              <a:gsLst>
                <a:gs pos="0">
                  <a:schemeClr val="accent1">
                    <a:satMod val="110000"/>
                    <a:lumMod val="100000"/>
                    <a:shade val="100000"/>
                  </a:schemeClr>
                </a:gs>
                <a:gs pos="100000">
                  <a:srgbClr val="1A2D68"/>
                </a:gs>
              </a:gsLst>
              <a:lin ang="0" scaled="0"/>
            </a:gradFill>
            <a:ln>
              <a:noFill/>
            </a:ln>
            <a:effectLst>
              <a:outerShdw blurRad="57150" dist="19050" dir="5400000" algn="ctr" rotWithShape="0">
                <a:srgbClr val="000000">
                  <a:alpha val="63000"/>
                </a:srgbClr>
              </a:outerShdw>
            </a:effectLst>
          </c:spPr>
          <c:invertIfNegative val="0"/>
          <c:dLbls>
            <c:spPr>
              <a:noFill/>
              <a:ln>
                <a:noFill/>
              </a:ln>
              <a:effectLst/>
            </c:spPr>
            <c:txPr>
              <a:bodyPr rot="0" vert="horz"/>
              <a:lstStyle/>
              <a:p>
                <a:pPr>
                  <a:defRPr>
                    <a:solidFill>
                      <a:srgbClr val="FFFFFF"/>
                    </a:solidFill>
                  </a:defRPr>
                </a:pPr>
                <a:endParaRPr lang="en-US"/>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Urban!$C$22:$E$22</c:f>
              <c:strCache>
                <c:ptCount val="3"/>
                <c:pt idx="0">
                  <c:v>National</c:v>
                </c:pt>
                <c:pt idx="1">
                  <c:v>Rural</c:v>
                </c:pt>
                <c:pt idx="2">
                  <c:v>Uban</c:v>
                </c:pt>
              </c:strCache>
            </c:strRef>
          </c:cat>
          <c:val>
            <c:numRef>
              <c:f>Urban!$C$23:$E$23</c:f>
              <c:numCache>
                <c:formatCode>General</c:formatCode>
                <c:ptCount val="3"/>
                <c:pt idx="0">
                  <c:v>17.399999999999999</c:v>
                </c:pt>
                <c:pt idx="1">
                  <c:v>25.1</c:v>
                </c:pt>
                <c:pt idx="2">
                  <c:v>8.6</c:v>
                </c:pt>
              </c:numCache>
            </c:numRef>
          </c:val>
          <c:extLst xmlns:c16r2="http://schemas.microsoft.com/office/drawing/2015/06/chart">
            <c:ext xmlns:c16="http://schemas.microsoft.com/office/drawing/2014/chart" uri="{C3380CC4-5D6E-409C-BE32-E72D297353CC}">
              <c16:uniqueId val="{00000000-10BD-41FC-9DC2-8CCFB3354562}"/>
            </c:ext>
          </c:extLst>
        </c:ser>
        <c:dLbls>
          <c:showLegendKey val="0"/>
          <c:showVal val="0"/>
          <c:showCatName val="0"/>
          <c:showSerName val="0"/>
          <c:showPercent val="0"/>
          <c:showBubbleSize val="0"/>
        </c:dLbls>
        <c:gapWidth val="100"/>
        <c:axId val="158156128"/>
        <c:axId val="250903160"/>
      </c:barChart>
      <c:barChart>
        <c:barDir val="bar"/>
        <c:grouping val="clustered"/>
        <c:varyColors val="0"/>
        <c:ser>
          <c:idx val="1"/>
          <c:order val="1"/>
          <c:tx>
            <c:strRef>
              <c:f>Urban!$B$24</c:f>
              <c:strCache>
                <c:ptCount val="1"/>
                <c:pt idx="0">
                  <c:v>Severely poor</c:v>
                </c:pt>
              </c:strCache>
            </c:strRef>
          </c:tx>
          <c:spPr>
            <a:gradFill rotWithShape="1">
              <a:gsLst>
                <a:gs pos="0">
                  <a:schemeClr val="bg2">
                    <a:lumMod val="50000"/>
                  </a:schemeClr>
                </a:gs>
                <a:gs pos="100000">
                  <a:srgbClr val="92742E"/>
                </a:gs>
              </a:gsLst>
              <a:lin ang="0" scaled="0"/>
            </a:gradFill>
            <a:ln>
              <a:noFill/>
            </a:ln>
            <a:effectLst>
              <a:outerShdw blurRad="57150" dist="19050" dir="5400000" algn="ctr" rotWithShape="0">
                <a:srgbClr val="000000">
                  <a:alpha val="63000"/>
                </a:srgbClr>
              </a:outerShdw>
            </a:effectLst>
          </c:spPr>
          <c:invertIfNegative val="0"/>
          <c:dLbls>
            <c:spPr>
              <a:noFill/>
              <a:ln>
                <a:noFill/>
              </a:ln>
              <a:effectLst/>
            </c:spPr>
            <c:txPr>
              <a:bodyPr rot="0" vert="horz"/>
              <a:lstStyle/>
              <a:p>
                <a:pPr>
                  <a:defRPr>
                    <a:solidFill>
                      <a:schemeClr val="bg1"/>
                    </a:solidFill>
                  </a:defRPr>
                </a:pPr>
                <a:endParaRPr lang="en-US"/>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Urban!$C$22:$E$22</c:f>
              <c:strCache>
                <c:ptCount val="3"/>
                <c:pt idx="0">
                  <c:v>National</c:v>
                </c:pt>
                <c:pt idx="1">
                  <c:v>Rural</c:v>
                </c:pt>
                <c:pt idx="2">
                  <c:v>Uban</c:v>
                </c:pt>
              </c:strCache>
            </c:strRef>
          </c:cat>
          <c:val>
            <c:numRef>
              <c:f>Urban!$C$24:$E$24</c:f>
              <c:numCache>
                <c:formatCode>0.0</c:formatCode>
                <c:ptCount val="3"/>
                <c:pt idx="0" formatCode="General">
                  <c:v>10.7</c:v>
                </c:pt>
                <c:pt idx="1">
                  <c:v>15.9</c:v>
                </c:pt>
                <c:pt idx="2" formatCode="General">
                  <c:v>4.8</c:v>
                </c:pt>
              </c:numCache>
            </c:numRef>
          </c:val>
          <c:extLst xmlns:c16r2="http://schemas.microsoft.com/office/drawing/2015/06/chart">
            <c:ext xmlns:c16="http://schemas.microsoft.com/office/drawing/2014/chart" uri="{C3380CC4-5D6E-409C-BE32-E72D297353CC}">
              <c16:uniqueId val="{00000001-10BD-41FC-9DC2-8CCFB3354562}"/>
            </c:ext>
          </c:extLst>
        </c:ser>
        <c:dLbls>
          <c:showLegendKey val="0"/>
          <c:showVal val="0"/>
          <c:showCatName val="0"/>
          <c:showSerName val="0"/>
          <c:showPercent val="0"/>
          <c:showBubbleSize val="0"/>
        </c:dLbls>
        <c:gapWidth val="200"/>
        <c:axId val="250900024"/>
        <c:axId val="250905904"/>
      </c:barChart>
      <c:catAx>
        <c:axId val="158156128"/>
        <c:scaling>
          <c:orientation val="minMax"/>
        </c:scaling>
        <c:delete val="0"/>
        <c:axPos val="l"/>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vert="horz"/>
          <a:lstStyle/>
          <a:p>
            <a:pPr>
              <a:defRPr/>
            </a:pPr>
            <a:endParaRPr lang="en-US"/>
          </a:p>
        </c:txPr>
        <c:crossAx val="250903160"/>
        <c:crosses val="autoZero"/>
        <c:auto val="1"/>
        <c:lblAlgn val="ctr"/>
        <c:lblOffset val="100"/>
        <c:noMultiLvlLbl val="0"/>
      </c:catAx>
      <c:valAx>
        <c:axId val="250903160"/>
        <c:scaling>
          <c:orientation val="minMax"/>
        </c:scaling>
        <c:delete val="0"/>
        <c:axPos val="b"/>
        <c:numFmt formatCode="General" sourceLinked="1"/>
        <c:majorTickMark val="none"/>
        <c:minorTickMark val="none"/>
        <c:tickLblPos val="nextTo"/>
        <c:spPr>
          <a:noFill/>
          <a:ln>
            <a:noFill/>
          </a:ln>
          <a:effectLst/>
        </c:spPr>
        <c:txPr>
          <a:bodyPr rot="-60000000" vert="horz"/>
          <a:lstStyle/>
          <a:p>
            <a:pPr>
              <a:defRPr/>
            </a:pPr>
            <a:endParaRPr lang="en-US"/>
          </a:p>
        </c:txPr>
        <c:crossAx val="158156128"/>
        <c:crosses val="autoZero"/>
        <c:crossBetween val="between"/>
      </c:valAx>
      <c:valAx>
        <c:axId val="250905904"/>
        <c:scaling>
          <c:orientation val="minMax"/>
        </c:scaling>
        <c:delete val="1"/>
        <c:axPos val="t"/>
        <c:numFmt formatCode="General" sourceLinked="1"/>
        <c:majorTickMark val="none"/>
        <c:minorTickMark val="none"/>
        <c:tickLblPos val="nextTo"/>
        <c:crossAx val="250900024"/>
        <c:crosses val="max"/>
        <c:crossBetween val="between"/>
      </c:valAx>
      <c:catAx>
        <c:axId val="250900024"/>
        <c:scaling>
          <c:orientation val="minMax"/>
        </c:scaling>
        <c:delete val="1"/>
        <c:axPos val="l"/>
        <c:numFmt formatCode="General" sourceLinked="1"/>
        <c:majorTickMark val="none"/>
        <c:minorTickMark val="none"/>
        <c:tickLblPos val="nextTo"/>
        <c:crossAx val="250905904"/>
        <c:crosses val="autoZero"/>
        <c:auto val="1"/>
        <c:lblAlgn val="ctr"/>
        <c:lblOffset val="100"/>
        <c:noMultiLvlLbl val="0"/>
      </c:catAx>
      <c:spPr>
        <a:noFill/>
        <a:ln>
          <a:noFill/>
        </a:ln>
        <a:effectLst/>
      </c:spPr>
    </c:plotArea>
    <c:legend>
      <c:legendPos val="b"/>
      <c:layout>
        <c:manualLayout>
          <c:xMode val="edge"/>
          <c:yMode val="edge"/>
          <c:x val="0.19902054957364734"/>
          <c:y val="0.899320588313966"/>
          <c:w val="0.29929927645671189"/>
          <c:h val="9.8708136530419821E-2"/>
        </c:manualLayout>
      </c:layout>
      <c:overlay val="0"/>
      <c:spPr>
        <a:noFill/>
        <a:ln>
          <a:noFill/>
        </a:ln>
        <a:effectLst/>
      </c:spPr>
      <c:txPr>
        <a:bodyPr rot="0" vert="horz"/>
        <a:lstStyle/>
        <a:p>
          <a:pPr>
            <a:defRPr/>
          </a:pPr>
          <a:endParaRPr lang="en-US"/>
        </a:p>
      </c:txPr>
    </c:legend>
    <c:plotVisOnly val="1"/>
    <c:dispBlanksAs val="gap"/>
    <c:showDLblsOverMax val="0"/>
  </c:chart>
  <c:spPr>
    <a:noFill/>
    <a:ln>
      <a:noFill/>
    </a:ln>
    <a:effectLst/>
  </c:spPr>
  <c:txPr>
    <a:bodyPr/>
    <a:lstStyle/>
    <a:p>
      <a:pPr>
        <a:defRPr sz="1800"/>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4258489266294738"/>
          <c:y val="0.22081983065621688"/>
          <c:w val="0.84311072227082728"/>
          <c:h val="0.63862936604078335"/>
        </c:manualLayout>
      </c:layout>
      <c:lineChart>
        <c:grouping val="stacked"/>
        <c:varyColors val="0"/>
        <c:ser>
          <c:idx val="0"/>
          <c:order val="0"/>
          <c:spPr>
            <a:ln w="76200" cap="rnd" cmpd="sng">
              <a:solidFill>
                <a:srgbClr val="92742E"/>
              </a:solidFill>
              <a:round/>
            </a:ln>
            <a:effectLst/>
          </c:spPr>
          <c:marker>
            <c:symbol val="circle"/>
            <c:size val="5"/>
            <c:spPr>
              <a:solidFill>
                <a:srgbClr val="92742E"/>
              </a:solidFill>
              <a:ln w="76200" cmpd="sng">
                <a:solidFill>
                  <a:srgbClr val="92742E"/>
                </a:solidFill>
              </a:ln>
              <a:effectLst/>
            </c:spPr>
          </c:marker>
          <c:dLbls>
            <c:spPr>
              <a:noFill/>
              <a:ln>
                <a:noFill/>
              </a:ln>
              <a:effectLst/>
            </c:spPr>
            <c:txPr>
              <a:bodyPr rot="0" vert="horz"/>
              <a:lstStyle/>
              <a:p>
                <a:pPr>
                  <a:defRPr/>
                </a:pPr>
                <a:endParaRPr lang="en-US"/>
              </a:p>
            </c:txPr>
            <c:dLblPos val="t"/>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'[section 11.xlsx]Sheet1'!$B$41:$B$43</c:f>
              <c:strCache>
                <c:ptCount val="3"/>
                <c:pt idx="0">
                  <c:v>2003/4</c:v>
                </c:pt>
                <c:pt idx="1">
                  <c:v>2009/10</c:v>
                </c:pt>
                <c:pt idx="2">
                  <c:v>2015/16</c:v>
                </c:pt>
              </c:strCache>
            </c:strRef>
          </c:cat>
          <c:val>
            <c:numRef>
              <c:f>'[section 11.xlsx]Sheet1'!$C$41:$C$43</c:f>
              <c:numCache>
                <c:formatCode>General</c:formatCode>
                <c:ptCount val="3"/>
                <c:pt idx="0" formatCode="0.00">
                  <c:v>0.6</c:v>
                </c:pt>
                <c:pt idx="1">
                  <c:v>0.57999999999999996</c:v>
                </c:pt>
                <c:pt idx="2">
                  <c:v>0.56000000000000005</c:v>
                </c:pt>
              </c:numCache>
            </c:numRef>
          </c:val>
          <c:smooth val="0"/>
          <c:extLst xmlns:c16r2="http://schemas.microsoft.com/office/drawing/2015/06/chart">
            <c:ext xmlns:c16="http://schemas.microsoft.com/office/drawing/2014/chart" uri="{C3380CC4-5D6E-409C-BE32-E72D297353CC}">
              <c16:uniqueId val="{00000000-6BF3-43E9-9472-049A9015DCFD}"/>
            </c:ext>
          </c:extLst>
        </c:ser>
        <c:dLbls>
          <c:dLblPos val="t"/>
          <c:showLegendKey val="0"/>
          <c:showVal val="1"/>
          <c:showCatName val="0"/>
          <c:showSerName val="0"/>
          <c:showPercent val="0"/>
          <c:showBubbleSize val="0"/>
        </c:dLbls>
        <c:marker val="1"/>
        <c:smooth val="0"/>
        <c:axId val="250898848"/>
        <c:axId val="250898456"/>
      </c:lineChart>
      <c:catAx>
        <c:axId val="250898848"/>
        <c:scaling>
          <c:orientation val="minMax"/>
        </c:scaling>
        <c:delete val="0"/>
        <c:axPos val="b"/>
        <c:title>
          <c:tx>
            <c:rich>
              <a:bodyPr/>
              <a:lstStyle/>
              <a:p>
                <a:pPr>
                  <a:defRPr/>
                </a:pPr>
                <a:r>
                  <a:rPr lang="en-US" dirty="0" smtClean="0"/>
                  <a:t>Year</a:t>
                </a:r>
              </a:p>
            </c:rich>
          </c:tx>
          <c:layout>
            <c:manualLayout>
              <c:xMode val="edge"/>
              <c:yMode val="edge"/>
              <c:x val="0.45491834354039079"/>
              <c:y val="0.8683012820512821"/>
            </c:manualLayout>
          </c:layout>
          <c:overlay val="0"/>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vert="horz"/>
          <a:lstStyle/>
          <a:p>
            <a:pPr>
              <a:defRPr b="1"/>
            </a:pPr>
            <a:endParaRPr lang="en-US"/>
          </a:p>
        </c:txPr>
        <c:crossAx val="250898456"/>
        <c:crosses val="autoZero"/>
        <c:auto val="1"/>
        <c:lblAlgn val="ctr"/>
        <c:lblOffset val="100"/>
        <c:noMultiLvlLbl val="0"/>
      </c:catAx>
      <c:valAx>
        <c:axId val="250898456"/>
        <c:scaling>
          <c:orientation val="minMax"/>
        </c:scaling>
        <c:delete val="0"/>
        <c:axPos val="l"/>
        <c:majorGridlines>
          <c:spPr>
            <a:ln w="9525" cap="flat" cmpd="sng" algn="ctr">
              <a:solidFill>
                <a:schemeClr val="tx1">
                  <a:lumMod val="15000"/>
                  <a:lumOff val="85000"/>
                </a:schemeClr>
              </a:solidFill>
              <a:round/>
            </a:ln>
            <a:effectLst/>
          </c:spPr>
        </c:majorGridlines>
        <c:title>
          <c:tx>
            <c:rich>
              <a:bodyPr/>
              <a:lstStyle/>
              <a:p>
                <a:pPr>
                  <a:defRPr/>
                </a:pPr>
                <a:r>
                  <a:rPr lang="en-US" dirty="0" err="1" smtClean="0"/>
                  <a:t>Gini</a:t>
                </a:r>
                <a:r>
                  <a:rPr lang="en-US" dirty="0" smtClean="0"/>
                  <a:t> Index (%)</a:t>
                </a:r>
              </a:p>
            </c:rich>
          </c:tx>
          <c:layout>
            <c:manualLayout>
              <c:xMode val="edge"/>
              <c:yMode val="edge"/>
              <c:x val="3.5904053659959169E-2"/>
              <c:y val="0.25264183323238443"/>
            </c:manualLayout>
          </c:layout>
          <c:overlay val="0"/>
        </c:title>
        <c:numFmt formatCode="0.00" sourceLinked="1"/>
        <c:majorTickMark val="none"/>
        <c:minorTickMark val="none"/>
        <c:tickLblPos val="nextTo"/>
        <c:spPr>
          <a:noFill/>
          <a:ln>
            <a:noFill/>
          </a:ln>
          <a:effectLst/>
        </c:spPr>
        <c:txPr>
          <a:bodyPr rot="-60000000" vert="horz"/>
          <a:lstStyle/>
          <a:p>
            <a:pPr>
              <a:defRPr/>
            </a:pPr>
            <a:endParaRPr lang="en-US"/>
          </a:p>
        </c:txPr>
        <c:crossAx val="250898848"/>
        <c:crosses val="autoZero"/>
        <c:crossBetween val="between"/>
      </c:valAx>
      <c:spPr>
        <a:noFill/>
        <a:ln w="25400">
          <a:noFill/>
        </a:ln>
        <a:effectLst/>
      </c:spPr>
    </c:plotArea>
    <c:plotVisOnly val="1"/>
    <c:dispBlanksAs val="zero"/>
    <c:showDLblsOverMax val="0"/>
  </c:chart>
  <c:spPr>
    <a:noFill/>
    <a:ln>
      <a:noFill/>
    </a:ln>
    <a:effectLst/>
  </c:spPr>
  <c:txPr>
    <a:bodyPr/>
    <a:lstStyle/>
    <a:p>
      <a:pPr>
        <a:defRPr sz="1400"/>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cked"/>
        <c:varyColors val="0"/>
        <c:ser>
          <c:idx val="0"/>
          <c:order val="0"/>
          <c:tx>
            <c:strRef>
              <c:f>Sheet1!$G$6</c:f>
              <c:strCache>
                <c:ptCount val="1"/>
                <c:pt idx="0">
                  <c:v>GINI</c:v>
                </c:pt>
              </c:strCache>
            </c:strRef>
          </c:tx>
          <c:spPr>
            <a:ln w="63500" cap="rnd">
              <a:solidFill>
                <a:srgbClr val="92742E"/>
              </a:solidFill>
              <a:round/>
            </a:ln>
            <a:effectLst/>
          </c:spPr>
          <c:marker>
            <c:symbol val="circle"/>
            <c:size val="5"/>
            <c:spPr>
              <a:solidFill>
                <a:srgbClr val="92742E"/>
              </a:solidFill>
              <a:ln w="63500">
                <a:solidFill>
                  <a:srgbClr val="92742E"/>
                </a:solidFill>
              </a:ln>
              <a:effectLst/>
            </c:spPr>
          </c:marker>
          <c:cat>
            <c:strRef>
              <c:f>Sheet1!$F$7:$F$20</c:f>
              <c:strCache>
                <c:ptCount val="14"/>
                <c:pt idx="0">
                  <c:v>!Karas</c:v>
                </c:pt>
                <c:pt idx="1">
                  <c:v>Erongo</c:v>
                </c:pt>
                <c:pt idx="2">
                  <c:v>Hardap</c:v>
                </c:pt>
                <c:pt idx="3">
                  <c:v>Kavango East</c:v>
                </c:pt>
                <c:pt idx="4">
                  <c:v>Kavango West</c:v>
                </c:pt>
                <c:pt idx="5">
                  <c:v>Khomas</c:v>
                </c:pt>
                <c:pt idx="6">
                  <c:v>Kunene</c:v>
                </c:pt>
                <c:pt idx="7">
                  <c:v>Ohangwena</c:v>
                </c:pt>
                <c:pt idx="8">
                  <c:v>Omaheke</c:v>
                </c:pt>
                <c:pt idx="9">
                  <c:v>Omusati</c:v>
                </c:pt>
                <c:pt idx="10">
                  <c:v>Oshana</c:v>
                </c:pt>
                <c:pt idx="11">
                  <c:v>Oshikoto</c:v>
                </c:pt>
                <c:pt idx="12">
                  <c:v>Otjozondjupa</c:v>
                </c:pt>
                <c:pt idx="13">
                  <c:v>Zambezi</c:v>
                </c:pt>
              </c:strCache>
            </c:strRef>
          </c:cat>
          <c:val>
            <c:numRef>
              <c:f>Sheet1!$G$7:$G$20</c:f>
              <c:numCache>
                <c:formatCode>0.00</c:formatCode>
                <c:ptCount val="14"/>
                <c:pt idx="0">
                  <c:v>0.55688000000000004</c:v>
                </c:pt>
                <c:pt idx="1">
                  <c:v>0.50568999999999997</c:v>
                </c:pt>
                <c:pt idx="2">
                  <c:v>0.55379999999999996</c:v>
                </c:pt>
                <c:pt idx="3">
                  <c:v>0.55825999999999998</c:v>
                </c:pt>
                <c:pt idx="4">
                  <c:v>0.47336</c:v>
                </c:pt>
                <c:pt idx="5">
                  <c:v>0.54137999999999997</c:v>
                </c:pt>
                <c:pt idx="6">
                  <c:v>0.59208000000000005</c:v>
                </c:pt>
                <c:pt idx="7">
                  <c:v>0.47089999999999999</c:v>
                </c:pt>
                <c:pt idx="8">
                  <c:v>0.65702000000000005</c:v>
                </c:pt>
                <c:pt idx="9">
                  <c:v>0.45282</c:v>
                </c:pt>
                <c:pt idx="10">
                  <c:v>0.53056999999999999</c:v>
                </c:pt>
                <c:pt idx="11">
                  <c:v>0.49620999999999998</c:v>
                </c:pt>
                <c:pt idx="12">
                  <c:v>0.54556000000000004</c:v>
                </c:pt>
                <c:pt idx="13">
                  <c:v>0.49739</c:v>
                </c:pt>
              </c:numCache>
            </c:numRef>
          </c:val>
          <c:smooth val="0"/>
          <c:extLst xmlns:c16r2="http://schemas.microsoft.com/office/drawing/2015/06/chart">
            <c:ext xmlns:c16="http://schemas.microsoft.com/office/drawing/2014/chart" uri="{C3380CC4-5D6E-409C-BE32-E72D297353CC}">
              <c16:uniqueId val="{00000000-B060-4C3C-9C80-7ABE148E4EAF}"/>
            </c:ext>
          </c:extLst>
        </c:ser>
        <c:dLbls>
          <c:showLegendKey val="0"/>
          <c:showVal val="0"/>
          <c:showCatName val="0"/>
          <c:showSerName val="0"/>
          <c:showPercent val="0"/>
          <c:showBubbleSize val="0"/>
        </c:dLbls>
        <c:marker val="1"/>
        <c:smooth val="0"/>
        <c:axId val="250899632"/>
        <c:axId val="250900416"/>
      </c:lineChart>
      <c:catAx>
        <c:axId val="2508996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250900416"/>
        <c:crosses val="autoZero"/>
        <c:auto val="1"/>
        <c:lblAlgn val="ctr"/>
        <c:lblOffset val="100"/>
        <c:noMultiLvlLbl val="0"/>
      </c:catAx>
      <c:valAx>
        <c:axId val="250900416"/>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250899632"/>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1000" b="0" i="0" u="none" strike="noStrike" kern="1200" baseline="0">
                <a:solidFill>
                  <a:schemeClr val="tx1"/>
                </a:solidFill>
                <a:latin typeface="+mn-lt"/>
                <a:ea typeface="+mn-ea"/>
                <a:cs typeface="+mn-cs"/>
              </a:defRPr>
            </a:pPr>
            <a:endParaRPr lang="en-US"/>
          </a:p>
        </c:txPr>
      </c:dTable>
      <c:spPr>
        <a:noFill/>
        <a:ln>
          <a:noFill/>
        </a:ln>
        <a:effectLst/>
      </c:spPr>
    </c:plotArea>
    <c:plotVisOnly val="1"/>
    <c:dispBlanksAs val="zero"/>
    <c:showDLblsOverMax val="0"/>
  </c:chart>
  <c:spPr>
    <a:noFill/>
    <a:ln>
      <a:noFill/>
    </a:ln>
    <a:effectLst/>
  </c:spPr>
  <c:txPr>
    <a:bodyPr/>
    <a:lstStyle/>
    <a:p>
      <a:pPr>
        <a:defRPr sz="1400" b="0">
          <a:solidFill>
            <a:schemeClr val="tx1"/>
          </a:solidFill>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styleClr val="auto"/>
    </cs:fillRef>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17"/>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959107-EF54-48ED-A5E5-FC8DF2FE3287}" type="datetimeFigureOut">
              <a:rPr lang="en-ZA" smtClean="0"/>
              <a:t>2018-09-05</a:t>
            </a:fld>
            <a:endParaRPr lang="en-Z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78AF449-E03C-4FB2-8D0D-7070908A45EA}" type="slidenum">
              <a:rPr lang="en-ZA" smtClean="0"/>
              <a:t>‹#›</a:t>
            </a:fld>
            <a:endParaRPr lang="en-ZA"/>
          </a:p>
        </p:txBody>
      </p:sp>
    </p:spTree>
    <p:extLst>
      <p:ext uri="{BB962C8B-B14F-4D97-AF65-F5344CB8AC3E}">
        <p14:creationId xmlns:p14="http://schemas.microsoft.com/office/powerpoint/2010/main" val="3876003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B78AF449-E03C-4FB2-8D0D-7070908A45EA}" type="slidenum">
              <a:rPr lang="en-ZA" smtClean="0"/>
              <a:t>1</a:t>
            </a:fld>
            <a:endParaRPr lang="en-ZA"/>
          </a:p>
        </p:txBody>
      </p:sp>
    </p:spTree>
    <p:extLst>
      <p:ext uri="{BB962C8B-B14F-4D97-AF65-F5344CB8AC3E}">
        <p14:creationId xmlns:p14="http://schemas.microsoft.com/office/powerpoint/2010/main" val="30242825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B78AF449-E03C-4FB2-8D0D-7070908A45EA}" type="slidenum">
              <a:rPr lang="en-ZA" smtClean="0"/>
              <a:t>25</a:t>
            </a:fld>
            <a:endParaRPr lang="en-ZA"/>
          </a:p>
        </p:txBody>
      </p:sp>
    </p:spTree>
    <p:extLst>
      <p:ext uri="{BB962C8B-B14F-4D97-AF65-F5344CB8AC3E}">
        <p14:creationId xmlns:p14="http://schemas.microsoft.com/office/powerpoint/2010/main" val="40718401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5D18B59-229F-AD4A-B01B-F419A4355387}" type="datetimeFigureOut">
              <a:rPr lang="en-US" smtClean="0">
                <a:solidFill>
                  <a:prstClr val="black">
                    <a:tint val="75000"/>
                  </a:prstClr>
                </a:solidFill>
              </a:rPr>
              <a:pPr/>
              <a:t>9/5/2018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893336D-EFA2-744F-A0DE-32CDFD30EC9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76505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D18B59-229F-AD4A-B01B-F419A4355387}" type="datetimeFigureOut">
              <a:rPr lang="en-US" smtClean="0">
                <a:solidFill>
                  <a:prstClr val="black">
                    <a:tint val="75000"/>
                  </a:prstClr>
                </a:solidFill>
              </a:rPr>
              <a:pPr/>
              <a:t>9/5/2018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893336D-EFA2-744F-A0DE-32CDFD30EC9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151529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1344181"/>
            <a:ext cx="2743200" cy="478198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1344181"/>
            <a:ext cx="8026400" cy="4781983"/>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D5D18B59-229F-AD4A-B01B-F419A4355387}" type="datetimeFigureOut">
              <a:rPr lang="en-US" smtClean="0">
                <a:solidFill>
                  <a:prstClr val="black">
                    <a:tint val="75000"/>
                  </a:prstClr>
                </a:solidFill>
              </a:rPr>
              <a:pPr/>
              <a:t>9/5/2018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893336D-EFA2-744F-A0DE-32CDFD30EC9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088495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D5D18B59-229F-AD4A-B01B-F419A4355387}" type="datetimeFigureOut">
              <a:rPr lang="en-US" smtClean="0">
                <a:solidFill>
                  <a:prstClr val="black">
                    <a:tint val="75000"/>
                  </a:prstClr>
                </a:solidFill>
              </a:rPr>
              <a:pPr/>
              <a:t>9/5/2018</a:t>
            </a:fld>
            <a:endParaRPr lang="en-US">
              <a:solidFill>
                <a:prstClr val="black">
                  <a:tint val="75000"/>
                </a:prstClr>
              </a:solidFill>
            </a:endParaRPr>
          </a:p>
        </p:txBody>
      </p:sp>
      <p:sp>
        <p:nvSpPr>
          <p:cNvPr id="5" name="Footer Placeholder 4"/>
          <p:cNvSpPr>
            <a:spLocks noGrp="1"/>
          </p:cNvSpPr>
          <p:nvPr>
            <p:ph type="ftr" sz="quarter" idx="11"/>
          </p:nvPr>
        </p:nvSpPr>
        <p:spPr>
          <a:xfrm>
            <a:off x="2692397" y="5037663"/>
            <a:ext cx="5214635" cy="279400"/>
          </a:xfrm>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a:xfrm>
            <a:off x="8956900" y="5037663"/>
            <a:ext cx="551167" cy="279400"/>
          </a:xfrm>
        </p:spPr>
        <p:txBody>
          <a:bodyPr/>
          <a:lstStyle/>
          <a:p>
            <a:fld id="{0893336D-EFA2-744F-A0DE-32CDFD30EC9D}" type="slidenum">
              <a:rPr lang="en-US" smtClean="0">
                <a:solidFill>
                  <a:prstClr val="black">
                    <a:tint val="75000"/>
                  </a:prstClr>
                </a:solidFill>
              </a:rPr>
              <a:pPr/>
              <a:t>‹#›</a:t>
            </a:fld>
            <a:endParaRPr lang="en-US">
              <a:solidFill>
                <a:prstClr val="black">
                  <a:tint val="75000"/>
                </a:prstClr>
              </a:solidFill>
            </a:endParaRPr>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959001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5D18B59-229F-AD4A-B01B-F419A4355387}" type="datetimeFigureOut">
              <a:rPr lang="en-US" smtClean="0">
                <a:solidFill>
                  <a:prstClr val="black">
                    <a:tint val="75000"/>
                  </a:prstClr>
                </a:solidFill>
              </a:rPr>
              <a:pPr/>
              <a:t>9/5/2018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893336D-EFA2-744F-A0DE-32CDFD30EC9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728708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5D18B59-229F-AD4A-B01B-F419A4355387}" type="datetimeFigureOut">
              <a:rPr lang="en-US" smtClean="0">
                <a:solidFill>
                  <a:prstClr val="black">
                    <a:tint val="75000"/>
                  </a:prstClr>
                </a:solidFill>
              </a:rPr>
              <a:pPr/>
              <a:t>9/5/2018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893336D-EFA2-744F-A0DE-32CDFD30EC9D}" type="slidenum">
              <a:rPr lang="en-US" smtClean="0">
                <a:solidFill>
                  <a:prstClr val="black">
                    <a:tint val="75000"/>
                  </a:prstClr>
                </a:solidFill>
              </a:rPr>
              <a:pPr/>
              <a:t>‹#›</a:t>
            </a:fld>
            <a:endParaRPr lang="en-US">
              <a:solidFill>
                <a:prstClr val="black">
                  <a:tint val="75000"/>
                </a:prstClr>
              </a:solidFill>
            </a:endParaRPr>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339768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5D18B59-229F-AD4A-B01B-F419A4355387}" type="datetimeFigureOut">
              <a:rPr lang="en-US" smtClean="0">
                <a:solidFill>
                  <a:prstClr val="black">
                    <a:tint val="75000"/>
                  </a:prstClr>
                </a:solidFill>
              </a:rPr>
              <a:pPr/>
              <a:t>9/5/2018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893336D-EFA2-744F-A0DE-32CDFD30EC9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897664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5D18B59-229F-AD4A-B01B-F419A4355387}" type="datetimeFigureOut">
              <a:rPr lang="en-US" smtClean="0">
                <a:solidFill>
                  <a:prstClr val="black">
                    <a:tint val="75000"/>
                  </a:prstClr>
                </a:solidFill>
              </a:rPr>
              <a:pPr/>
              <a:t>9/5/2018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0893336D-EFA2-744F-A0DE-32CDFD30EC9D}" type="slidenum">
              <a:rPr lang="en-US" smtClean="0">
                <a:solidFill>
                  <a:prstClr val="black">
                    <a:tint val="75000"/>
                  </a:prstClr>
                </a:solidFill>
              </a:rPr>
              <a:pPr/>
              <a:t>‹#›</a:t>
            </a:fld>
            <a:endParaRPr lang="en-US">
              <a:solidFill>
                <a:prstClr val="black">
                  <a:tint val="75000"/>
                </a:prstClr>
              </a:solidFill>
            </a:endParaRPr>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233351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5D18B59-229F-AD4A-B01B-F419A4355387}" type="datetimeFigureOut">
              <a:rPr lang="en-US" smtClean="0">
                <a:solidFill>
                  <a:prstClr val="black">
                    <a:tint val="75000"/>
                  </a:prstClr>
                </a:solidFill>
              </a:rPr>
              <a:pPr/>
              <a:t>9/5/2018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0893336D-EFA2-744F-A0DE-32CDFD30EC9D}" type="slidenum">
              <a:rPr lang="en-US" smtClean="0">
                <a:solidFill>
                  <a:prstClr val="black">
                    <a:tint val="75000"/>
                  </a:prstClr>
                </a:solidFill>
              </a:rPr>
              <a:pPr/>
              <a:t>‹#›</a:t>
            </a:fld>
            <a:endParaRPr lang="en-US">
              <a:solidFill>
                <a:prstClr val="black">
                  <a:tint val="75000"/>
                </a:prstClr>
              </a:solidFill>
            </a:endParaRP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753817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D18B59-229F-AD4A-B01B-F419A4355387}" type="datetimeFigureOut">
              <a:rPr lang="en-US" smtClean="0">
                <a:solidFill>
                  <a:prstClr val="black">
                    <a:tint val="75000"/>
                  </a:prstClr>
                </a:solidFill>
              </a:rPr>
              <a:pPr/>
              <a:t>9/5/2018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0893336D-EFA2-744F-A0DE-32CDFD30EC9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0836178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D18B59-229F-AD4A-B01B-F419A4355387}" type="datetimeFigureOut">
              <a:rPr lang="en-US" smtClean="0">
                <a:solidFill>
                  <a:prstClr val="black">
                    <a:tint val="75000"/>
                  </a:prstClr>
                </a:solidFill>
              </a:rPr>
              <a:pPr/>
              <a:t>9/5/2018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893336D-EFA2-744F-A0DE-32CDFD30EC9D}" type="slidenum">
              <a:rPr lang="en-US" smtClean="0">
                <a:solidFill>
                  <a:prstClr val="black">
                    <a:tint val="75000"/>
                  </a:prstClr>
                </a:solidFill>
              </a:rPr>
              <a:pPr/>
              <a:t>‹#›</a:t>
            </a:fld>
            <a:endParaRPr lang="en-US">
              <a:solidFill>
                <a:prstClr val="black">
                  <a:tint val="75000"/>
                </a:prstClr>
              </a:solidFill>
            </a:endParaRPr>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165949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D18B59-229F-AD4A-B01B-F419A4355387}" type="datetimeFigureOut">
              <a:rPr lang="en-US" smtClean="0">
                <a:solidFill>
                  <a:prstClr val="black">
                    <a:tint val="75000"/>
                  </a:prstClr>
                </a:solidFill>
              </a:rPr>
              <a:pPr/>
              <a:t>9/5/2018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893336D-EFA2-744F-A0DE-32CDFD30EC9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6166310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D18B59-229F-AD4A-B01B-F419A4355387}" type="datetimeFigureOut">
              <a:rPr lang="en-US" smtClean="0">
                <a:solidFill>
                  <a:prstClr val="black">
                    <a:tint val="75000"/>
                  </a:prstClr>
                </a:solidFill>
              </a:rPr>
              <a:pPr/>
              <a:t>9/5/2018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893336D-EFA2-744F-A0DE-32CDFD30EC9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476339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defTabSz="457200"/>
            <a:fld id="{D5D18B59-229F-AD4A-B01B-F419A4355387}" type="datetimeFigureOut">
              <a:rPr lang="en-US" smtClean="0">
                <a:solidFill>
                  <a:prstClr val="black">
                    <a:tint val="75000"/>
                  </a:prstClr>
                </a:solidFill>
              </a:rPr>
              <a:pPr defTabSz="457200"/>
              <a:t>9/5/2018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defTabSz="457200"/>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defTabSz="457200"/>
            <a:fld id="{0893336D-EFA2-744F-A0DE-32CDFD30EC9D}" type="slidenum">
              <a:rPr lang="en-US" smtClean="0">
                <a:solidFill>
                  <a:prstClr val="black">
                    <a:tint val="75000"/>
                  </a:prstClr>
                </a:solidFill>
              </a:rPr>
              <a:pPr defTabSz="457200"/>
              <a:t>‹#›</a:t>
            </a:fld>
            <a:endParaRPr lang="en-US">
              <a:solidFill>
                <a:prstClr val="black">
                  <a:tint val="75000"/>
                </a:prstClr>
              </a:solidFill>
            </a:endParaRPr>
          </a:p>
        </p:txBody>
      </p:sp>
    </p:spTree>
    <p:extLst>
      <p:ext uri="{BB962C8B-B14F-4D97-AF65-F5344CB8AC3E}">
        <p14:creationId xmlns:p14="http://schemas.microsoft.com/office/powerpoint/2010/main" val="3036573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defTabSz="457200"/>
            <a:fld id="{D5D18B59-229F-AD4A-B01B-F419A4355387}" type="datetimeFigureOut">
              <a:rPr lang="en-US" smtClean="0">
                <a:solidFill>
                  <a:prstClr val="black">
                    <a:tint val="75000"/>
                  </a:prstClr>
                </a:solidFill>
              </a:rPr>
              <a:pPr defTabSz="457200"/>
              <a:t>9/5/2018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defTabSz="457200"/>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457200"/>
            <a:fld id="{0893336D-EFA2-744F-A0DE-32CDFD30EC9D}" type="slidenum">
              <a:rPr lang="en-US" smtClean="0">
                <a:solidFill>
                  <a:prstClr val="black">
                    <a:tint val="75000"/>
                  </a:prstClr>
                </a:solidFill>
              </a:rPr>
              <a:pPr defTabSz="457200"/>
              <a:t>‹#›</a:t>
            </a:fld>
            <a:endParaRPr lang="en-US">
              <a:solidFill>
                <a:prstClr val="black">
                  <a:tint val="75000"/>
                </a:prstClr>
              </a:solidFill>
            </a:endParaRPr>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0551037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defTabSz="457200"/>
            <a:fld id="{D5D18B59-229F-AD4A-B01B-F419A4355387}" type="datetimeFigureOut">
              <a:rPr lang="en-US" smtClean="0">
                <a:solidFill>
                  <a:prstClr val="black">
                    <a:tint val="75000"/>
                  </a:prstClr>
                </a:solidFill>
              </a:rPr>
              <a:pPr defTabSz="457200"/>
              <a:t>9/5/2018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defTabSz="457200"/>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457200"/>
            <a:fld id="{0893336D-EFA2-744F-A0DE-32CDFD30EC9D}" type="slidenum">
              <a:rPr lang="en-US" smtClean="0">
                <a:solidFill>
                  <a:prstClr val="black">
                    <a:tint val="75000"/>
                  </a:prstClr>
                </a:solidFill>
              </a:rPr>
              <a:pPr defTabSz="457200"/>
              <a:t>‹#›</a:t>
            </a:fld>
            <a:endParaRPr lang="en-US">
              <a:solidFill>
                <a:prstClr val="black">
                  <a:tint val="75000"/>
                </a:prstClr>
              </a:solidFill>
            </a:endParaRPr>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2498532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defTabSz="457200"/>
            <a:fld id="{D5D18B59-229F-AD4A-B01B-F419A4355387}" type="datetimeFigureOut">
              <a:rPr lang="en-US" smtClean="0">
                <a:solidFill>
                  <a:prstClr val="black">
                    <a:tint val="75000"/>
                  </a:prstClr>
                </a:solidFill>
              </a:rPr>
              <a:pPr defTabSz="457200"/>
              <a:t>9/5/2018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defTabSz="457200"/>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457200"/>
            <a:fld id="{0893336D-EFA2-744F-A0DE-32CDFD30EC9D}" type="slidenum">
              <a:rPr lang="en-US" smtClean="0">
                <a:solidFill>
                  <a:prstClr val="black">
                    <a:tint val="75000"/>
                  </a:prstClr>
                </a:solidFill>
              </a:rPr>
              <a:pPr defTabSz="457200"/>
              <a:t>‹#›</a:t>
            </a:fld>
            <a:endParaRPr lang="en-US">
              <a:solidFill>
                <a:prstClr val="black">
                  <a:tint val="75000"/>
                </a:prstClr>
              </a:solidFill>
            </a:endParaRPr>
          </a:p>
        </p:txBody>
      </p:sp>
    </p:spTree>
    <p:extLst>
      <p:ext uri="{BB962C8B-B14F-4D97-AF65-F5344CB8AC3E}">
        <p14:creationId xmlns:p14="http://schemas.microsoft.com/office/powerpoint/2010/main" val="13714600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defTabSz="457200"/>
            <a:fld id="{D5D18B59-229F-AD4A-B01B-F419A4355387}" type="datetimeFigureOut">
              <a:rPr lang="en-US" smtClean="0">
                <a:solidFill>
                  <a:prstClr val="black">
                    <a:tint val="75000"/>
                  </a:prstClr>
                </a:solidFill>
              </a:rPr>
              <a:pPr defTabSz="457200"/>
              <a:t>9/5/2018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defTabSz="457200"/>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457200"/>
            <a:fld id="{0893336D-EFA2-744F-A0DE-32CDFD30EC9D}" type="slidenum">
              <a:rPr lang="en-US" smtClean="0">
                <a:solidFill>
                  <a:prstClr val="black">
                    <a:tint val="75000"/>
                  </a:prstClr>
                </a:solidFill>
              </a:rPr>
              <a:pPr defTabSz="457200"/>
              <a:t>‹#›</a:t>
            </a:fld>
            <a:endParaRPr lang="en-US">
              <a:solidFill>
                <a:prstClr val="black">
                  <a:tint val="75000"/>
                </a:prstClr>
              </a:solidFill>
            </a:endParaRPr>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4090956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defTabSz="457200"/>
            <a:fld id="{D5D18B59-229F-AD4A-B01B-F419A4355387}" type="datetimeFigureOut">
              <a:rPr lang="en-US" smtClean="0">
                <a:solidFill>
                  <a:prstClr val="black">
                    <a:tint val="75000"/>
                  </a:prstClr>
                </a:solidFill>
              </a:rPr>
              <a:pPr defTabSz="457200"/>
              <a:t>9/5/2018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defTabSz="457200"/>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457200"/>
            <a:fld id="{0893336D-EFA2-744F-A0DE-32CDFD30EC9D}" type="slidenum">
              <a:rPr lang="en-US" smtClean="0">
                <a:solidFill>
                  <a:prstClr val="black">
                    <a:tint val="75000"/>
                  </a:prstClr>
                </a:solidFill>
              </a:rPr>
              <a:pPr defTabSz="457200"/>
              <a:t>‹#›</a:t>
            </a:fld>
            <a:endParaRPr lang="en-US">
              <a:solidFill>
                <a:prstClr val="black">
                  <a:tint val="75000"/>
                </a:prstClr>
              </a:solidFill>
            </a:endParaRPr>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7231516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5D18B59-229F-AD4A-B01B-F419A4355387}" type="datetimeFigureOut">
              <a:rPr lang="en-US" smtClean="0">
                <a:solidFill>
                  <a:prstClr val="black">
                    <a:tint val="75000"/>
                  </a:prstClr>
                </a:solidFill>
              </a:rPr>
              <a:pPr/>
              <a:t>9/5/2018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893336D-EFA2-744F-A0DE-32CDFD30EC9D}" type="slidenum">
              <a:rPr lang="en-US" smtClean="0">
                <a:solidFill>
                  <a:prstClr val="black">
                    <a:tint val="75000"/>
                  </a:prstClr>
                </a:solidFill>
              </a:rPr>
              <a:pPr/>
              <a:t>‹#›</a:t>
            </a:fld>
            <a:endParaRPr lang="en-US">
              <a:solidFill>
                <a:prstClr val="black">
                  <a:tint val="75000"/>
                </a:prstClr>
              </a:solidFill>
            </a:endParaRP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4285265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5D18B59-229F-AD4A-B01B-F419A4355387}" type="datetimeFigureOut">
              <a:rPr lang="en-US" smtClean="0">
                <a:solidFill>
                  <a:prstClr val="black">
                    <a:tint val="75000"/>
                  </a:prstClr>
                </a:solidFill>
              </a:rPr>
              <a:pPr/>
              <a:t>9/5/2018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893336D-EFA2-744F-A0DE-32CDFD30EC9D}" type="slidenum">
              <a:rPr lang="en-US" smtClean="0">
                <a:solidFill>
                  <a:prstClr val="black">
                    <a:tint val="75000"/>
                  </a:prstClr>
                </a:solidFill>
              </a:rPr>
              <a:pPr/>
              <a:t>‹#›</a:t>
            </a:fld>
            <a:endParaRPr lang="en-US">
              <a:solidFill>
                <a:prstClr val="black">
                  <a:tint val="75000"/>
                </a:prstClr>
              </a:solidFill>
            </a:endParaRPr>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523957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5D18B59-229F-AD4A-B01B-F419A4355387}" type="datetimeFigureOut">
              <a:rPr lang="en-US" smtClean="0">
                <a:solidFill>
                  <a:prstClr val="black">
                    <a:tint val="75000"/>
                  </a:prstClr>
                </a:solidFill>
              </a:rPr>
              <a:pPr/>
              <a:t>9/5/2018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893336D-EFA2-744F-A0DE-32CDFD30EC9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043947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5D18B59-229F-AD4A-B01B-F419A4355387}" type="datetimeFigureOut">
              <a:rPr lang="en-US" smtClean="0">
                <a:solidFill>
                  <a:prstClr val="black">
                    <a:tint val="75000"/>
                  </a:prstClr>
                </a:solidFill>
              </a:rPr>
              <a:pPr/>
              <a:t>9/5/2018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893336D-EFA2-744F-A0DE-32CDFD30EC9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265853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5D18B59-229F-AD4A-B01B-F419A4355387}" type="datetimeFigureOut">
              <a:rPr lang="en-US" smtClean="0">
                <a:solidFill>
                  <a:prstClr val="black">
                    <a:tint val="75000"/>
                  </a:prstClr>
                </a:solidFill>
              </a:rPr>
              <a:pPr/>
              <a:t>9/5/2018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0893336D-EFA2-744F-A0DE-32CDFD30EC9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874544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5D18B59-229F-AD4A-B01B-F419A4355387}" type="datetimeFigureOut">
              <a:rPr lang="en-US" smtClean="0">
                <a:solidFill>
                  <a:prstClr val="black">
                    <a:tint val="75000"/>
                  </a:prstClr>
                </a:solidFill>
              </a:rPr>
              <a:pPr/>
              <a:t>9/5/2018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0893336D-EFA2-744F-A0DE-32CDFD30EC9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171469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D18B59-229F-AD4A-B01B-F419A4355387}" type="datetimeFigureOut">
              <a:rPr lang="en-US" smtClean="0">
                <a:solidFill>
                  <a:prstClr val="black">
                    <a:tint val="75000"/>
                  </a:prstClr>
                </a:solidFill>
              </a:rPr>
              <a:pPr/>
              <a:t>9/5/2018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0893336D-EFA2-744F-A0DE-32CDFD30EC9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907568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1352427"/>
            <a:ext cx="4011084"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4766733" y="1352427"/>
            <a:ext cx="6815667" cy="477373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609601" y="2614142"/>
            <a:ext cx="4011084" cy="351202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fld id="{D5D18B59-229F-AD4A-B01B-F419A4355387}" type="datetimeFigureOut">
              <a:rPr lang="en-US" smtClean="0">
                <a:solidFill>
                  <a:prstClr val="black">
                    <a:tint val="75000"/>
                  </a:prstClr>
                </a:solidFill>
              </a:rPr>
              <a:pPr/>
              <a:t>9/5/2018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893336D-EFA2-744F-A0DE-32CDFD30EC9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617463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1344180"/>
            <a:ext cx="7315200" cy="338339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D18B59-229F-AD4A-B01B-F419A4355387}" type="datetimeFigureOut">
              <a:rPr lang="en-US" smtClean="0">
                <a:solidFill>
                  <a:prstClr val="black">
                    <a:tint val="75000"/>
                  </a:prstClr>
                </a:solidFill>
              </a:rPr>
              <a:pPr/>
              <a:t>9/5/2018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893336D-EFA2-744F-A0DE-32CDFD30EC9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028255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image" Target="../media/image5.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image" Target="../media/image4.pn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13"/>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330190"/>
            <a:ext cx="109728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600" y="2696607"/>
            <a:ext cx="10972800" cy="342955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fld id="{D5D18B59-229F-AD4A-B01B-F419A4355387}" type="datetimeFigureOut">
              <a:rPr lang="en-US" smtClean="0">
                <a:solidFill>
                  <a:prstClr val="black">
                    <a:tint val="75000"/>
                  </a:prstClr>
                </a:solidFill>
              </a:rPr>
              <a:pPr defTabSz="457200"/>
              <a:t>9/5/2018</a:t>
            </a:fld>
            <a:endParaRPr lang="en-US">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endParaRPr lang="en-US">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0893336D-EFA2-744F-A0DE-32CDFD30EC9D}" type="slidenum">
              <a:rPr lang="en-US" smtClean="0">
                <a:solidFill>
                  <a:prstClr val="black">
                    <a:tint val="75000"/>
                  </a:prstClr>
                </a:solidFill>
              </a:rPr>
              <a:pPr defTabSz="457200"/>
              <a:t>‹#›</a:t>
            </a:fld>
            <a:endParaRPr lang="en-US">
              <a:solidFill>
                <a:prstClr val="black">
                  <a:tint val="75000"/>
                </a:prstClr>
              </a:solidFill>
            </a:endParaRPr>
          </a:p>
        </p:txBody>
      </p:sp>
    </p:spTree>
    <p:extLst>
      <p:ext uri="{BB962C8B-B14F-4D97-AF65-F5344CB8AC3E}">
        <p14:creationId xmlns:p14="http://schemas.microsoft.com/office/powerpoint/2010/main" val="16197197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defTabSz="457200"/>
            <a:fld id="{D5D18B59-229F-AD4A-B01B-F419A4355387}" type="datetimeFigureOut">
              <a:rPr lang="en-US" smtClean="0">
                <a:solidFill>
                  <a:prstClr val="black">
                    <a:tint val="75000"/>
                  </a:prstClr>
                </a:solidFill>
              </a:rPr>
              <a:pPr defTabSz="457200"/>
              <a:t>9/5/2018</a:t>
            </a:fld>
            <a:endParaRPr lang="en-US">
              <a:solidFill>
                <a:prstClr val="black">
                  <a:tint val="75000"/>
                </a:prstClr>
              </a:solidFill>
            </a:endParaRPr>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pPr defTabSz="457200"/>
            <a:endParaRPr lang="en-US">
              <a:solidFill>
                <a:prstClr val="black">
                  <a:tint val="75000"/>
                </a:prstClr>
              </a:solidFill>
            </a:endParaRPr>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defTabSz="457200"/>
            <a:fld id="{0893336D-EFA2-744F-A0DE-32CDFD30EC9D}" type="slidenum">
              <a:rPr lang="en-US" smtClean="0">
                <a:solidFill>
                  <a:prstClr val="black">
                    <a:tint val="75000"/>
                  </a:prstClr>
                </a:solidFill>
              </a:rPr>
              <a:pPr defTabSz="457200"/>
              <a:t>‹#›</a:t>
            </a:fld>
            <a:endParaRPr lang="en-US">
              <a:solidFill>
                <a:prstClr val="black">
                  <a:tint val="75000"/>
                </a:prstClr>
              </a:solidFill>
            </a:endParaRPr>
          </a:p>
        </p:txBody>
      </p:sp>
    </p:spTree>
    <p:extLst>
      <p:ext uri="{BB962C8B-B14F-4D97-AF65-F5344CB8AC3E}">
        <p14:creationId xmlns:p14="http://schemas.microsoft.com/office/powerpoint/2010/main" val="2658905826"/>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 id="2147483752" r:id="rId12"/>
    <p:sldLayoutId id="2147483753" r:id="rId13"/>
    <p:sldLayoutId id="2147483754" r:id="rId14"/>
    <p:sldLayoutId id="2147483755" r:id="rId15"/>
    <p:sldLayoutId id="2147483756" r:id="rId16"/>
    <p:sldLayoutId id="214748375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3.xml"/><Relationship Id="rId5" Type="http://schemas.openxmlformats.org/officeDocument/2006/relationships/image" Target="../media/image14.jpg"/><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ZA" sz="2000" b="1" dirty="0" smtClean="0"/>
              <a:t>REPUBLIC OF NAMIBIA</a:t>
            </a:r>
            <a:endParaRPr lang="en-ZA" sz="2000" b="1" dirty="0"/>
          </a:p>
        </p:txBody>
      </p:sp>
      <p:sp>
        <p:nvSpPr>
          <p:cNvPr id="3" name="Subtitle 2"/>
          <p:cNvSpPr>
            <a:spLocks noGrp="1"/>
          </p:cNvSpPr>
          <p:nvPr>
            <p:ph type="subTitle" idx="1"/>
          </p:nvPr>
        </p:nvSpPr>
        <p:spPr>
          <a:xfrm>
            <a:off x="650929" y="3676072"/>
            <a:ext cx="10864311" cy="2120293"/>
          </a:xfrm>
        </p:spPr>
        <p:txBody>
          <a:bodyPr>
            <a:normAutofit/>
          </a:bodyPr>
          <a:lstStyle/>
          <a:p>
            <a:r>
              <a:rPr lang="en-ZA" sz="2600" b="1" dirty="0" smtClean="0"/>
              <a:t>MINISTRY OF POVERTY ERADICATION AND SOCIAL WELFARE</a:t>
            </a:r>
          </a:p>
          <a:p>
            <a:r>
              <a:rPr lang="en-ZA" sz="2600" b="1" dirty="0" smtClean="0"/>
              <a:t>FROM POVERTY TO PROSPERITY</a:t>
            </a:r>
          </a:p>
          <a:p>
            <a:r>
              <a:rPr lang="en-ZA" sz="2600" b="1" dirty="0" smtClean="0"/>
              <a:t>Ms Esther Lusepani –Permanent Secretary</a:t>
            </a:r>
          </a:p>
          <a:p>
            <a:endParaRPr lang="en-ZA" sz="3600" b="1" dirty="0">
              <a:solidFill>
                <a:srgbClr val="FF0000"/>
              </a:solidFill>
            </a:endParaRPr>
          </a:p>
        </p:txBody>
      </p:sp>
      <p:pic>
        <p:nvPicPr>
          <p:cNvPr id="4" name="Picture 3" descr="Coat-of-arms.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4163" y="1331442"/>
            <a:ext cx="3492137" cy="2055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97991414"/>
      </p:ext>
    </p:extLst>
  </p:cSld>
  <p:clrMapOvr>
    <a:masterClrMapping/>
  </p:clrMapOvr>
  <p:transition spd="med">
    <p:pul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a:t>POVERTY AND INEQUALITY</a:t>
            </a:r>
            <a:endParaRPr lang="en-ZA" dirty="0"/>
          </a:p>
        </p:txBody>
      </p:sp>
      <p:sp>
        <p:nvSpPr>
          <p:cNvPr id="3" name="Content Placeholder 2"/>
          <p:cNvSpPr>
            <a:spLocks noGrp="1"/>
          </p:cNvSpPr>
          <p:nvPr>
            <p:ph idx="1"/>
          </p:nvPr>
        </p:nvSpPr>
        <p:spPr>
          <a:xfrm>
            <a:off x="1295400" y="2455817"/>
            <a:ext cx="9921239" cy="4005943"/>
          </a:xfrm>
        </p:spPr>
        <p:txBody>
          <a:bodyPr>
            <a:noAutofit/>
          </a:bodyPr>
          <a:lstStyle/>
          <a:p>
            <a:pPr marL="0" indent="0">
              <a:buNone/>
            </a:pPr>
            <a:r>
              <a:rPr lang="en-ZA" sz="2800" b="1" dirty="0" smtClean="0"/>
              <a:t>POVERTY LINES - NAMIBIA</a:t>
            </a:r>
          </a:p>
          <a:p>
            <a:pPr lvl="1"/>
            <a:r>
              <a:rPr lang="en-ZA" sz="2800" b="1" dirty="0" smtClean="0"/>
              <a:t>Upper Poverty  Line </a:t>
            </a:r>
            <a:r>
              <a:rPr lang="en-ZA" sz="2800" dirty="0" smtClean="0"/>
              <a:t>– </a:t>
            </a:r>
            <a:r>
              <a:rPr lang="en-ZA" sz="2800" dirty="0"/>
              <a:t>Classified as </a:t>
            </a:r>
            <a:r>
              <a:rPr lang="en-ZA" sz="2800" dirty="0" smtClean="0"/>
              <a:t>poor - N$520,80</a:t>
            </a:r>
            <a:r>
              <a:rPr lang="en-ZA" sz="2800" dirty="0"/>
              <a:t> per month </a:t>
            </a:r>
          </a:p>
          <a:p>
            <a:pPr lvl="1"/>
            <a:r>
              <a:rPr lang="en-ZA" sz="2800" b="1" dirty="0" smtClean="0"/>
              <a:t>Lower Poverty Line </a:t>
            </a:r>
            <a:r>
              <a:rPr lang="en-ZA" sz="2800" dirty="0" smtClean="0"/>
              <a:t>– Classified as severely poor – N$389,3 per month </a:t>
            </a:r>
          </a:p>
          <a:p>
            <a:pPr lvl="1"/>
            <a:r>
              <a:rPr lang="en-ZA" sz="2800" b="1" dirty="0" smtClean="0"/>
              <a:t>Food </a:t>
            </a:r>
            <a:r>
              <a:rPr lang="en-ZA" sz="2800" b="1" dirty="0"/>
              <a:t>Poverty -  </a:t>
            </a:r>
            <a:r>
              <a:rPr lang="en-ZA" sz="2800" dirty="0" smtClean="0"/>
              <a:t>Classified as Food Poor – N$293,1 and below, </a:t>
            </a:r>
            <a:r>
              <a:rPr lang="en-ZA" sz="2800" dirty="0"/>
              <a:t>per </a:t>
            </a:r>
            <a:r>
              <a:rPr lang="en-ZA" sz="2800" dirty="0" smtClean="0"/>
              <a:t>month and cannot afford basic minimum food requirement  </a:t>
            </a:r>
            <a:endParaRPr lang="en-ZA" sz="2800" dirty="0"/>
          </a:p>
          <a:p>
            <a:pPr marL="457200" lvl="1" indent="0">
              <a:buNone/>
            </a:pPr>
            <a:endParaRPr lang="en-ZA" sz="2800" dirty="0"/>
          </a:p>
        </p:txBody>
      </p:sp>
    </p:spTree>
    <p:extLst>
      <p:ext uri="{BB962C8B-B14F-4D97-AF65-F5344CB8AC3E}">
        <p14:creationId xmlns:p14="http://schemas.microsoft.com/office/powerpoint/2010/main" val="945859516"/>
      </p:ext>
    </p:extLst>
  </p:cSld>
  <p:clrMapOvr>
    <a:masterClrMapping/>
  </p:clrMapOvr>
  <p:transition spd="med">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b="1" dirty="0"/>
              <a:t>POVERTY </a:t>
            </a:r>
            <a:r>
              <a:rPr lang="en-ZA" b="1" dirty="0" smtClean="0"/>
              <a:t>TRENDS (2003-2016), NAMIBIA </a:t>
            </a:r>
            <a:endParaRPr lang="en-ZA"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644348234"/>
              </p:ext>
            </p:extLst>
          </p:nvPr>
        </p:nvGraphicFramePr>
        <p:xfrm>
          <a:off x="1738746" y="2484582"/>
          <a:ext cx="7645400" cy="32337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565095630"/>
      </p:ext>
    </p:extLst>
  </p:cSld>
  <p:clrMapOvr>
    <a:masterClrMapping/>
  </p:clrMapOvr>
  <p:transition spd="med">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9127" y="982132"/>
            <a:ext cx="10215417" cy="1303867"/>
          </a:xfrm>
        </p:spPr>
        <p:txBody>
          <a:bodyPr>
            <a:normAutofit fontScale="90000"/>
          </a:bodyPr>
          <a:lstStyle/>
          <a:p>
            <a:pPr algn="ctr"/>
            <a:r>
              <a:rPr lang="en-ZA" b="1" dirty="0" smtClean="0"/>
              <a:t>POVERTY RATES BY URBAN/RURAL (%)</a:t>
            </a:r>
            <a:endParaRPr lang="en-ZA" b="1" dirty="0"/>
          </a:p>
        </p:txBody>
      </p:sp>
      <p:graphicFrame>
        <p:nvGraphicFramePr>
          <p:cNvPr id="4" name="Chart 3"/>
          <p:cNvGraphicFramePr/>
          <p:nvPr>
            <p:extLst>
              <p:ext uri="{D42A27DB-BD31-4B8C-83A1-F6EECF244321}">
                <p14:modId xmlns:p14="http://schemas.microsoft.com/office/powerpoint/2010/main" val="2687626198"/>
              </p:ext>
            </p:extLst>
          </p:nvPr>
        </p:nvGraphicFramePr>
        <p:xfrm>
          <a:off x="1563188" y="2429163"/>
          <a:ext cx="9021685" cy="36483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955134"/>
      </p:ext>
    </p:extLst>
  </p:cSld>
  <p:clrMapOvr>
    <a:masterClrMapping/>
  </p:clrMapOvr>
  <p:transition spd="med">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ZA" b="1" dirty="0" smtClean="0"/>
              <a:t>INEQUALITY IN NAMIBIA (%)</a:t>
            </a:r>
            <a:endParaRPr lang="en-ZA" b="1" dirty="0"/>
          </a:p>
        </p:txBody>
      </p:sp>
      <p:graphicFrame>
        <p:nvGraphicFramePr>
          <p:cNvPr id="4" name="Chart 3"/>
          <p:cNvGraphicFramePr>
            <a:graphicFrameLocks/>
          </p:cNvGraphicFramePr>
          <p:nvPr>
            <p:extLst>
              <p:ext uri="{D42A27DB-BD31-4B8C-83A1-F6EECF244321}">
                <p14:modId xmlns:p14="http://schemas.microsoft.com/office/powerpoint/2010/main" val="724667177"/>
              </p:ext>
            </p:extLst>
          </p:nvPr>
        </p:nvGraphicFramePr>
        <p:xfrm>
          <a:off x="1476103" y="2142835"/>
          <a:ext cx="9183188" cy="2585919"/>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p:cNvSpPr/>
          <p:nvPr/>
        </p:nvSpPr>
        <p:spPr>
          <a:xfrm>
            <a:off x="1158240" y="5195892"/>
            <a:ext cx="9744891" cy="830997"/>
          </a:xfrm>
          <a:prstGeom prst="rect">
            <a:avLst/>
          </a:prstGeom>
        </p:spPr>
        <p:txBody>
          <a:bodyPr wrap="square">
            <a:spAutoFit/>
          </a:bodyPr>
          <a:lstStyle/>
          <a:p>
            <a:r>
              <a:rPr lang="en-ZA" sz="2400" dirty="0" smtClean="0"/>
              <a:t>Marginal reduction in Gini-coefficient from 0,60 to 0,56 between 2003/4 and 2015/16</a:t>
            </a:r>
            <a:r>
              <a:rPr lang="en-ZA" dirty="0" smtClean="0"/>
              <a:t>.</a:t>
            </a:r>
            <a:endParaRPr lang="en-ZA" dirty="0"/>
          </a:p>
        </p:txBody>
      </p:sp>
    </p:spTree>
    <p:extLst>
      <p:ext uri="{BB962C8B-B14F-4D97-AF65-F5344CB8AC3E}">
        <p14:creationId xmlns:p14="http://schemas.microsoft.com/office/powerpoint/2010/main" val="4144986823"/>
      </p:ext>
    </p:extLst>
  </p:cSld>
  <p:clrMapOvr>
    <a:masterClrMapping/>
  </p:clrMapOvr>
  <p:transition spd="med">
    <p:pul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8498" y="365125"/>
            <a:ext cx="10515600" cy="1325563"/>
          </a:xfrm>
        </p:spPr>
        <p:txBody>
          <a:bodyPr>
            <a:normAutofit fontScale="90000"/>
          </a:bodyPr>
          <a:lstStyle/>
          <a:p>
            <a:r>
              <a:rPr lang="en-ZA" b="1" dirty="0" smtClean="0"/>
              <a:t/>
            </a:r>
            <a:br>
              <a:rPr lang="en-ZA" b="1" dirty="0" smtClean="0"/>
            </a:br>
            <a:r>
              <a:rPr lang="en-ZA" sz="3600" b="1" dirty="0" smtClean="0"/>
              <a:t>INEQUALITY BY REGION (GINI-COEFFICIENT)</a:t>
            </a:r>
            <a:endParaRPr lang="en-ZA" sz="3600" b="1" dirty="0"/>
          </a:p>
        </p:txBody>
      </p:sp>
      <p:graphicFrame>
        <p:nvGraphicFramePr>
          <p:cNvPr id="4" name="Content Placeholder 6"/>
          <p:cNvGraphicFramePr>
            <a:graphicFrameLocks/>
          </p:cNvGraphicFramePr>
          <p:nvPr>
            <p:extLst>
              <p:ext uri="{D42A27DB-BD31-4B8C-83A1-F6EECF244321}">
                <p14:modId xmlns:p14="http://schemas.microsoft.com/office/powerpoint/2010/main" val="1639576339"/>
              </p:ext>
            </p:extLst>
          </p:nvPr>
        </p:nvGraphicFramePr>
        <p:xfrm>
          <a:off x="1404258" y="1690688"/>
          <a:ext cx="9298576" cy="316121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64624867"/>
      </p:ext>
    </p:extLst>
  </p:cSld>
  <p:clrMapOvr>
    <a:masterClrMapping/>
  </p:clrMapOvr>
  <p:transition spd="med">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1" y="1113271"/>
            <a:ext cx="10515600" cy="983228"/>
          </a:xfrm>
        </p:spPr>
        <p:txBody>
          <a:bodyPr>
            <a:normAutofit fontScale="90000"/>
          </a:bodyPr>
          <a:lstStyle/>
          <a:p>
            <a:pPr algn="ctr"/>
            <a:r>
              <a:rPr lang="en-ZA" b="1" dirty="0" smtClean="0"/>
              <a:t/>
            </a:r>
            <a:br>
              <a:rPr lang="en-ZA" b="1" dirty="0" smtClean="0"/>
            </a:br>
            <a:r>
              <a:rPr lang="en-ZA" b="1" dirty="0" smtClean="0"/>
              <a:t>WHY ERADICATING POVERTY AND REDISTRIBUTE WEALTH ?</a:t>
            </a:r>
            <a:r>
              <a:rPr lang="en-ZA" dirty="0" smtClean="0"/>
              <a:t/>
            </a:r>
            <a:br>
              <a:rPr lang="en-ZA" dirty="0" smtClean="0"/>
            </a:br>
            <a:endParaRPr lang="en-ZA" dirty="0"/>
          </a:p>
        </p:txBody>
      </p:sp>
      <p:sp>
        <p:nvSpPr>
          <p:cNvPr id="3" name="Content Placeholder 2"/>
          <p:cNvSpPr>
            <a:spLocks noGrp="1"/>
          </p:cNvSpPr>
          <p:nvPr>
            <p:ph idx="1"/>
          </p:nvPr>
        </p:nvSpPr>
        <p:spPr>
          <a:xfrm>
            <a:off x="1295401" y="2447636"/>
            <a:ext cx="9601196" cy="3740728"/>
          </a:xfrm>
        </p:spPr>
        <p:txBody>
          <a:bodyPr>
            <a:normAutofit fontScale="92500" lnSpcReduction="20000"/>
          </a:bodyPr>
          <a:lstStyle/>
          <a:p>
            <a:pPr algn="just"/>
            <a:r>
              <a:rPr lang="en-ZA" sz="2800" dirty="0" smtClean="0"/>
              <a:t>Low population density post challenges to service delivery e.g. Climate changes, this prompt interventions</a:t>
            </a:r>
          </a:p>
          <a:p>
            <a:pPr algn="just"/>
            <a:r>
              <a:rPr lang="en-ZA" sz="2800" dirty="0" smtClean="0"/>
              <a:t>Reduce </a:t>
            </a:r>
            <a:r>
              <a:rPr lang="en-ZA" sz="2800" dirty="0"/>
              <a:t>h</a:t>
            </a:r>
            <a:r>
              <a:rPr lang="en-ZA" sz="2800" dirty="0" smtClean="0"/>
              <a:t>igh unemployment especially amongst youth and women</a:t>
            </a:r>
          </a:p>
          <a:p>
            <a:pPr algn="just"/>
            <a:r>
              <a:rPr lang="en-ZA" sz="2800" dirty="0" smtClean="0"/>
              <a:t>Reduce urbanization which results in increase demand for service delivery - There is a need to devolve resources and invest in rural areas and regional towns</a:t>
            </a:r>
          </a:p>
          <a:p>
            <a:pPr algn="just"/>
            <a:r>
              <a:rPr lang="en-ZA" sz="2800" dirty="0" smtClean="0"/>
              <a:t>Address challenges relating to Access to Basic Services e.g. water and sanitation, shelter/ housing, </a:t>
            </a:r>
            <a:r>
              <a:rPr lang="en-ZA" sz="2800" dirty="0"/>
              <a:t>e</a:t>
            </a:r>
            <a:r>
              <a:rPr lang="en-ZA" sz="2800" dirty="0" smtClean="0"/>
              <a:t>nergy and education and health. </a:t>
            </a:r>
          </a:p>
          <a:p>
            <a:pPr algn="just"/>
            <a:r>
              <a:rPr lang="en-ZA" sz="2800" dirty="0" smtClean="0"/>
              <a:t>Improve the Food Security and Nutrition e.g. Women and Children</a:t>
            </a:r>
            <a:endParaRPr lang="en-ZA" sz="2800" dirty="0"/>
          </a:p>
        </p:txBody>
      </p:sp>
    </p:spTree>
    <p:extLst>
      <p:ext uri="{BB962C8B-B14F-4D97-AF65-F5344CB8AC3E}">
        <p14:creationId xmlns:p14="http://schemas.microsoft.com/office/powerpoint/2010/main" val="2036605794"/>
      </p:ext>
    </p:extLst>
  </p:cSld>
  <p:clrMapOvr>
    <a:masterClrMapping/>
  </p:clrMapOvr>
  <p:transition spd="med">
    <p:pul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3039" y="701964"/>
            <a:ext cx="9601196" cy="1228164"/>
          </a:xfrm>
        </p:spPr>
        <p:txBody>
          <a:bodyPr>
            <a:normAutofit fontScale="90000"/>
          </a:bodyPr>
          <a:lstStyle/>
          <a:p>
            <a:r>
              <a:rPr lang="en-ZA" b="1" dirty="0" smtClean="0"/>
              <a:t/>
            </a:r>
            <a:br>
              <a:rPr lang="en-ZA" b="1" dirty="0" smtClean="0"/>
            </a:br>
            <a:r>
              <a:rPr lang="en-ZA" b="1" dirty="0" smtClean="0"/>
              <a:t>WHY </a:t>
            </a:r>
            <a:r>
              <a:rPr lang="en-ZA" b="1" dirty="0"/>
              <a:t>ERADICATING POVERTY AND REDISTRIBUTE WEALTH ?</a:t>
            </a:r>
            <a:r>
              <a:rPr lang="en-ZA" dirty="0"/>
              <a:t/>
            </a:r>
            <a:br>
              <a:rPr lang="en-ZA" dirty="0"/>
            </a:br>
            <a:endParaRPr lang="en-ZA" b="1" dirty="0"/>
          </a:p>
        </p:txBody>
      </p:sp>
      <p:sp>
        <p:nvSpPr>
          <p:cNvPr id="3" name="Content Placeholder 2"/>
          <p:cNvSpPr>
            <a:spLocks noGrp="1"/>
          </p:cNvSpPr>
          <p:nvPr>
            <p:ph idx="1"/>
          </p:nvPr>
        </p:nvSpPr>
        <p:spPr>
          <a:xfrm>
            <a:off x="1293090" y="2715491"/>
            <a:ext cx="10060709" cy="2596738"/>
          </a:xfrm>
        </p:spPr>
        <p:txBody>
          <a:bodyPr>
            <a:normAutofit fontScale="92500" lnSpcReduction="10000"/>
          </a:bodyPr>
          <a:lstStyle/>
          <a:p>
            <a:r>
              <a:rPr lang="en-ZA" dirty="0" smtClean="0"/>
              <a:t>Address the challenges of social exclusion</a:t>
            </a:r>
          </a:p>
          <a:p>
            <a:r>
              <a:rPr lang="en-ZA" dirty="0" smtClean="0"/>
              <a:t>Women and Children are more vulnerable to Gender Based Violence (GBV) than men</a:t>
            </a:r>
          </a:p>
          <a:p>
            <a:r>
              <a:rPr lang="en-ZA" dirty="0" smtClean="0"/>
              <a:t>Children, adolescents especially girls are more at risk of HIV infection are more affected by HIV/AIDS and other  diseases</a:t>
            </a:r>
          </a:p>
          <a:p>
            <a:r>
              <a:rPr lang="en-ZA" dirty="0" smtClean="0"/>
              <a:t>Alcohol and drug abuse – Social challenge  results to increase Gender Based Violence (GBV).</a:t>
            </a:r>
          </a:p>
          <a:p>
            <a:endParaRPr lang="en-ZA" dirty="0"/>
          </a:p>
        </p:txBody>
      </p:sp>
    </p:spTree>
    <p:extLst>
      <p:ext uri="{BB962C8B-B14F-4D97-AF65-F5344CB8AC3E}">
        <p14:creationId xmlns:p14="http://schemas.microsoft.com/office/powerpoint/2010/main" val="2949283046"/>
      </p:ext>
    </p:extLst>
  </p:cSld>
  <p:clrMapOvr>
    <a:masterClrMapping/>
  </p:clrMapOvr>
  <p:transition spd="med">
    <p:pul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44096"/>
            <a:ext cx="11219481" cy="812746"/>
          </a:xfrm>
        </p:spPr>
        <p:txBody>
          <a:bodyPr>
            <a:normAutofit fontScale="90000"/>
          </a:bodyPr>
          <a:lstStyle/>
          <a:p>
            <a:r>
              <a:rPr lang="en-ZA" dirty="0" smtClean="0"/>
              <a:t/>
            </a:r>
            <a:br>
              <a:rPr lang="en-ZA" dirty="0" smtClean="0"/>
            </a:br>
            <a:endParaRPr lang="en-ZA" dirty="0"/>
          </a:p>
        </p:txBody>
      </p:sp>
      <p:sp>
        <p:nvSpPr>
          <p:cNvPr id="3" name="Content Placeholder 2"/>
          <p:cNvSpPr>
            <a:spLocks noGrp="1"/>
          </p:cNvSpPr>
          <p:nvPr>
            <p:ph idx="1"/>
          </p:nvPr>
        </p:nvSpPr>
        <p:spPr>
          <a:xfrm>
            <a:off x="672064" y="782587"/>
            <a:ext cx="10984266" cy="1348509"/>
          </a:xfrm>
        </p:spPr>
        <p:txBody>
          <a:bodyPr>
            <a:noAutofit/>
          </a:bodyPr>
          <a:lstStyle/>
          <a:p>
            <a:pPr marL="0" indent="0" algn="ctr">
              <a:buNone/>
            </a:pPr>
            <a:r>
              <a:rPr lang="en-ZA" sz="3600" b="1" dirty="0">
                <a:solidFill>
                  <a:prstClr val="black"/>
                </a:solidFill>
              </a:rPr>
              <a:t>EFFORT TOWARDS POVERTY ERADICATION &amp; </a:t>
            </a:r>
            <a:r>
              <a:rPr lang="en-ZA" sz="3600" b="1" dirty="0" smtClean="0">
                <a:solidFill>
                  <a:prstClr val="black"/>
                </a:solidFill>
              </a:rPr>
              <a:t>WEALTH REDISTRIBUTION</a:t>
            </a:r>
            <a:r>
              <a:rPr lang="en-ZA" sz="3600" b="1" dirty="0">
                <a:solidFill>
                  <a:prstClr val="black"/>
                </a:solidFill>
              </a:rPr>
              <a:t/>
            </a:r>
            <a:br>
              <a:rPr lang="en-ZA" sz="3600" b="1" dirty="0">
                <a:solidFill>
                  <a:prstClr val="black"/>
                </a:solidFill>
              </a:rPr>
            </a:br>
            <a:endParaRPr lang="en-ZA" sz="3600" b="1" dirty="0"/>
          </a:p>
        </p:txBody>
      </p:sp>
      <p:pic>
        <p:nvPicPr>
          <p:cNvPr id="4" name="Picture 3" descr="Book.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8587" y="2493817"/>
            <a:ext cx="5920977" cy="3398004"/>
          </a:xfrm>
          <a:prstGeom prst="rect">
            <a:avLst/>
          </a:prstGeom>
        </p:spPr>
      </p:pic>
      <p:pic>
        <p:nvPicPr>
          <p:cNvPr id="5" name="Picture 4"/>
          <p:cNvPicPr>
            <a:picLocks noChangeAspect="1"/>
          </p:cNvPicPr>
          <p:nvPr/>
        </p:nvPicPr>
        <p:blipFill>
          <a:blip r:embed="rId3"/>
          <a:stretch>
            <a:fillRect/>
          </a:stretch>
        </p:blipFill>
        <p:spPr>
          <a:xfrm>
            <a:off x="6567055" y="2493817"/>
            <a:ext cx="5006147" cy="3893127"/>
          </a:xfrm>
          <a:prstGeom prst="rect">
            <a:avLst/>
          </a:prstGeom>
        </p:spPr>
      </p:pic>
    </p:spTree>
    <p:extLst>
      <p:ext uri="{BB962C8B-B14F-4D97-AF65-F5344CB8AC3E}">
        <p14:creationId xmlns:p14="http://schemas.microsoft.com/office/powerpoint/2010/main" val="1231545618"/>
      </p:ext>
    </p:extLst>
  </p:cSld>
  <p:clrMapOvr>
    <a:masterClrMapping/>
  </p:clrMapOvr>
  <p:transition spd="med">
    <p:pul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altLang="en-US" sz="3200" b="1" dirty="0">
                <a:solidFill>
                  <a:schemeClr val="tx1">
                    <a:lumMod val="75000"/>
                    <a:lumOff val="25000"/>
                  </a:schemeClr>
                </a:solidFill>
              </a:rPr>
              <a:t>BLUEPRINT ON WEALTH REDISTRIBUTION AND  POVERTY ERADICATION </a:t>
            </a:r>
            <a:endParaRPr lang="en-US" sz="3200" b="1" dirty="0">
              <a:latin typeface="Arial"/>
              <a:cs typeface="Arial"/>
            </a:endParaRPr>
          </a:p>
        </p:txBody>
      </p:sp>
      <p:sp>
        <p:nvSpPr>
          <p:cNvPr id="3" name="Content Placeholder 2"/>
          <p:cNvSpPr>
            <a:spLocks noGrp="1"/>
          </p:cNvSpPr>
          <p:nvPr>
            <p:ph idx="1"/>
          </p:nvPr>
        </p:nvSpPr>
        <p:spPr>
          <a:xfrm>
            <a:off x="1981200" y="2696607"/>
            <a:ext cx="8476208" cy="3429556"/>
          </a:xfrm>
        </p:spPr>
        <p:txBody>
          <a:bodyPr>
            <a:normAutofit fontScale="92500" lnSpcReduction="10000"/>
          </a:bodyPr>
          <a:lstStyle/>
          <a:p>
            <a:pPr algn="just"/>
            <a:r>
              <a:rPr lang="en-US" sz="2600" dirty="0">
                <a:latin typeface="Arial"/>
                <a:cs typeface="Arial"/>
              </a:rPr>
              <a:t>The Blueprint (BP) is a policy framework which advance strategies for redistributing of wealth and eradicating poverty</a:t>
            </a:r>
          </a:p>
          <a:p>
            <a:pPr algn="just"/>
            <a:r>
              <a:rPr lang="en-US" sz="2600" dirty="0" smtClean="0">
                <a:latin typeface="Arial"/>
                <a:cs typeface="Arial"/>
              </a:rPr>
              <a:t>The </a:t>
            </a:r>
            <a:r>
              <a:rPr lang="en-US" sz="2600" dirty="0">
                <a:latin typeface="Arial"/>
                <a:cs typeface="Arial"/>
              </a:rPr>
              <a:t>BP contains strategies based on National Dialogue discussions, comprised of regional consultations and National Conference held between 20-29 October 2015</a:t>
            </a:r>
            <a:r>
              <a:rPr lang="en-US" sz="2600" dirty="0" smtClean="0">
                <a:latin typeface="Arial"/>
                <a:cs typeface="Arial"/>
              </a:rPr>
              <a:t>.</a:t>
            </a:r>
          </a:p>
          <a:p>
            <a:pPr algn="just"/>
            <a:r>
              <a:rPr lang="en-US" sz="2800" dirty="0">
                <a:latin typeface="Arial"/>
                <a:cs typeface="Arial"/>
              </a:rPr>
              <a:t>The BP framework is in line  developmental </a:t>
            </a:r>
            <a:r>
              <a:rPr lang="en-US" sz="2800" dirty="0" smtClean="0">
                <a:latin typeface="Arial"/>
                <a:cs typeface="Arial"/>
              </a:rPr>
              <a:t>policy &amp; Strategies:</a:t>
            </a:r>
            <a:endParaRPr lang="en-US" sz="2600" dirty="0">
              <a:latin typeface="Arial"/>
              <a:cs typeface="Arial"/>
            </a:endParaRPr>
          </a:p>
          <a:p>
            <a:pPr algn="just">
              <a:buFont typeface="Wingdings" charset="2"/>
              <a:buChar char="Ø"/>
            </a:pPr>
            <a:endParaRPr lang="en-US" sz="2600" dirty="0">
              <a:latin typeface="Arial"/>
              <a:cs typeface="Arial"/>
            </a:endParaRPr>
          </a:p>
          <a:p>
            <a:pPr marL="0" indent="0" algn="just">
              <a:buNone/>
            </a:pPr>
            <a:endParaRPr lang="en-US" sz="2800" dirty="0">
              <a:latin typeface="Arial"/>
              <a:cs typeface="Arial"/>
            </a:endParaRPr>
          </a:p>
          <a:p>
            <a:pPr>
              <a:buFont typeface="Wingdings" charset="2"/>
              <a:buChar char="Ø"/>
            </a:pPr>
            <a:endParaRPr lang="en-US" sz="2800" dirty="0">
              <a:latin typeface="Arial"/>
              <a:cs typeface="Arial"/>
            </a:endParaRPr>
          </a:p>
          <a:p>
            <a:pPr>
              <a:buFont typeface="Wingdings" charset="2"/>
              <a:buChar char="Ø"/>
            </a:pPr>
            <a:endParaRPr lang="en-US" sz="2600" dirty="0">
              <a:latin typeface="Arial"/>
              <a:cs typeface="Arial"/>
            </a:endParaRPr>
          </a:p>
        </p:txBody>
      </p:sp>
      <p:sp>
        <p:nvSpPr>
          <p:cNvPr id="4" name="Slide Number Placeholder 3"/>
          <p:cNvSpPr>
            <a:spLocks noGrp="1"/>
          </p:cNvSpPr>
          <p:nvPr>
            <p:ph type="sldNum" sz="quarter" idx="12"/>
          </p:nvPr>
        </p:nvSpPr>
        <p:spPr/>
        <p:txBody>
          <a:bodyPr/>
          <a:lstStyle/>
          <a:p>
            <a:fld id="{F14CB0E7-7BDE-1A46-A8F3-FD4CECB65A24}" type="slidenum">
              <a:rPr lang="en-US" smtClean="0"/>
              <a:t>18</a:t>
            </a:fld>
            <a:endParaRPr lang="en-US"/>
          </a:p>
        </p:txBody>
      </p:sp>
    </p:spTree>
    <p:extLst>
      <p:ext uri="{BB962C8B-B14F-4D97-AF65-F5344CB8AC3E}">
        <p14:creationId xmlns:p14="http://schemas.microsoft.com/office/powerpoint/2010/main" val="1581309846"/>
      </p:ext>
    </p:extLst>
  </p:cSld>
  <p:clrMapOvr>
    <a:masterClrMapping/>
  </p:clrMapOvr>
  <p:transition spd="med">
    <p:pull/>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4618" y="923636"/>
            <a:ext cx="9621980" cy="1362363"/>
          </a:xfrm>
        </p:spPr>
        <p:txBody>
          <a:bodyPr>
            <a:normAutofit fontScale="90000"/>
          </a:bodyPr>
          <a:lstStyle/>
          <a:p>
            <a:r>
              <a:rPr lang="en-ZA" altLang="en-US" sz="3600" b="1" dirty="0" smtClean="0">
                <a:solidFill>
                  <a:schemeClr val="tx1">
                    <a:lumMod val="75000"/>
                    <a:lumOff val="25000"/>
                  </a:schemeClr>
                </a:solidFill>
              </a:rPr>
              <a:t>BLUEPRINT </a:t>
            </a:r>
            <a:r>
              <a:rPr lang="en-ZA" altLang="en-US" sz="3600" b="1" dirty="0">
                <a:solidFill>
                  <a:schemeClr val="tx1">
                    <a:lumMod val="75000"/>
                    <a:lumOff val="25000"/>
                  </a:schemeClr>
                </a:solidFill>
              </a:rPr>
              <a:t>ON WEALTH REDISTRIBUTION AND  POVERTY ERADICATION </a:t>
            </a:r>
            <a:r>
              <a:rPr lang="en-ZA" altLang="en-US" sz="3600" b="1" dirty="0" smtClean="0">
                <a:solidFill>
                  <a:schemeClr val="tx1">
                    <a:lumMod val="75000"/>
                    <a:lumOff val="25000"/>
                  </a:schemeClr>
                </a:solidFill>
              </a:rPr>
              <a:t>– IN LINE WITH OTHER AGENDAS</a:t>
            </a:r>
            <a:endParaRPr lang="en-ZA" dirty="0"/>
          </a:p>
        </p:txBody>
      </p:sp>
      <p:pic>
        <p:nvPicPr>
          <p:cNvPr id="4" name="Content Placeholder 3" descr="Harambee house.jpg"/>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736435" y="2592255"/>
            <a:ext cx="2706255" cy="3272835"/>
          </a:xfrm>
          <a:prstGeom prst="rect">
            <a:avLst/>
          </a:prstGeom>
        </p:spPr>
      </p:pic>
      <p:pic>
        <p:nvPicPr>
          <p:cNvPr id="5" name="Picture 4" descr="V2030.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93127" y="2475345"/>
            <a:ext cx="2530764" cy="1413520"/>
          </a:xfrm>
          <a:prstGeom prst="rect">
            <a:avLst/>
          </a:prstGeom>
        </p:spPr>
      </p:pic>
      <p:pic>
        <p:nvPicPr>
          <p:cNvPr id="6" name="Picture 5" descr="NDP5.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20727" y="2660930"/>
            <a:ext cx="2425360" cy="3204160"/>
          </a:xfrm>
          <a:prstGeom prst="rect">
            <a:avLst/>
          </a:prstGeom>
        </p:spPr>
      </p:pic>
      <p:pic>
        <p:nvPicPr>
          <p:cNvPr id="7" name="Picture 6" descr="SDG-logo_Advocates-01.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85325" y="4110895"/>
            <a:ext cx="4411872" cy="2133818"/>
          </a:xfrm>
          <a:prstGeom prst="rect">
            <a:avLst/>
          </a:prstGeom>
        </p:spPr>
      </p:pic>
    </p:spTree>
    <p:extLst>
      <p:ext uri="{BB962C8B-B14F-4D97-AF65-F5344CB8AC3E}">
        <p14:creationId xmlns:p14="http://schemas.microsoft.com/office/powerpoint/2010/main" val="4085670362"/>
      </p:ext>
    </p:extLst>
  </p:cSld>
  <p:clrMapOvr>
    <a:masterClrMapping/>
  </p:clrMapOvr>
  <p:transition spd="med">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ZA" b="1" dirty="0" smtClean="0"/>
              <a:t>OUTLINE</a:t>
            </a:r>
            <a:endParaRPr lang="en-ZA" b="1" dirty="0"/>
          </a:p>
        </p:txBody>
      </p:sp>
      <p:sp>
        <p:nvSpPr>
          <p:cNvPr id="3" name="Content Placeholder 2"/>
          <p:cNvSpPr>
            <a:spLocks noGrp="1"/>
          </p:cNvSpPr>
          <p:nvPr>
            <p:ph idx="1"/>
          </p:nvPr>
        </p:nvSpPr>
        <p:spPr>
          <a:xfrm>
            <a:off x="1295402" y="2427623"/>
            <a:ext cx="9601196" cy="3318936"/>
          </a:xfrm>
        </p:spPr>
        <p:txBody>
          <a:bodyPr>
            <a:normAutofit fontScale="77500" lnSpcReduction="20000"/>
          </a:bodyPr>
          <a:lstStyle/>
          <a:p>
            <a:pPr algn="just">
              <a:buFont typeface="Wingdings" panose="05000000000000000000" pitchFamily="2" charset="2"/>
              <a:buChar char="Ø"/>
            </a:pPr>
            <a:r>
              <a:rPr lang="en-ZA" sz="3600" dirty="0" smtClean="0"/>
              <a:t>BACKGROUND</a:t>
            </a:r>
          </a:p>
          <a:p>
            <a:pPr algn="just">
              <a:buFont typeface="Wingdings" panose="05000000000000000000" pitchFamily="2" charset="2"/>
              <a:buChar char="Ø"/>
            </a:pPr>
            <a:r>
              <a:rPr lang="en-ZA" sz="3600" dirty="0" smtClean="0"/>
              <a:t>POVERTY AND INEQUALITY - SITUATION ANALYSIS</a:t>
            </a:r>
          </a:p>
          <a:p>
            <a:pPr algn="just">
              <a:buFont typeface="Wingdings" panose="05000000000000000000" pitchFamily="2" charset="2"/>
              <a:buChar char="Ø"/>
            </a:pPr>
            <a:r>
              <a:rPr lang="en-ZA" sz="3600" dirty="0" smtClean="0"/>
              <a:t>WHY  POVERTY ERADICATION AND REDISTRIBUTE WEALTH?</a:t>
            </a:r>
          </a:p>
          <a:p>
            <a:pPr algn="just">
              <a:buFont typeface="Wingdings" panose="05000000000000000000" pitchFamily="2" charset="2"/>
              <a:buChar char="Ø"/>
            </a:pPr>
            <a:r>
              <a:rPr lang="en-ZA" sz="3600" dirty="0" smtClean="0"/>
              <a:t>EFFORT TOWARDS  POVERTY ERADICATION &amp; REDISTRIBUTION OF WEALTH</a:t>
            </a:r>
          </a:p>
          <a:p>
            <a:pPr algn="just">
              <a:buFont typeface="Wingdings" panose="05000000000000000000" pitchFamily="2" charset="2"/>
              <a:buChar char="Ø"/>
            </a:pPr>
            <a:r>
              <a:rPr lang="en-ZA" sz="3600" dirty="0" smtClean="0"/>
              <a:t>CONCLUSION</a:t>
            </a:r>
          </a:p>
        </p:txBody>
      </p:sp>
    </p:spTree>
    <p:extLst>
      <p:ext uri="{BB962C8B-B14F-4D97-AF65-F5344CB8AC3E}">
        <p14:creationId xmlns:p14="http://schemas.microsoft.com/office/powerpoint/2010/main" val="4219647743"/>
      </p:ext>
    </p:extLst>
  </p:cSld>
  <p:clrMapOvr>
    <a:masterClrMapping/>
  </p:clrMapOvr>
  <p:transition spd="med">
    <p:pull/>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altLang="en-US" sz="3200" b="1" dirty="0">
                <a:solidFill>
                  <a:schemeClr val="tx1">
                    <a:lumMod val="75000"/>
                    <a:lumOff val="25000"/>
                  </a:schemeClr>
                </a:solidFill>
              </a:rPr>
              <a:t>BLUEPRINT ON WEALTH REDISTRIBUTION AND  POVERTY </a:t>
            </a:r>
            <a:r>
              <a:rPr lang="en-ZA" altLang="en-US" sz="3200" b="1" dirty="0" smtClean="0">
                <a:solidFill>
                  <a:schemeClr val="tx1">
                    <a:lumMod val="75000"/>
                    <a:lumOff val="25000"/>
                  </a:schemeClr>
                </a:solidFill>
              </a:rPr>
              <a:t>ERADICATION</a:t>
            </a:r>
            <a:endParaRPr lang="en-US" sz="3200" b="1" dirty="0">
              <a:latin typeface="Arial"/>
              <a:cs typeface="Arial"/>
            </a:endParaRPr>
          </a:p>
        </p:txBody>
      </p:sp>
      <p:sp>
        <p:nvSpPr>
          <p:cNvPr id="3" name="Content Placeholder 2"/>
          <p:cNvSpPr>
            <a:spLocks noGrp="1"/>
          </p:cNvSpPr>
          <p:nvPr>
            <p:ph idx="1"/>
          </p:nvPr>
        </p:nvSpPr>
        <p:spPr>
          <a:xfrm>
            <a:off x="1981199" y="2696608"/>
            <a:ext cx="8268789" cy="3272392"/>
          </a:xfrm>
        </p:spPr>
        <p:txBody>
          <a:bodyPr>
            <a:noAutofit/>
          </a:bodyPr>
          <a:lstStyle/>
          <a:p>
            <a:r>
              <a:rPr lang="en-US" b="1" dirty="0">
                <a:latin typeface="Arial"/>
                <a:cs typeface="Arial"/>
              </a:rPr>
              <a:t>Poverty Eradication requires:</a:t>
            </a:r>
          </a:p>
          <a:p>
            <a:pPr lvl="1"/>
            <a:r>
              <a:rPr lang="en-GB" sz="2400" dirty="0">
                <a:latin typeface="Arial"/>
                <a:cs typeface="Arial"/>
              </a:rPr>
              <a:t>Political </a:t>
            </a:r>
            <a:r>
              <a:rPr lang="en-GB" sz="2400" dirty="0" smtClean="0">
                <a:latin typeface="Arial"/>
                <a:cs typeface="Arial"/>
              </a:rPr>
              <a:t>will</a:t>
            </a:r>
            <a:endParaRPr lang="en-GB" sz="2400" dirty="0">
              <a:latin typeface="Arial"/>
              <a:cs typeface="Arial"/>
            </a:endParaRPr>
          </a:p>
          <a:p>
            <a:pPr lvl="1"/>
            <a:r>
              <a:rPr lang="en-GB" sz="2400" dirty="0">
                <a:latin typeface="Arial"/>
                <a:cs typeface="Arial"/>
              </a:rPr>
              <a:t>Mobilization of the required resources </a:t>
            </a:r>
            <a:r>
              <a:rPr lang="en-GB" sz="2400" dirty="0" smtClean="0">
                <a:latin typeface="Arial"/>
                <a:cs typeface="Arial"/>
              </a:rPr>
              <a:t>including financial,  </a:t>
            </a:r>
            <a:r>
              <a:rPr lang="en-GB" sz="2400" dirty="0">
                <a:latin typeface="Arial"/>
                <a:cs typeface="Arial"/>
              </a:rPr>
              <a:t>human resources and expertise.</a:t>
            </a:r>
            <a:endParaRPr lang="en-ZA" sz="2400" dirty="0">
              <a:latin typeface="Arial"/>
              <a:cs typeface="Arial"/>
            </a:endParaRPr>
          </a:p>
          <a:p>
            <a:pPr lvl="1"/>
            <a:r>
              <a:rPr lang="en-GB" sz="2400" dirty="0">
                <a:latin typeface="Arial"/>
                <a:cs typeface="Arial"/>
              </a:rPr>
              <a:t>Networking with different </a:t>
            </a:r>
            <a:r>
              <a:rPr lang="en-GB" sz="2400" dirty="0" smtClean="0">
                <a:latin typeface="Arial"/>
                <a:cs typeface="Arial"/>
              </a:rPr>
              <a:t>stakeholders (</a:t>
            </a:r>
            <a:r>
              <a:rPr lang="en-GB" sz="2400" dirty="0">
                <a:latin typeface="Arial"/>
                <a:cs typeface="Arial"/>
              </a:rPr>
              <a:t>P</a:t>
            </a:r>
            <a:r>
              <a:rPr lang="en-GB" sz="2400" dirty="0" smtClean="0">
                <a:latin typeface="Arial"/>
                <a:cs typeface="Arial"/>
              </a:rPr>
              <a:t>ublic &amp; Private)</a:t>
            </a:r>
            <a:endParaRPr lang="en-ZA" sz="2400" dirty="0">
              <a:latin typeface="Arial"/>
              <a:cs typeface="Arial"/>
            </a:endParaRPr>
          </a:p>
          <a:p>
            <a:pPr lvl="1"/>
            <a:r>
              <a:rPr lang="en-GB" sz="2400" dirty="0" smtClean="0">
                <a:latin typeface="Arial"/>
                <a:cs typeface="Arial"/>
              </a:rPr>
              <a:t>Harmonised  and Coordinated Efforts</a:t>
            </a:r>
            <a:endParaRPr lang="en-US" sz="2400" dirty="0">
              <a:latin typeface="Arial"/>
              <a:cs typeface="Arial"/>
            </a:endParaRPr>
          </a:p>
        </p:txBody>
      </p:sp>
      <p:sp>
        <p:nvSpPr>
          <p:cNvPr id="4" name="Slide Number Placeholder 3"/>
          <p:cNvSpPr>
            <a:spLocks noGrp="1"/>
          </p:cNvSpPr>
          <p:nvPr>
            <p:ph type="sldNum" sz="quarter" idx="12"/>
          </p:nvPr>
        </p:nvSpPr>
        <p:spPr/>
        <p:txBody>
          <a:bodyPr/>
          <a:lstStyle/>
          <a:p>
            <a:fld id="{F14CB0E7-7BDE-1A46-A8F3-FD4CECB65A24}" type="slidenum">
              <a:rPr lang="en-US" smtClean="0"/>
              <a:t>20</a:t>
            </a:fld>
            <a:endParaRPr lang="en-US"/>
          </a:p>
        </p:txBody>
      </p:sp>
    </p:spTree>
    <p:extLst>
      <p:ext uri="{BB962C8B-B14F-4D97-AF65-F5344CB8AC3E}">
        <p14:creationId xmlns:p14="http://schemas.microsoft.com/office/powerpoint/2010/main" val="1995332719"/>
      </p:ext>
    </p:extLst>
  </p:cSld>
  <p:clrMapOvr>
    <a:masterClrMapping/>
  </p:clrMapOvr>
  <p:transition spd="med">
    <p:pull/>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5954" y="1068632"/>
            <a:ext cx="9797143" cy="1140850"/>
          </a:xfrm>
        </p:spPr>
        <p:txBody>
          <a:bodyPr>
            <a:noAutofit/>
          </a:bodyPr>
          <a:lstStyle/>
          <a:p>
            <a:r>
              <a:rPr lang="en-ZA" altLang="en-US" sz="3200" b="1" dirty="0">
                <a:solidFill>
                  <a:schemeClr val="tx1">
                    <a:lumMod val="75000"/>
                    <a:lumOff val="25000"/>
                  </a:schemeClr>
                </a:solidFill>
              </a:rPr>
              <a:t>BLUEPRINT ON WEALTH REDISTRIBUTION AND  POVERTY ERADICATION </a:t>
            </a:r>
            <a:endParaRPr lang="en-US" sz="3200" b="1" dirty="0">
              <a:latin typeface="Arial"/>
              <a:cs typeface="Arial"/>
            </a:endParaRPr>
          </a:p>
        </p:txBody>
      </p:sp>
      <p:sp>
        <p:nvSpPr>
          <p:cNvPr id="3" name="Content Placeholder 2"/>
          <p:cNvSpPr>
            <a:spLocks noGrp="1"/>
          </p:cNvSpPr>
          <p:nvPr>
            <p:ph idx="1"/>
          </p:nvPr>
        </p:nvSpPr>
        <p:spPr/>
        <p:txBody>
          <a:bodyPr>
            <a:normAutofit fontScale="92500" lnSpcReduction="20000"/>
          </a:bodyPr>
          <a:lstStyle/>
          <a:p>
            <a:pPr marL="0" indent="0">
              <a:buNone/>
            </a:pPr>
            <a:r>
              <a:rPr lang="en-US" sz="2600" b="1" dirty="0">
                <a:latin typeface="Arial"/>
                <a:cs typeface="Arial"/>
              </a:rPr>
              <a:t>Goals and Objectives of the  BP:</a:t>
            </a:r>
          </a:p>
          <a:p>
            <a:pPr lvl="1">
              <a:buFont typeface="Arial" panose="020B0604020202020204" pitchFamily="34" charset="0"/>
              <a:buChar char="•"/>
            </a:pPr>
            <a:r>
              <a:rPr lang="en-US" sz="2600" dirty="0">
                <a:latin typeface="Arial"/>
                <a:cs typeface="Arial"/>
              </a:rPr>
              <a:t>To protect &amp; help the poor &amp; vulnerable</a:t>
            </a:r>
          </a:p>
          <a:p>
            <a:pPr lvl="1">
              <a:buFont typeface="Arial" panose="020B0604020202020204" pitchFamily="34" charset="0"/>
              <a:buChar char="•"/>
            </a:pPr>
            <a:r>
              <a:rPr lang="en-US" sz="2600" dirty="0">
                <a:latin typeface="Arial"/>
                <a:cs typeface="Arial"/>
              </a:rPr>
              <a:t>To improve and sustain food </a:t>
            </a:r>
          </a:p>
          <a:p>
            <a:pPr lvl="1">
              <a:buFont typeface="Arial" panose="020B0604020202020204" pitchFamily="34" charset="0"/>
              <a:buChar char="•"/>
            </a:pPr>
            <a:r>
              <a:rPr lang="en-US" sz="2600" dirty="0">
                <a:latin typeface="Arial"/>
                <a:cs typeface="Arial"/>
              </a:rPr>
              <a:t>To enhance provision of social safety nets</a:t>
            </a:r>
          </a:p>
          <a:p>
            <a:pPr lvl="1">
              <a:buFont typeface="Arial" panose="020B0604020202020204" pitchFamily="34" charset="0"/>
              <a:buChar char="•"/>
            </a:pPr>
            <a:r>
              <a:rPr lang="en-US" sz="2600" dirty="0">
                <a:latin typeface="Arial"/>
                <a:cs typeface="Arial"/>
              </a:rPr>
              <a:t>To enhance access to basic social services</a:t>
            </a:r>
          </a:p>
          <a:p>
            <a:pPr lvl="1">
              <a:buFont typeface="Arial" panose="020B0604020202020204" pitchFamily="34" charset="0"/>
              <a:buChar char="•"/>
            </a:pPr>
            <a:r>
              <a:rPr lang="en-US" sz="2600" dirty="0">
                <a:latin typeface="Arial"/>
                <a:cs typeface="Arial"/>
              </a:rPr>
              <a:t>To achieve sustainable employment creation</a:t>
            </a:r>
          </a:p>
          <a:p>
            <a:pPr lvl="1">
              <a:buFont typeface="Arial" panose="020B0604020202020204" pitchFamily="34" charset="0"/>
              <a:buChar char="•"/>
            </a:pPr>
            <a:r>
              <a:rPr lang="en-US" sz="2600" dirty="0">
                <a:latin typeface="Arial"/>
                <a:cs typeface="Arial"/>
              </a:rPr>
              <a:t>To support gender equality and empowerment</a:t>
            </a:r>
          </a:p>
          <a:p>
            <a:pPr lvl="1"/>
            <a:endParaRPr lang="en-US" sz="2600" dirty="0">
              <a:latin typeface="Arial"/>
              <a:cs typeface="Arial"/>
            </a:endParaRPr>
          </a:p>
        </p:txBody>
      </p:sp>
      <p:sp>
        <p:nvSpPr>
          <p:cNvPr id="4" name="Slide Number Placeholder 3"/>
          <p:cNvSpPr>
            <a:spLocks noGrp="1"/>
          </p:cNvSpPr>
          <p:nvPr>
            <p:ph type="sldNum" sz="quarter" idx="12"/>
          </p:nvPr>
        </p:nvSpPr>
        <p:spPr/>
        <p:txBody>
          <a:bodyPr/>
          <a:lstStyle/>
          <a:p>
            <a:fld id="{F14CB0E7-7BDE-1A46-A8F3-FD4CECB65A24}" type="slidenum">
              <a:rPr lang="en-US" smtClean="0"/>
              <a:t>21</a:t>
            </a:fld>
            <a:endParaRPr lang="en-US"/>
          </a:p>
        </p:txBody>
      </p:sp>
    </p:spTree>
    <p:extLst>
      <p:ext uri="{BB962C8B-B14F-4D97-AF65-F5344CB8AC3E}">
        <p14:creationId xmlns:p14="http://schemas.microsoft.com/office/powerpoint/2010/main" val="2243611342"/>
      </p:ext>
    </p:extLst>
  </p:cSld>
  <p:clrMapOvr>
    <a:masterClrMapping/>
  </p:clrMapOvr>
  <p:transition spd="med">
    <p:pull/>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231" name="Straight Connector 9230"/>
          <p:cNvCxnSpPr/>
          <p:nvPr/>
        </p:nvCxnSpPr>
        <p:spPr>
          <a:xfrm>
            <a:off x="4440239" y="3933826"/>
            <a:ext cx="3743325" cy="1008063"/>
          </a:xfrm>
          <a:prstGeom prst="line">
            <a:avLst/>
          </a:prstGeom>
        </p:spPr>
        <p:style>
          <a:lnRef idx="2">
            <a:schemeClr val="accent1"/>
          </a:lnRef>
          <a:fillRef idx="0">
            <a:schemeClr val="accent1"/>
          </a:fillRef>
          <a:effectRef idx="1">
            <a:schemeClr val="accent1"/>
          </a:effectRef>
          <a:fontRef idx="minor">
            <a:schemeClr val="tx1"/>
          </a:fontRef>
        </p:style>
      </p:cxnSp>
      <p:cxnSp>
        <p:nvCxnSpPr>
          <p:cNvPr id="9228" name="Straight Connector 9227"/>
          <p:cNvCxnSpPr/>
          <p:nvPr/>
        </p:nvCxnSpPr>
        <p:spPr>
          <a:xfrm flipV="1">
            <a:off x="4367213" y="3789363"/>
            <a:ext cx="3744912" cy="1439862"/>
          </a:xfrm>
          <a:prstGeom prst="line">
            <a:avLst/>
          </a:prstGeom>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a:off x="6240463" y="3429001"/>
            <a:ext cx="0" cy="2049463"/>
          </a:xfrm>
          <a:prstGeom prst="line">
            <a:avLst/>
          </a:prstGeom>
        </p:spPr>
        <p:style>
          <a:lnRef idx="2">
            <a:schemeClr val="accent1"/>
          </a:lnRef>
          <a:fillRef idx="0">
            <a:schemeClr val="accent1"/>
          </a:fillRef>
          <a:effectRef idx="1">
            <a:schemeClr val="accent1"/>
          </a:effectRef>
          <a:fontRef idx="minor">
            <a:schemeClr val="tx1"/>
          </a:fontRef>
        </p:style>
      </p:cxnSp>
      <p:sp>
        <p:nvSpPr>
          <p:cNvPr id="9218" name="Title 1"/>
          <p:cNvSpPr>
            <a:spLocks noGrp="1"/>
          </p:cNvSpPr>
          <p:nvPr>
            <p:ph type="title"/>
          </p:nvPr>
        </p:nvSpPr>
        <p:spPr>
          <a:xfrm>
            <a:off x="1542473" y="729673"/>
            <a:ext cx="9144000" cy="1242003"/>
          </a:xfrm>
        </p:spPr>
        <p:txBody>
          <a:bodyPr rtlCol="0">
            <a:normAutofit/>
          </a:bodyPr>
          <a:lstStyle/>
          <a:p>
            <a:pPr>
              <a:defRPr/>
            </a:pPr>
            <a:r>
              <a:rPr lang="en-ZA" altLang="en-US" sz="3000" b="1" dirty="0" smtClean="0">
                <a:solidFill>
                  <a:schemeClr val="tx1">
                    <a:lumMod val="75000"/>
                    <a:lumOff val="25000"/>
                  </a:schemeClr>
                </a:solidFill>
              </a:rPr>
              <a:t>BLUEPRINT ON WEALTH REDISTRIBUTION AND  POVERTY ERADICATION </a:t>
            </a:r>
            <a:endParaRPr lang="en-ZA" altLang="en-US" sz="3000" b="1" dirty="0">
              <a:solidFill>
                <a:schemeClr val="tx1">
                  <a:lumMod val="75000"/>
                  <a:lumOff val="25000"/>
                </a:schemeClr>
              </a:solidFill>
            </a:endParaRPr>
          </a:p>
        </p:txBody>
      </p:sp>
      <p:sp>
        <p:nvSpPr>
          <p:cNvPr id="17414" name="Slide Number Placeholder 2"/>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ea typeface="MS PGothic" panose="020B0600070205080204" pitchFamily="34" charset="-128"/>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ea typeface="MS PGothic" panose="020B0600070205080204" pitchFamily="34" charset="-128"/>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ea typeface="MS PGothic" panose="020B0600070205080204" pitchFamily="34" charset="-128"/>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ea typeface="MS PGothic" panose="020B0600070205080204" pitchFamily="34" charset="-128"/>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ea typeface="MS PGothic" panose="020B0600070205080204" pitchFamily="34" charset="-128"/>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ea typeface="MS PGothic" panose="020B0600070205080204" pitchFamily="34" charset="-128"/>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ea typeface="MS PGothic" panose="020B0600070205080204" pitchFamily="34" charset="-128"/>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ea typeface="MS PGothic" panose="020B0600070205080204" pitchFamily="34" charset="-128"/>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ea typeface="MS PGothic" panose="020B0600070205080204" pitchFamily="34" charset="-128"/>
              </a:defRPr>
            </a:lvl9pPr>
          </a:lstStyle>
          <a:p>
            <a:pPr>
              <a:spcBef>
                <a:spcPct val="0"/>
              </a:spcBef>
              <a:buClrTx/>
              <a:buFontTx/>
              <a:buNone/>
            </a:pPr>
            <a:fld id="{239F0730-30AC-4A4B-AE31-F93A1100B2B8}" type="slidenum">
              <a:rPr lang="en-US" altLang="en-US" smtClean="0">
                <a:solidFill>
                  <a:srgbClr val="FEFFFF"/>
                </a:solidFill>
                <a:latin typeface="Arial" panose="020B0604020202020204" pitchFamily="34" charset="0"/>
              </a:rPr>
              <a:pPr>
                <a:spcBef>
                  <a:spcPct val="0"/>
                </a:spcBef>
                <a:buClrTx/>
                <a:buFontTx/>
                <a:buNone/>
              </a:pPr>
              <a:t>22</a:t>
            </a:fld>
            <a:endParaRPr lang="en-US" altLang="en-US" smtClean="0">
              <a:solidFill>
                <a:srgbClr val="FEFFFF"/>
              </a:solidFill>
              <a:latin typeface="Arial" panose="020B0604020202020204" pitchFamily="34" charset="0"/>
            </a:endParaRPr>
          </a:p>
        </p:txBody>
      </p:sp>
      <p:sp>
        <p:nvSpPr>
          <p:cNvPr id="2" name="Rectangle 1"/>
          <p:cNvSpPr/>
          <p:nvPr/>
        </p:nvSpPr>
        <p:spPr>
          <a:xfrm>
            <a:off x="1836739" y="1971676"/>
            <a:ext cx="8353425" cy="430213"/>
          </a:xfrm>
          <a:prstGeom prst="rect">
            <a:avLst/>
          </a:prstGeom>
        </p:spPr>
        <p:txBody>
          <a:bodyPr>
            <a:spAutoFit/>
          </a:bodyPr>
          <a:lstStyle/>
          <a:p>
            <a:pPr marL="91440" indent="-91440" algn="ctr">
              <a:lnSpc>
                <a:spcPct val="90000"/>
              </a:lnSpc>
              <a:spcBef>
                <a:spcPts val="1200"/>
              </a:spcBef>
              <a:buClr>
                <a:srgbClr val="E48312"/>
              </a:buClr>
              <a:buSzPct val="100000"/>
              <a:buFont typeface="Calibri" panose="020F0502020204030204" pitchFamily="34" charset="0"/>
              <a:buChar char=" "/>
              <a:defRPr/>
            </a:pPr>
            <a:r>
              <a:rPr lang="en-US" altLang="en-US" sz="2400" b="1" dirty="0" smtClean="0">
                <a:solidFill>
                  <a:srgbClr val="000000">
                    <a:lumMod val="75000"/>
                    <a:lumOff val="25000"/>
                  </a:srgbClr>
                </a:solidFill>
                <a:latin typeface="Calibri" panose="020F0502020204030204"/>
              </a:rPr>
              <a:t>SIX STRATEGIC PRIORITY AREAS (SPAs) </a:t>
            </a:r>
            <a:endParaRPr lang="en-US" altLang="en-US" sz="2400" b="1" dirty="0">
              <a:solidFill>
                <a:srgbClr val="000000">
                  <a:lumMod val="75000"/>
                  <a:lumOff val="25000"/>
                </a:srgbClr>
              </a:solidFill>
              <a:latin typeface="Calibri" panose="020F0502020204030204"/>
            </a:endParaRPr>
          </a:p>
        </p:txBody>
      </p:sp>
      <p:sp>
        <p:nvSpPr>
          <p:cNvPr id="3" name="Oval 2"/>
          <p:cNvSpPr>
            <a:spLocks noChangeArrowheads="1"/>
          </p:cNvSpPr>
          <p:nvPr/>
        </p:nvSpPr>
        <p:spPr bwMode="auto">
          <a:xfrm>
            <a:off x="4943475" y="2636838"/>
            <a:ext cx="2592388" cy="1008062"/>
          </a:xfrm>
          <a:prstGeom prst="ellipse">
            <a:avLst/>
          </a:prstGeom>
          <a:solidFill>
            <a:srgbClr val="F0B270"/>
          </a:solidFill>
          <a:ln w="9525" cap="rnd">
            <a:solidFill>
              <a:srgbClr val="9D2D0F"/>
            </a:solidFill>
            <a:round/>
            <a:headEnd/>
            <a:tailEnd/>
          </a:ln>
          <a:effectLst>
            <a:outerShdw blurRad="38100" dist="25400" dir="5400000" rotWithShape="0">
              <a:srgbClr val="808080">
                <a:alpha val="25000"/>
              </a:srgbClr>
            </a:outerShdw>
          </a:effectLst>
        </p:spPr>
        <p:txBody>
          <a:bodyPr anchor="ctr"/>
          <a:lstStyle/>
          <a:p>
            <a:pPr algn="ctr">
              <a:defRPr/>
            </a:pPr>
            <a:endParaRPr lang="en-US">
              <a:solidFill>
                <a:schemeClr val="lt1"/>
              </a:solidFill>
            </a:endParaRPr>
          </a:p>
        </p:txBody>
      </p:sp>
      <p:sp>
        <p:nvSpPr>
          <p:cNvPr id="4" name="TextBox 3"/>
          <p:cNvSpPr txBox="1"/>
          <p:nvPr/>
        </p:nvSpPr>
        <p:spPr>
          <a:xfrm>
            <a:off x="5159376" y="2741613"/>
            <a:ext cx="2232025" cy="831850"/>
          </a:xfrm>
          <a:prstGeom prst="rect">
            <a:avLst/>
          </a:prstGeom>
          <a:noFill/>
        </p:spPr>
        <p:txBody>
          <a:bodyPr>
            <a:spAutoFit/>
          </a:bodyPr>
          <a:lstStyle/>
          <a:p>
            <a:pPr algn="ctr">
              <a:defRPr/>
            </a:pPr>
            <a:r>
              <a:rPr lang="en-ZA" sz="1600" b="1" kern="0" dirty="0">
                <a:solidFill>
                  <a:prstClr val="black"/>
                </a:solidFill>
                <a:latin typeface="Arial" charset="0"/>
                <a:ea typeface="MS PGothic" charset="0"/>
                <a:cs typeface="MS PGothic" charset="0"/>
              </a:rPr>
              <a:t>SPA 1: </a:t>
            </a:r>
            <a:r>
              <a:rPr lang="en-ZA" sz="1600" kern="0" dirty="0">
                <a:solidFill>
                  <a:prstClr val="black"/>
                </a:solidFill>
                <a:latin typeface="Arial" charset="0"/>
                <a:ea typeface="MS PGothic" charset="0"/>
                <a:cs typeface="MS PGothic" charset="0"/>
              </a:rPr>
              <a:t>Strengthen Social Protection System</a:t>
            </a:r>
          </a:p>
        </p:txBody>
      </p:sp>
      <p:sp>
        <p:nvSpPr>
          <p:cNvPr id="21" name="Oval 20"/>
          <p:cNvSpPr>
            <a:spLocks noChangeArrowheads="1"/>
          </p:cNvSpPr>
          <p:nvPr/>
        </p:nvSpPr>
        <p:spPr bwMode="auto">
          <a:xfrm>
            <a:off x="4943475" y="5229226"/>
            <a:ext cx="2592388" cy="1008063"/>
          </a:xfrm>
          <a:prstGeom prst="ellipse">
            <a:avLst/>
          </a:prstGeom>
          <a:solidFill>
            <a:srgbClr val="F0B270"/>
          </a:solidFill>
          <a:ln w="9525" cap="rnd">
            <a:solidFill>
              <a:srgbClr val="9D2D0F"/>
            </a:solidFill>
            <a:round/>
            <a:headEnd/>
            <a:tailEnd/>
          </a:ln>
          <a:effectLst>
            <a:outerShdw blurRad="38100" dist="25400" dir="5400000" rotWithShape="0">
              <a:srgbClr val="808080">
                <a:alpha val="25000"/>
              </a:srgbClr>
            </a:outerShdw>
          </a:effectLst>
        </p:spPr>
        <p:txBody>
          <a:bodyPr anchor="ctr"/>
          <a:lstStyle/>
          <a:p>
            <a:pPr algn="ctr">
              <a:defRPr/>
            </a:pPr>
            <a:endParaRPr lang="en-US">
              <a:solidFill>
                <a:schemeClr val="lt1"/>
              </a:solidFill>
            </a:endParaRPr>
          </a:p>
        </p:txBody>
      </p:sp>
      <p:sp>
        <p:nvSpPr>
          <p:cNvPr id="23" name="TextBox 22"/>
          <p:cNvSpPr txBox="1"/>
          <p:nvPr/>
        </p:nvSpPr>
        <p:spPr>
          <a:xfrm>
            <a:off x="5159375" y="5373688"/>
            <a:ext cx="2160588" cy="760412"/>
          </a:xfrm>
          <a:prstGeom prst="rect">
            <a:avLst/>
          </a:prstGeom>
          <a:noFill/>
        </p:spPr>
        <p:txBody>
          <a:bodyPr>
            <a:spAutoFit/>
          </a:bodyPr>
          <a:lstStyle/>
          <a:p>
            <a:pPr algn="ctr" defTabSz="622300">
              <a:lnSpc>
                <a:spcPct val="90000"/>
              </a:lnSpc>
              <a:spcAft>
                <a:spcPct val="35000"/>
              </a:spcAft>
              <a:defRPr/>
            </a:pPr>
            <a:r>
              <a:rPr lang="en-ZA" sz="1600" b="1" kern="0" dirty="0">
                <a:solidFill>
                  <a:prstClr val="black"/>
                </a:solidFill>
                <a:latin typeface="Arial" charset="0"/>
                <a:ea typeface="MS PGothic" charset="0"/>
                <a:cs typeface="MS PGothic" charset="0"/>
              </a:rPr>
              <a:t>SPA 4: </a:t>
            </a:r>
            <a:r>
              <a:rPr lang="en-ZA" sz="1600" kern="0" dirty="0">
                <a:solidFill>
                  <a:prstClr val="black"/>
                </a:solidFill>
                <a:latin typeface="Arial" charset="0"/>
                <a:ea typeface="MS PGothic" charset="0"/>
                <a:cs typeface="MS PGothic" charset="0"/>
              </a:rPr>
              <a:t>Education, Training &amp; Skills Development</a:t>
            </a:r>
          </a:p>
        </p:txBody>
      </p:sp>
      <p:sp>
        <p:nvSpPr>
          <p:cNvPr id="26" name="Oval 25"/>
          <p:cNvSpPr>
            <a:spLocks noChangeArrowheads="1"/>
          </p:cNvSpPr>
          <p:nvPr/>
        </p:nvSpPr>
        <p:spPr bwMode="auto">
          <a:xfrm>
            <a:off x="5448301" y="4005263"/>
            <a:ext cx="1584325" cy="792162"/>
          </a:xfrm>
          <a:prstGeom prst="ellipse">
            <a:avLst/>
          </a:prstGeom>
          <a:solidFill>
            <a:srgbClr val="F0B270"/>
          </a:solidFill>
          <a:ln w="9525" cap="rnd">
            <a:solidFill>
              <a:srgbClr val="9D2D0F"/>
            </a:solidFill>
            <a:round/>
            <a:headEnd/>
            <a:tailEnd/>
          </a:ln>
          <a:effectLst>
            <a:outerShdw blurRad="38100" dist="25400" dir="5400000" rotWithShape="0">
              <a:srgbClr val="808080">
                <a:alpha val="25000"/>
              </a:srgbClr>
            </a:outerShdw>
          </a:effectLst>
        </p:spPr>
        <p:txBody>
          <a:bodyPr anchor="ctr"/>
          <a:lstStyle/>
          <a:p>
            <a:pPr algn="ctr">
              <a:defRPr/>
            </a:pPr>
            <a:endParaRPr lang="en-US">
              <a:solidFill>
                <a:schemeClr val="lt1"/>
              </a:solidFill>
            </a:endParaRPr>
          </a:p>
        </p:txBody>
      </p:sp>
      <p:sp>
        <p:nvSpPr>
          <p:cNvPr id="27" name="TextBox 26"/>
          <p:cNvSpPr txBox="1"/>
          <p:nvPr/>
        </p:nvSpPr>
        <p:spPr>
          <a:xfrm>
            <a:off x="5232400" y="4221163"/>
            <a:ext cx="2159000" cy="317500"/>
          </a:xfrm>
          <a:prstGeom prst="rect">
            <a:avLst/>
          </a:prstGeom>
          <a:noFill/>
        </p:spPr>
        <p:txBody>
          <a:bodyPr>
            <a:spAutoFit/>
          </a:bodyPr>
          <a:lstStyle/>
          <a:p>
            <a:pPr algn="ctr" defTabSz="622300">
              <a:lnSpc>
                <a:spcPct val="90000"/>
              </a:lnSpc>
              <a:spcAft>
                <a:spcPct val="35000"/>
              </a:spcAft>
              <a:defRPr/>
            </a:pPr>
            <a:r>
              <a:rPr lang="en-ZA" sz="1600" b="1" kern="0" dirty="0">
                <a:solidFill>
                  <a:prstClr val="black"/>
                </a:solidFill>
                <a:latin typeface="Arial" charset="0"/>
                <a:ea typeface="MS PGothic" charset="0"/>
                <a:cs typeface="MS PGothic" charset="0"/>
              </a:rPr>
              <a:t>SPAs</a:t>
            </a:r>
          </a:p>
        </p:txBody>
      </p:sp>
      <p:sp>
        <p:nvSpPr>
          <p:cNvPr id="28" name="Oval 27"/>
          <p:cNvSpPr>
            <a:spLocks noChangeArrowheads="1"/>
          </p:cNvSpPr>
          <p:nvPr/>
        </p:nvSpPr>
        <p:spPr bwMode="auto">
          <a:xfrm>
            <a:off x="7824788" y="4606925"/>
            <a:ext cx="2220912" cy="863600"/>
          </a:xfrm>
          <a:prstGeom prst="ellipse">
            <a:avLst/>
          </a:prstGeom>
          <a:solidFill>
            <a:srgbClr val="F0B270"/>
          </a:solidFill>
          <a:ln w="9525" cap="rnd">
            <a:solidFill>
              <a:srgbClr val="9D2D0F"/>
            </a:solidFill>
            <a:round/>
            <a:headEnd/>
            <a:tailEnd/>
          </a:ln>
          <a:effectLst>
            <a:outerShdw blurRad="38100" dist="25400" dir="5400000" rotWithShape="0">
              <a:srgbClr val="808080">
                <a:alpha val="25000"/>
              </a:srgbClr>
            </a:outerShdw>
          </a:effectLst>
        </p:spPr>
        <p:txBody>
          <a:bodyPr anchor="ctr"/>
          <a:lstStyle/>
          <a:p>
            <a:pPr algn="ctr">
              <a:defRPr/>
            </a:pPr>
            <a:endParaRPr lang="en-US">
              <a:solidFill>
                <a:schemeClr val="lt1"/>
              </a:solidFill>
            </a:endParaRPr>
          </a:p>
        </p:txBody>
      </p:sp>
      <p:sp>
        <p:nvSpPr>
          <p:cNvPr id="29" name="TextBox 28"/>
          <p:cNvSpPr txBox="1"/>
          <p:nvPr/>
        </p:nvSpPr>
        <p:spPr>
          <a:xfrm>
            <a:off x="8040689" y="4724400"/>
            <a:ext cx="1851025" cy="539750"/>
          </a:xfrm>
          <a:prstGeom prst="rect">
            <a:avLst/>
          </a:prstGeom>
          <a:noFill/>
        </p:spPr>
        <p:txBody>
          <a:bodyPr>
            <a:spAutoFit/>
          </a:bodyPr>
          <a:lstStyle/>
          <a:p>
            <a:pPr algn="ctr" defTabSz="622300">
              <a:lnSpc>
                <a:spcPct val="90000"/>
              </a:lnSpc>
              <a:spcAft>
                <a:spcPct val="35000"/>
              </a:spcAft>
              <a:defRPr/>
            </a:pPr>
            <a:r>
              <a:rPr lang="en-ZA" sz="1600" b="1" kern="0" dirty="0">
                <a:solidFill>
                  <a:prstClr val="black"/>
                </a:solidFill>
                <a:latin typeface="Arial" charset="0"/>
                <a:ea typeface="MS PGothic" charset="0"/>
                <a:cs typeface="MS PGothic" charset="0"/>
              </a:rPr>
              <a:t>SPA 3: </a:t>
            </a:r>
            <a:r>
              <a:rPr lang="en-ZA" sz="1600" kern="0" dirty="0">
                <a:solidFill>
                  <a:prstClr val="black"/>
                </a:solidFill>
                <a:latin typeface="Arial" charset="0"/>
                <a:ea typeface="MS PGothic" charset="0"/>
                <a:cs typeface="MS PGothic" charset="0"/>
              </a:rPr>
              <a:t>Access to Basic Services</a:t>
            </a:r>
          </a:p>
        </p:txBody>
      </p:sp>
      <p:sp>
        <p:nvSpPr>
          <p:cNvPr id="30" name="Oval 29"/>
          <p:cNvSpPr>
            <a:spLocks noChangeArrowheads="1"/>
          </p:cNvSpPr>
          <p:nvPr/>
        </p:nvSpPr>
        <p:spPr bwMode="auto">
          <a:xfrm>
            <a:off x="7967663" y="3309939"/>
            <a:ext cx="2222500" cy="865187"/>
          </a:xfrm>
          <a:prstGeom prst="ellipse">
            <a:avLst/>
          </a:prstGeom>
          <a:solidFill>
            <a:srgbClr val="F0B270"/>
          </a:solidFill>
          <a:ln w="9525" cap="rnd">
            <a:solidFill>
              <a:srgbClr val="9D2D0F"/>
            </a:solidFill>
            <a:round/>
            <a:headEnd/>
            <a:tailEnd/>
          </a:ln>
          <a:effectLst>
            <a:outerShdw blurRad="38100" dist="25400" dir="5400000" rotWithShape="0">
              <a:srgbClr val="808080">
                <a:alpha val="25000"/>
              </a:srgbClr>
            </a:outerShdw>
          </a:effectLst>
        </p:spPr>
        <p:txBody>
          <a:bodyPr anchor="ctr"/>
          <a:lstStyle/>
          <a:p>
            <a:pPr algn="ctr">
              <a:defRPr/>
            </a:pPr>
            <a:endParaRPr lang="en-US">
              <a:solidFill>
                <a:schemeClr val="lt1"/>
              </a:solidFill>
            </a:endParaRPr>
          </a:p>
        </p:txBody>
      </p:sp>
      <p:sp>
        <p:nvSpPr>
          <p:cNvPr id="31" name="TextBox 30"/>
          <p:cNvSpPr txBox="1"/>
          <p:nvPr/>
        </p:nvSpPr>
        <p:spPr>
          <a:xfrm>
            <a:off x="8183563" y="3429000"/>
            <a:ext cx="1852612" cy="539750"/>
          </a:xfrm>
          <a:prstGeom prst="rect">
            <a:avLst/>
          </a:prstGeom>
          <a:noFill/>
        </p:spPr>
        <p:txBody>
          <a:bodyPr>
            <a:spAutoFit/>
          </a:bodyPr>
          <a:lstStyle/>
          <a:p>
            <a:pPr algn="ctr" defTabSz="622300">
              <a:lnSpc>
                <a:spcPct val="90000"/>
              </a:lnSpc>
              <a:spcAft>
                <a:spcPct val="35000"/>
              </a:spcAft>
              <a:defRPr/>
            </a:pPr>
            <a:r>
              <a:rPr lang="en-ZA" sz="1600" b="1" kern="0" dirty="0">
                <a:solidFill>
                  <a:prstClr val="black"/>
                </a:solidFill>
                <a:latin typeface="Arial" charset="0"/>
                <a:ea typeface="MS PGothic" charset="0"/>
                <a:cs typeface="MS PGothic" charset="0"/>
              </a:rPr>
              <a:t>SPA 2: </a:t>
            </a:r>
            <a:r>
              <a:rPr lang="en-ZA" sz="1600" kern="0" dirty="0">
                <a:solidFill>
                  <a:prstClr val="black"/>
                </a:solidFill>
                <a:latin typeface="Arial" charset="0"/>
                <a:ea typeface="MS PGothic" charset="0"/>
                <a:cs typeface="MS PGothic" charset="0"/>
              </a:rPr>
              <a:t>Ending Hunger</a:t>
            </a:r>
          </a:p>
        </p:txBody>
      </p:sp>
      <p:sp>
        <p:nvSpPr>
          <p:cNvPr id="34" name="Oval 33"/>
          <p:cNvSpPr>
            <a:spLocks noChangeArrowheads="1"/>
          </p:cNvSpPr>
          <p:nvPr/>
        </p:nvSpPr>
        <p:spPr bwMode="auto">
          <a:xfrm>
            <a:off x="2495550" y="3429001"/>
            <a:ext cx="2222500" cy="1008063"/>
          </a:xfrm>
          <a:prstGeom prst="ellipse">
            <a:avLst/>
          </a:prstGeom>
          <a:solidFill>
            <a:srgbClr val="F0B270"/>
          </a:solidFill>
          <a:ln w="9525" cap="rnd">
            <a:solidFill>
              <a:srgbClr val="9D2D0F"/>
            </a:solidFill>
            <a:round/>
            <a:headEnd/>
            <a:tailEnd/>
          </a:ln>
          <a:effectLst>
            <a:outerShdw blurRad="38100" dist="25400" dir="5400000" rotWithShape="0">
              <a:srgbClr val="808080">
                <a:alpha val="25000"/>
              </a:srgbClr>
            </a:outerShdw>
          </a:effectLst>
        </p:spPr>
        <p:txBody>
          <a:bodyPr anchor="ctr"/>
          <a:lstStyle/>
          <a:p>
            <a:pPr algn="ctr">
              <a:defRPr/>
            </a:pPr>
            <a:endParaRPr lang="en-US">
              <a:solidFill>
                <a:schemeClr val="lt1"/>
              </a:solidFill>
            </a:endParaRPr>
          </a:p>
        </p:txBody>
      </p:sp>
      <p:sp>
        <p:nvSpPr>
          <p:cNvPr id="35" name="TextBox 34"/>
          <p:cNvSpPr txBox="1"/>
          <p:nvPr/>
        </p:nvSpPr>
        <p:spPr>
          <a:xfrm>
            <a:off x="2732089" y="3429000"/>
            <a:ext cx="1830387" cy="979488"/>
          </a:xfrm>
          <a:prstGeom prst="rect">
            <a:avLst/>
          </a:prstGeom>
          <a:noFill/>
        </p:spPr>
        <p:txBody>
          <a:bodyPr>
            <a:spAutoFit/>
          </a:bodyPr>
          <a:lstStyle/>
          <a:p>
            <a:pPr algn="ctr" defTabSz="622300">
              <a:lnSpc>
                <a:spcPct val="90000"/>
              </a:lnSpc>
              <a:spcAft>
                <a:spcPct val="35000"/>
              </a:spcAft>
              <a:defRPr/>
            </a:pPr>
            <a:r>
              <a:rPr lang="en-ZA" sz="1600" b="1" kern="0" dirty="0">
                <a:solidFill>
                  <a:prstClr val="black"/>
                </a:solidFill>
                <a:latin typeface="Arial" charset="0"/>
                <a:ea typeface="MS PGothic" charset="0"/>
                <a:cs typeface="MS PGothic" charset="0"/>
              </a:rPr>
              <a:t>SPA 6: </a:t>
            </a:r>
            <a:r>
              <a:rPr lang="en-ZA" sz="1600" kern="0" dirty="0">
                <a:solidFill>
                  <a:prstClr val="black"/>
                </a:solidFill>
                <a:latin typeface="Arial" charset="0"/>
                <a:ea typeface="MS PGothic" charset="0"/>
                <a:cs typeface="MS PGothic" charset="0"/>
              </a:rPr>
              <a:t>Gender Equality &amp; Women Empowerment</a:t>
            </a:r>
          </a:p>
        </p:txBody>
      </p:sp>
      <p:sp>
        <p:nvSpPr>
          <p:cNvPr id="36" name="Oval 35"/>
          <p:cNvSpPr>
            <a:spLocks noChangeArrowheads="1"/>
          </p:cNvSpPr>
          <p:nvPr/>
        </p:nvSpPr>
        <p:spPr bwMode="auto">
          <a:xfrm>
            <a:off x="2424113" y="4797425"/>
            <a:ext cx="2220912" cy="863600"/>
          </a:xfrm>
          <a:prstGeom prst="ellipse">
            <a:avLst/>
          </a:prstGeom>
          <a:solidFill>
            <a:srgbClr val="F0B270"/>
          </a:solidFill>
          <a:ln w="9525" cap="rnd">
            <a:solidFill>
              <a:srgbClr val="9D2D0F"/>
            </a:solidFill>
            <a:round/>
            <a:headEnd/>
            <a:tailEnd/>
          </a:ln>
          <a:effectLst>
            <a:outerShdw blurRad="38100" dist="25400" dir="5400000" rotWithShape="0">
              <a:srgbClr val="808080">
                <a:alpha val="25000"/>
              </a:srgbClr>
            </a:outerShdw>
          </a:effectLst>
        </p:spPr>
        <p:txBody>
          <a:bodyPr anchor="ctr"/>
          <a:lstStyle/>
          <a:p>
            <a:pPr algn="ctr">
              <a:defRPr/>
            </a:pPr>
            <a:endParaRPr lang="en-US">
              <a:solidFill>
                <a:schemeClr val="lt1"/>
              </a:solidFill>
            </a:endParaRPr>
          </a:p>
        </p:txBody>
      </p:sp>
      <p:sp>
        <p:nvSpPr>
          <p:cNvPr id="37" name="TextBox 36"/>
          <p:cNvSpPr txBox="1"/>
          <p:nvPr/>
        </p:nvSpPr>
        <p:spPr>
          <a:xfrm>
            <a:off x="2444751" y="4941888"/>
            <a:ext cx="2138363" cy="538162"/>
          </a:xfrm>
          <a:prstGeom prst="rect">
            <a:avLst/>
          </a:prstGeom>
          <a:noFill/>
        </p:spPr>
        <p:txBody>
          <a:bodyPr>
            <a:spAutoFit/>
          </a:bodyPr>
          <a:lstStyle/>
          <a:p>
            <a:pPr algn="ctr" defTabSz="622300">
              <a:lnSpc>
                <a:spcPct val="90000"/>
              </a:lnSpc>
              <a:spcAft>
                <a:spcPct val="35000"/>
              </a:spcAft>
              <a:defRPr/>
            </a:pPr>
            <a:r>
              <a:rPr lang="en-ZA" sz="1600" b="1" kern="0" dirty="0">
                <a:solidFill>
                  <a:prstClr val="black"/>
                </a:solidFill>
                <a:latin typeface="Arial" charset="0"/>
                <a:ea typeface="MS PGothic" charset="0"/>
                <a:cs typeface="MS PGothic" charset="0"/>
              </a:rPr>
              <a:t>SPA 5: </a:t>
            </a:r>
            <a:r>
              <a:rPr lang="en-ZA" sz="1600" kern="0" dirty="0">
                <a:solidFill>
                  <a:prstClr val="black"/>
                </a:solidFill>
                <a:latin typeface="Arial" charset="0"/>
                <a:ea typeface="MS PGothic" charset="0"/>
                <a:cs typeface="MS PGothic" charset="0"/>
              </a:rPr>
              <a:t>Employment Creation</a:t>
            </a:r>
          </a:p>
        </p:txBody>
      </p:sp>
    </p:spTree>
    <p:extLst>
      <p:ext uri="{BB962C8B-B14F-4D97-AF65-F5344CB8AC3E}">
        <p14:creationId xmlns:p14="http://schemas.microsoft.com/office/powerpoint/2010/main" val="2304231965"/>
      </p:ext>
    </p:extLst>
  </p:cSld>
  <p:clrMapOvr>
    <a:masterClrMapping/>
  </p:clrMapOvr>
  <p:transition spd="med">
    <p:pull/>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1426" y="834878"/>
            <a:ext cx="10749145" cy="1303867"/>
          </a:xfrm>
        </p:spPr>
        <p:txBody>
          <a:bodyPr>
            <a:normAutofit fontScale="90000"/>
          </a:bodyPr>
          <a:lstStyle/>
          <a:p>
            <a:r>
              <a:rPr lang="en-ZA" b="1" dirty="0" smtClean="0">
                <a:solidFill>
                  <a:prstClr val="black"/>
                </a:solidFill>
              </a:rPr>
              <a:t/>
            </a:r>
            <a:br>
              <a:rPr lang="en-ZA" b="1" dirty="0" smtClean="0">
                <a:solidFill>
                  <a:prstClr val="black"/>
                </a:solidFill>
              </a:rPr>
            </a:br>
            <a:r>
              <a:rPr lang="en-ZA" b="1" dirty="0">
                <a:solidFill>
                  <a:prstClr val="black"/>
                </a:solidFill>
              </a:rPr>
              <a:t/>
            </a:r>
            <a:br>
              <a:rPr lang="en-ZA" b="1" dirty="0">
                <a:solidFill>
                  <a:prstClr val="black"/>
                </a:solidFill>
              </a:rPr>
            </a:br>
            <a:r>
              <a:rPr lang="en-ZA" b="1" dirty="0" smtClean="0">
                <a:solidFill>
                  <a:prstClr val="black"/>
                </a:solidFill>
              </a:rPr>
              <a:t/>
            </a:r>
            <a:br>
              <a:rPr lang="en-ZA" b="1" dirty="0" smtClean="0">
                <a:solidFill>
                  <a:prstClr val="black"/>
                </a:solidFill>
              </a:rPr>
            </a:br>
            <a:r>
              <a:rPr lang="en-ZA" sz="3600" b="1" dirty="0" smtClean="0">
                <a:solidFill>
                  <a:prstClr val="black"/>
                </a:solidFill>
              </a:rPr>
              <a:t>EFFORT </a:t>
            </a:r>
            <a:r>
              <a:rPr lang="en-ZA" sz="3600" b="1" dirty="0">
                <a:solidFill>
                  <a:prstClr val="black"/>
                </a:solidFill>
              </a:rPr>
              <a:t>TOWARDS POVERTY ERADICATION &amp; WEALTH REDISTRIBUTION</a:t>
            </a:r>
            <a:br>
              <a:rPr lang="en-ZA" sz="3600" b="1" dirty="0">
                <a:solidFill>
                  <a:prstClr val="black"/>
                </a:solidFill>
              </a:rPr>
            </a:br>
            <a:r>
              <a:rPr lang="en-ZA" b="1" dirty="0">
                <a:solidFill>
                  <a:prstClr val="black"/>
                </a:solidFill>
              </a:rPr>
              <a:t/>
            </a:r>
            <a:br>
              <a:rPr lang="en-ZA" b="1" dirty="0">
                <a:solidFill>
                  <a:prstClr val="black"/>
                </a:solidFill>
              </a:rPr>
            </a:br>
            <a:r>
              <a:rPr lang="en-ZA" b="1" dirty="0"/>
              <a:t/>
            </a:r>
            <a:br>
              <a:rPr lang="en-ZA" b="1" dirty="0"/>
            </a:br>
            <a:endParaRPr lang="en-ZA" dirty="0"/>
          </a:p>
        </p:txBody>
      </p:sp>
      <p:sp>
        <p:nvSpPr>
          <p:cNvPr id="3" name="Content Placeholder 2"/>
          <p:cNvSpPr>
            <a:spLocks noGrp="1"/>
          </p:cNvSpPr>
          <p:nvPr>
            <p:ph idx="1"/>
          </p:nvPr>
        </p:nvSpPr>
        <p:spPr/>
        <p:txBody>
          <a:bodyPr>
            <a:normAutofit fontScale="92500" lnSpcReduction="20000"/>
          </a:bodyPr>
          <a:lstStyle/>
          <a:p>
            <a:pPr marL="0" indent="0">
              <a:buNone/>
            </a:pPr>
            <a:r>
              <a:rPr lang="en-ZA" sz="3000" b="1" dirty="0" smtClean="0"/>
              <a:t>SOCIAL ASSISTANCE PROGRAMMES</a:t>
            </a:r>
          </a:p>
          <a:p>
            <a:r>
              <a:rPr lang="en-ZA" dirty="0" smtClean="0"/>
              <a:t>Social </a:t>
            </a:r>
            <a:r>
              <a:rPr lang="en-ZA" dirty="0"/>
              <a:t>grants – Old age, Disability, Veteran and  other children grants</a:t>
            </a:r>
          </a:p>
          <a:p>
            <a:r>
              <a:rPr lang="en-ZA" dirty="0"/>
              <a:t>School feeding programmes</a:t>
            </a:r>
          </a:p>
          <a:p>
            <a:r>
              <a:rPr lang="en-ZA" dirty="0"/>
              <a:t>Drought relief </a:t>
            </a:r>
            <a:r>
              <a:rPr lang="en-ZA" dirty="0" smtClean="0"/>
              <a:t>programmes</a:t>
            </a:r>
            <a:endParaRPr lang="en-ZA" dirty="0"/>
          </a:p>
          <a:p>
            <a:r>
              <a:rPr lang="en-ZA" dirty="0" smtClean="0"/>
              <a:t>Namibia </a:t>
            </a:r>
            <a:r>
              <a:rPr lang="en-ZA" dirty="0"/>
              <a:t>student financial assistance programmes (grants, bursaries and scholarships)</a:t>
            </a:r>
          </a:p>
          <a:p>
            <a:r>
              <a:rPr lang="en-ZA" dirty="0"/>
              <a:t>Health assistance </a:t>
            </a:r>
            <a:r>
              <a:rPr lang="en-ZA" dirty="0" smtClean="0"/>
              <a:t>programmes</a:t>
            </a:r>
          </a:p>
          <a:p>
            <a:r>
              <a:rPr lang="en-ZA" dirty="0" smtClean="0"/>
              <a:t>Equipment Aid for Small and </a:t>
            </a:r>
            <a:r>
              <a:rPr lang="en-ZA" dirty="0"/>
              <a:t>M</a:t>
            </a:r>
            <a:r>
              <a:rPr lang="en-ZA" dirty="0" smtClean="0"/>
              <a:t>edium Enterprises (SMEs)</a:t>
            </a:r>
            <a:endParaRPr lang="en-ZA" dirty="0"/>
          </a:p>
        </p:txBody>
      </p:sp>
    </p:spTree>
    <p:extLst>
      <p:ext uri="{BB962C8B-B14F-4D97-AF65-F5344CB8AC3E}">
        <p14:creationId xmlns:p14="http://schemas.microsoft.com/office/powerpoint/2010/main" val="637471666"/>
      </p:ext>
    </p:extLst>
  </p:cSld>
  <p:clrMapOvr>
    <a:masterClrMapping/>
  </p:clrMapOvr>
  <p:transition spd="med">
    <p:pull/>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8982" y="843586"/>
            <a:ext cx="10619507" cy="1303867"/>
          </a:xfrm>
        </p:spPr>
        <p:txBody>
          <a:bodyPr>
            <a:normAutofit fontScale="90000"/>
          </a:bodyPr>
          <a:lstStyle/>
          <a:p>
            <a:r>
              <a:rPr lang="en-ZA" b="1" dirty="0" smtClean="0">
                <a:solidFill>
                  <a:prstClr val="black"/>
                </a:solidFill>
              </a:rPr>
              <a:t/>
            </a:r>
            <a:br>
              <a:rPr lang="en-ZA" b="1" dirty="0" smtClean="0">
                <a:solidFill>
                  <a:prstClr val="black"/>
                </a:solidFill>
              </a:rPr>
            </a:br>
            <a:r>
              <a:rPr lang="en-ZA" b="1" dirty="0" smtClean="0">
                <a:solidFill>
                  <a:prstClr val="black"/>
                </a:solidFill>
              </a:rPr>
              <a:t/>
            </a:r>
            <a:br>
              <a:rPr lang="en-ZA" b="1" dirty="0" smtClean="0">
                <a:solidFill>
                  <a:prstClr val="black"/>
                </a:solidFill>
              </a:rPr>
            </a:br>
            <a:r>
              <a:rPr lang="en-ZA" b="1" dirty="0" smtClean="0">
                <a:solidFill>
                  <a:prstClr val="black"/>
                </a:solidFill>
              </a:rPr>
              <a:t/>
            </a:r>
            <a:br>
              <a:rPr lang="en-ZA" b="1" dirty="0" smtClean="0">
                <a:solidFill>
                  <a:prstClr val="black"/>
                </a:solidFill>
              </a:rPr>
            </a:br>
            <a:r>
              <a:rPr lang="en-ZA" b="1" dirty="0">
                <a:solidFill>
                  <a:prstClr val="black"/>
                </a:solidFill>
              </a:rPr>
              <a:t/>
            </a:r>
            <a:br>
              <a:rPr lang="en-ZA" b="1" dirty="0">
                <a:solidFill>
                  <a:prstClr val="black"/>
                </a:solidFill>
              </a:rPr>
            </a:br>
            <a:r>
              <a:rPr lang="en-ZA" sz="3600" b="1" dirty="0" smtClean="0">
                <a:solidFill>
                  <a:prstClr val="black"/>
                </a:solidFill>
              </a:rPr>
              <a:t>EFFORT </a:t>
            </a:r>
            <a:r>
              <a:rPr lang="en-ZA" sz="3600" b="1" dirty="0">
                <a:solidFill>
                  <a:prstClr val="black"/>
                </a:solidFill>
              </a:rPr>
              <a:t>TOWARDS POVERTY ERADICATION &amp; WEALTH REDISTRIBUTION</a:t>
            </a:r>
            <a:br>
              <a:rPr lang="en-ZA" sz="3600" b="1" dirty="0">
                <a:solidFill>
                  <a:prstClr val="black"/>
                </a:solidFill>
              </a:rPr>
            </a:br>
            <a:r>
              <a:rPr lang="en-ZA" sz="4000" b="1" dirty="0"/>
              <a:t/>
            </a:r>
            <a:br>
              <a:rPr lang="en-ZA" sz="4000" b="1" dirty="0"/>
            </a:br>
            <a:r>
              <a:rPr lang="en-ZA" b="1" dirty="0" smtClean="0">
                <a:solidFill>
                  <a:prstClr val="black"/>
                </a:solidFill>
              </a:rPr>
              <a:t/>
            </a:r>
            <a:br>
              <a:rPr lang="en-ZA" b="1" dirty="0" smtClean="0">
                <a:solidFill>
                  <a:prstClr val="black"/>
                </a:solidFill>
              </a:rPr>
            </a:br>
            <a:r>
              <a:rPr lang="en-ZA" b="1" dirty="0" smtClean="0"/>
              <a:t/>
            </a:r>
            <a:br>
              <a:rPr lang="en-ZA" b="1" dirty="0" smtClean="0"/>
            </a:br>
            <a:endParaRPr lang="en-ZA" dirty="0"/>
          </a:p>
        </p:txBody>
      </p:sp>
      <p:sp>
        <p:nvSpPr>
          <p:cNvPr id="3" name="Content Placeholder 2"/>
          <p:cNvSpPr>
            <a:spLocks noGrp="1"/>
          </p:cNvSpPr>
          <p:nvPr>
            <p:ph idx="1"/>
          </p:nvPr>
        </p:nvSpPr>
        <p:spPr/>
        <p:txBody>
          <a:bodyPr>
            <a:normAutofit fontScale="92500" lnSpcReduction="20000"/>
          </a:bodyPr>
          <a:lstStyle/>
          <a:p>
            <a:pPr algn="just"/>
            <a:r>
              <a:rPr lang="en-ZA" sz="3600" b="1" dirty="0" smtClean="0"/>
              <a:t>Development </a:t>
            </a:r>
            <a:r>
              <a:rPr lang="en-ZA" sz="3600" b="1" dirty="0"/>
              <a:t>of a Social </a:t>
            </a:r>
            <a:r>
              <a:rPr lang="en-ZA" sz="3600" b="1" dirty="0" smtClean="0"/>
              <a:t>Protection Policy for </a:t>
            </a:r>
            <a:r>
              <a:rPr lang="en-ZA" sz="3600" b="1" dirty="0"/>
              <a:t>Namibia</a:t>
            </a:r>
          </a:p>
          <a:p>
            <a:pPr algn="just"/>
            <a:r>
              <a:rPr lang="en-ZA" dirty="0"/>
              <a:t>The government is in a process of developing a </a:t>
            </a:r>
            <a:r>
              <a:rPr lang="en-ZA" b="1" dirty="0"/>
              <a:t>social protection policy </a:t>
            </a:r>
            <a:r>
              <a:rPr lang="en-ZA" dirty="0" smtClean="0"/>
              <a:t>that will  integrate and harmonize social protection programmes to improve . The policy will help to monitor the impact, improve effectiveness and efficiency, </a:t>
            </a:r>
            <a:r>
              <a:rPr lang="en-ZA" dirty="0"/>
              <a:t>and </a:t>
            </a:r>
            <a:r>
              <a:rPr lang="en-ZA" dirty="0" smtClean="0"/>
              <a:t>increase coverage of social protection  programmes</a:t>
            </a:r>
          </a:p>
          <a:p>
            <a:pPr algn="just"/>
            <a:r>
              <a:rPr lang="en-ZA" dirty="0" smtClean="0"/>
              <a:t>Social </a:t>
            </a:r>
            <a:r>
              <a:rPr lang="en-ZA" dirty="0"/>
              <a:t>assistance programmes in Namibia have </a:t>
            </a:r>
            <a:r>
              <a:rPr lang="en-ZA" dirty="0" smtClean="0"/>
              <a:t>contributed significantly towards poverty eradication as they comprise a significant part of the consumption of poor households.</a:t>
            </a:r>
          </a:p>
        </p:txBody>
      </p:sp>
    </p:spTree>
    <p:extLst>
      <p:ext uri="{BB962C8B-B14F-4D97-AF65-F5344CB8AC3E}">
        <p14:creationId xmlns:p14="http://schemas.microsoft.com/office/powerpoint/2010/main" val="2175570322"/>
      </p:ext>
    </p:extLst>
  </p:cSld>
  <p:clrMapOvr>
    <a:masterClrMapping/>
  </p:clrMapOvr>
  <p:transition spd="med">
    <p:pull/>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69818"/>
            <a:ext cx="10515600" cy="1108364"/>
          </a:xfrm>
        </p:spPr>
        <p:txBody>
          <a:bodyPr/>
          <a:lstStyle/>
          <a:p>
            <a:pPr algn="ctr"/>
            <a:r>
              <a:rPr lang="en-ZA" b="1" dirty="0" smtClean="0"/>
              <a:t>CONCLUSION</a:t>
            </a:r>
            <a:endParaRPr lang="en-ZA" b="1" dirty="0"/>
          </a:p>
        </p:txBody>
      </p:sp>
      <p:sp>
        <p:nvSpPr>
          <p:cNvPr id="3" name="Content Placeholder 2"/>
          <p:cNvSpPr>
            <a:spLocks noGrp="1"/>
          </p:cNvSpPr>
          <p:nvPr>
            <p:ph idx="1"/>
          </p:nvPr>
        </p:nvSpPr>
        <p:spPr>
          <a:xfrm>
            <a:off x="838200" y="2660072"/>
            <a:ext cx="10515600" cy="3223491"/>
          </a:xfrm>
        </p:spPr>
        <p:txBody>
          <a:bodyPr>
            <a:normAutofit fontScale="92500" lnSpcReduction="10000"/>
          </a:bodyPr>
          <a:lstStyle/>
          <a:p>
            <a:pPr marL="0" indent="0" algn="just">
              <a:buNone/>
            </a:pPr>
            <a:r>
              <a:rPr lang="en-ZA" sz="3200" b="1" dirty="0" smtClean="0"/>
              <a:t>QUOTE BY NELSON MANDELA </a:t>
            </a:r>
          </a:p>
          <a:p>
            <a:pPr marL="0" indent="0" algn="just">
              <a:buNone/>
            </a:pPr>
            <a:r>
              <a:rPr lang="en-ZA" sz="3200" dirty="0" smtClean="0"/>
              <a:t>“</a:t>
            </a:r>
            <a:r>
              <a:rPr lang="en-ZA" sz="3200" b="1" i="1" dirty="0" smtClean="0"/>
              <a:t>As long as poverty, injustice and gross inequality persist in our world, none of us can truly rest</a:t>
            </a:r>
            <a:r>
              <a:rPr lang="en-ZA" sz="3200" dirty="0" smtClean="0"/>
              <a:t>”</a:t>
            </a:r>
          </a:p>
          <a:p>
            <a:pPr algn="just">
              <a:buFont typeface="Arial" panose="020B0604020202020204" pitchFamily="34" charset="0"/>
              <a:buChar char="•"/>
            </a:pPr>
            <a:r>
              <a:rPr lang="en-ZA" sz="3200" dirty="0" smtClean="0">
                <a:cs typeface="Arial"/>
              </a:rPr>
              <a:t>Poverty eradication and Inequality reduction is therefore every individual’s  responsibility</a:t>
            </a:r>
          </a:p>
          <a:p>
            <a:pPr algn="just">
              <a:buFont typeface="Arial" panose="020B0604020202020204" pitchFamily="34" charset="0"/>
              <a:buChar char="•"/>
            </a:pPr>
            <a:r>
              <a:rPr lang="en-ZA" sz="3200" dirty="0" smtClean="0">
                <a:cs typeface="Arial"/>
              </a:rPr>
              <a:t>Let’s ensure prosperity for all Namibia </a:t>
            </a:r>
          </a:p>
          <a:p>
            <a:pPr marL="0" indent="0" algn="just">
              <a:buNone/>
            </a:pPr>
            <a:endParaRPr lang="en-ZA" sz="3200" dirty="0" smtClean="0"/>
          </a:p>
          <a:p>
            <a:pPr marL="0" indent="0" algn="just">
              <a:buNone/>
            </a:pPr>
            <a:endParaRPr lang="en-ZA" sz="3200" dirty="0" smtClean="0"/>
          </a:p>
        </p:txBody>
      </p:sp>
    </p:spTree>
    <p:extLst>
      <p:ext uri="{BB962C8B-B14F-4D97-AF65-F5344CB8AC3E}">
        <p14:creationId xmlns:p14="http://schemas.microsoft.com/office/powerpoint/2010/main" val="1647201371"/>
      </p:ext>
    </p:extLst>
  </p:cSld>
  <p:clrMapOvr>
    <a:masterClrMapping/>
  </p:clrMapOvr>
  <p:transition spd="med">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fontScale="25000" lnSpcReduction="20000"/>
          </a:bodyPr>
          <a:lstStyle/>
          <a:p>
            <a:pPr>
              <a:lnSpc>
                <a:spcPct val="150000"/>
              </a:lnSpc>
              <a:buFont typeface="Wingdings" panose="05000000000000000000" pitchFamily="2" charset="2"/>
              <a:buChar char="q"/>
            </a:pPr>
            <a:r>
              <a:rPr lang="en-US" sz="9600" dirty="0"/>
              <a:t>Despite several initiatives, there is a growing trend </a:t>
            </a:r>
            <a:r>
              <a:rPr lang="en-US" sz="9600" dirty="0" smtClean="0"/>
              <a:t>of </a:t>
            </a:r>
            <a:r>
              <a:rPr lang="en-US" sz="9600" dirty="0"/>
              <a:t>poverty in </a:t>
            </a:r>
            <a:r>
              <a:rPr lang="en-US" sz="9600" dirty="0" err="1"/>
              <a:t>Sub-saharan</a:t>
            </a:r>
            <a:r>
              <a:rPr lang="en-US" sz="9600" dirty="0"/>
              <a:t> Africa characterized by incidences of </a:t>
            </a:r>
            <a:r>
              <a:rPr lang="en-US" sz="9600" dirty="0" smtClean="0"/>
              <a:t>famine </a:t>
            </a:r>
            <a:r>
              <a:rPr lang="en-US" sz="9600" dirty="0"/>
              <a:t>and declining living standards in the rural areas and 	informal settlements. </a:t>
            </a:r>
          </a:p>
          <a:p>
            <a:pPr>
              <a:lnSpc>
                <a:spcPct val="150000"/>
              </a:lnSpc>
              <a:buFont typeface="Wingdings" panose="05000000000000000000" pitchFamily="2" charset="2"/>
              <a:buChar char="q"/>
            </a:pPr>
            <a:r>
              <a:rPr lang="en-US" sz="9600" dirty="0"/>
              <a:t>The History of the poor allows us to ask questions of their identity; their numbers; their characteristics, location and reason for their poverty</a:t>
            </a:r>
          </a:p>
          <a:p>
            <a:pPr>
              <a:lnSpc>
                <a:spcPct val="150000"/>
              </a:lnSpc>
              <a:buFont typeface="Wingdings" panose="05000000000000000000" pitchFamily="2" charset="2"/>
              <a:buChar char="q"/>
            </a:pPr>
            <a:r>
              <a:rPr lang="en-US" sz="9600" dirty="0"/>
              <a:t>The Historical path for poverty and inequality of Namibia and South Africa are intertwined</a:t>
            </a:r>
          </a:p>
          <a:p>
            <a:endParaRPr lang="en-US" dirty="0"/>
          </a:p>
        </p:txBody>
      </p:sp>
    </p:spTree>
    <p:extLst>
      <p:ext uri="{BB962C8B-B14F-4D97-AF65-F5344CB8AC3E}">
        <p14:creationId xmlns:p14="http://schemas.microsoft.com/office/powerpoint/2010/main" val="39853778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ZA" dirty="0" smtClean="0">
                <a:solidFill>
                  <a:srgbClr val="FF0000"/>
                </a:solidFill>
              </a:rPr>
              <a:t/>
            </a:r>
            <a:br>
              <a:rPr lang="en-ZA" dirty="0" smtClean="0">
                <a:solidFill>
                  <a:srgbClr val="FF0000"/>
                </a:solidFill>
              </a:rPr>
            </a:br>
            <a:r>
              <a:rPr lang="en-ZA" b="1" dirty="0" smtClean="0"/>
              <a:t>BACKGROUND</a:t>
            </a:r>
            <a:r>
              <a:rPr lang="en-ZA" dirty="0" smtClean="0"/>
              <a:t/>
            </a:r>
            <a:br>
              <a:rPr lang="en-ZA" dirty="0" smtClean="0"/>
            </a:br>
            <a:endParaRPr lang="en-ZA" dirty="0"/>
          </a:p>
        </p:txBody>
      </p:sp>
      <p:sp>
        <p:nvSpPr>
          <p:cNvPr id="3" name="Content Placeholder 2"/>
          <p:cNvSpPr>
            <a:spLocks noGrp="1"/>
          </p:cNvSpPr>
          <p:nvPr>
            <p:ph idx="1"/>
          </p:nvPr>
        </p:nvSpPr>
        <p:spPr>
          <a:xfrm>
            <a:off x="1071153" y="1999796"/>
            <a:ext cx="10180321" cy="3695609"/>
          </a:xfrm>
        </p:spPr>
        <p:txBody>
          <a:bodyPr>
            <a:normAutofit fontScale="92500" lnSpcReduction="20000"/>
          </a:bodyPr>
          <a:lstStyle/>
          <a:p>
            <a:pPr algn="just"/>
            <a:endParaRPr lang="en-US" dirty="0" smtClean="0">
              <a:cs typeface="Arial"/>
            </a:endParaRPr>
          </a:p>
          <a:p>
            <a:pPr algn="just"/>
            <a:r>
              <a:rPr lang="en-US" dirty="0" smtClean="0">
                <a:cs typeface="Arial"/>
              </a:rPr>
              <a:t>The Constitution of the Republic of Namibia (Article 95), guarantees social wellbeing for all, thus ensuring</a:t>
            </a:r>
            <a:r>
              <a:rPr lang="en-US" dirty="0">
                <a:cs typeface="Arial"/>
              </a:rPr>
              <a:t>, </a:t>
            </a:r>
            <a:r>
              <a:rPr lang="en-US" dirty="0" smtClean="0">
                <a:cs typeface="Arial"/>
              </a:rPr>
              <a:t>equality, equity and dignity.</a:t>
            </a:r>
            <a:endParaRPr lang="en-ZA" dirty="0" smtClean="0">
              <a:cs typeface="Arial"/>
            </a:endParaRPr>
          </a:p>
          <a:p>
            <a:pPr algn="just"/>
            <a:r>
              <a:rPr lang="en-ZA" dirty="0" smtClean="0">
                <a:cs typeface="Arial"/>
              </a:rPr>
              <a:t>Poverty reduced form 37,5 percent in 2003/04 to 17,4 percent in 2015/16</a:t>
            </a:r>
          </a:p>
          <a:p>
            <a:pPr algn="just"/>
            <a:r>
              <a:rPr lang="en-ZA" dirty="0" smtClean="0">
                <a:cs typeface="Arial"/>
              </a:rPr>
              <a:t>Inequality remain stubbornly higher at 0,56 in 2015/16, a merely 0,04 move from 0,60 in 2009/10</a:t>
            </a:r>
          </a:p>
          <a:p>
            <a:pPr algn="just"/>
            <a:r>
              <a:rPr lang="en-ZA" dirty="0" smtClean="0">
                <a:cs typeface="Arial"/>
              </a:rPr>
              <a:t>GRN has put various social protection programmes to eradicate poverty &amp; redistribute Wealth</a:t>
            </a:r>
          </a:p>
          <a:p>
            <a:pPr algn="just"/>
            <a:r>
              <a:rPr lang="en-ZA" dirty="0" smtClean="0">
                <a:cs typeface="Arial"/>
              </a:rPr>
              <a:t>Ministry of Poverty Eradication and Social Welfare has a significant role to play and ensure Poverty and inequality challenges are addressed in Namibia – </a:t>
            </a:r>
            <a:r>
              <a:rPr lang="en-ZA" b="1" dirty="0" smtClean="0">
                <a:cs typeface="Arial"/>
              </a:rPr>
              <a:t>coordination</a:t>
            </a:r>
          </a:p>
        </p:txBody>
      </p:sp>
    </p:spTree>
    <p:extLst>
      <p:ext uri="{BB962C8B-B14F-4D97-AF65-F5344CB8AC3E}">
        <p14:creationId xmlns:p14="http://schemas.microsoft.com/office/powerpoint/2010/main" val="2941514275"/>
      </p:ext>
    </p:extLst>
  </p:cSld>
  <p:clrMapOvr>
    <a:masterClrMapping/>
  </p:clrMapOvr>
  <p:transition spd="med">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2" y="895504"/>
            <a:ext cx="9601196" cy="1000673"/>
          </a:xfrm>
        </p:spPr>
        <p:txBody>
          <a:bodyPr>
            <a:normAutofit fontScale="90000"/>
          </a:bodyPr>
          <a:lstStyle/>
          <a:p>
            <a:r>
              <a:rPr lang="en-ZA" dirty="0">
                <a:solidFill>
                  <a:srgbClr val="000000"/>
                </a:solidFill>
                <a:latin typeface="Tahoma" pitchFamily="34" charset="0"/>
                <a:cs typeface="Arial" pitchFamily="34" charset="0"/>
              </a:rPr>
              <a:t>What is Poverty? An important Distinction</a:t>
            </a:r>
            <a:r>
              <a:rPr lang="en-ZA" dirty="0">
                <a:ln>
                  <a:noFill/>
                </a:ln>
                <a:solidFill>
                  <a:srgbClr val="000000"/>
                </a:solidFill>
                <a:latin typeface="Tahoma" pitchFamily="34" charset="0"/>
                <a:cs typeface="Arial" pitchFamily="34" charset="0"/>
              </a:rPr>
              <a:t/>
            </a:r>
            <a:br>
              <a:rPr lang="en-ZA" dirty="0">
                <a:ln>
                  <a:noFill/>
                </a:ln>
                <a:solidFill>
                  <a:srgbClr val="000000"/>
                </a:solidFill>
                <a:latin typeface="Tahoma" pitchFamily="34" charset="0"/>
                <a:cs typeface="Arial" pitchFamily="34" charset="0"/>
              </a:rPr>
            </a:br>
            <a:endParaRPr lang="en-US" dirty="0"/>
          </a:p>
        </p:txBody>
      </p:sp>
      <p:sp>
        <p:nvSpPr>
          <p:cNvPr id="4" name="Content Placeholder 2"/>
          <p:cNvSpPr>
            <a:spLocks noGrp="1"/>
          </p:cNvSpPr>
          <p:nvPr>
            <p:ph sz="half" idx="1"/>
          </p:nvPr>
        </p:nvSpPr>
        <p:spPr>
          <a:xfrm>
            <a:off x="1197543" y="2810576"/>
            <a:ext cx="3810000" cy="2951747"/>
          </a:xfrm>
        </p:spPr>
        <p:txBody>
          <a:bodyPr>
            <a:normAutofit fontScale="92500" lnSpcReduction="20000"/>
          </a:bodyPr>
          <a:lstStyle/>
          <a:p>
            <a:pPr marL="0" indent="0">
              <a:buNone/>
            </a:pPr>
            <a:r>
              <a:rPr lang="en-US" sz="3200" dirty="0" err="1" smtClean="0"/>
              <a:t>Conjunctural</a:t>
            </a:r>
            <a:r>
              <a:rPr lang="en-US" sz="3200" dirty="0" smtClean="0"/>
              <a:t> Poverty</a:t>
            </a:r>
          </a:p>
          <a:p>
            <a:pPr marL="0" indent="0" algn="just">
              <a:buNone/>
            </a:pPr>
            <a:endParaRPr lang="en-US" sz="2800" dirty="0" smtClean="0"/>
          </a:p>
          <a:p>
            <a:pPr marL="0" indent="0" algn="just">
              <a:buNone/>
            </a:pPr>
            <a:r>
              <a:rPr lang="en-US" sz="2800" dirty="0" smtClean="0"/>
              <a:t>Caused by transitory factors Natural and social </a:t>
            </a:r>
            <a:r>
              <a:rPr lang="en-US" sz="2800" dirty="0"/>
              <a:t>	</a:t>
            </a:r>
            <a:r>
              <a:rPr lang="en-US" sz="2800" dirty="0" smtClean="0"/>
              <a:t>hazards from which people can ‘bounce back</a:t>
            </a:r>
            <a:r>
              <a:rPr lang="en-US" sz="2800" dirty="0"/>
              <a:t>’	</a:t>
            </a:r>
          </a:p>
        </p:txBody>
      </p:sp>
      <p:sp>
        <p:nvSpPr>
          <p:cNvPr id="5" name="Content Placeholder 3"/>
          <p:cNvSpPr txBox="1">
            <a:spLocks/>
          </p:cNvSpPr>
          <p:nvPr/>
        </p:nvSpPr>
        <p:spPr>
          <a:xfrm>
            <a:off x="6362299" y="2637323"/>
            <a:ext cx="4034590" cy="3137836"/>
          </a:xfrm>
          <a:prstGeom prst="rect">
            <a:avLst/>
          </a:prstGeom>
        </p:spPr>
        <p:txBody>
          <a:bodyPr/>
          <a:lstStyle>
            <a:lvl1pPr marL="342900" indent="-342900" algn="l" rtl="0" fontAlgn="base">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fontAlgn="base">
              <a:spcBef>
                <a:spcPct val="20000"/>
              </a:spcBef>
              <a:spcAft>
                <a:spcPct val="0"/>
              </a:spcAft>
              <a:buClr>
                <a:schemeClr val="accent2"/>
              </a:buClr>
              <a:buSzPct val="60000"/>
              <a:buFont typeface="Wingdings" pitchFamily="2" charset="2"/>
              <a:buChar char="q"/>
              <a:defRPr sz="2600">
                <a:solidFill>
                  <a:schemeClr val="tx1"/>
                </a:solidFill>
                <a:latin typeface="+mn-lt"/>
                <a:cs typeface="+mn-cs"/>
              </a:defRPr>
            </a:lvl2pPr>
            <a:lvl3pPr marL="1022350" indent="-350838" algn="l" rtl="0" fontAlgn="base">
              <a:spcBef>
                <a:spcPct val="20000"/>
              </a:spcBef>
              <a:spcAft>
                <a:spcPct val="0"/>
              </a:spcAft>
              <a:buClr>
                <a:schemeClr val="accent1"/>
              </a:buClr>
              <a:buSzPct val="65000"/>
              <a:buFont typeface="Wingdings" pitchFamily="2" charset="2"/>
              <a:buChar char="n"/>
              <a:defRPr sz="2200">
                <a:solidFill>
                  <a:schemeClr val="tx1"/>
                </a:solidFill>
                <a:latin typeface="+mn-lt"/>
                <a:cs typeface="+mn-cs"/>
              </a:defRPr>
            </a:lvl3pPr>
            <a:lvl4pPr marL="1339850" indent="-315913" algn="l" rtl="0" fontAlgn="base">
              <a:spcBef>
                <a:spcPct val="20000"/>
              </a:spcBef>
              <a:spcAft>
                <a:spcPct val="0"/>
              </a:spcAft>
              <a:buClr>
                <a:schemeClr val="accent2"/>
              </a:buClr>
              <a:buSzPct val="70000"/>
              <a:buFont typeface="Wingdings" pitchFamily="2" charset="2"/>
              <a:buChar char="q"/>
              <a:defRPr sz="2000">
                <a:solidFill>
                  <a:schemeClr val="tx1"/>
                </a:solidFill>
                <a:latin typeface="+mn-lt"/>
                <a:cs typeface="+mn-cs"/>
              </a:defRPr>
            </a:lvl4pPr>
            <a:lvl5pPr marL="16811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9pPr>
          </a:lstStyle>
          <a:p>
            <a:pPr marL="0" indent="0">
              <a:buFont typeface="Wingdings" pitchFamily="2" charset="2"/>
              <a:buNone/>
            </a:pPr>
            <a:r>
              <a:rPr lang="en-US" sz="3200" kern="0" dirty="0" smtClean="0"/>
              <a:t>Structural Poverty</a:t>
            </a:r>
            <a:r>
              <a:rPr lang="en-US" kern="0" dirty="0" smtClean="0"/>
              <a:t>		</a:t>
            </a:r>
          </a:p>
          <a:p>
            <a:pPr marL="0" indent="0">
              <a:buFont typeface="Wingdings" pitchFamily="2" charset="2"/>
              <a:buNone/>
            </a:pPr>
            <a:r>
              <a:rPr lang="en-US" sz="2800" kern="0" dirty="0" smtClean="0"/>
              <a:t>Caused by underlying disabling factors Social and natural endowments which undermine agency / resilience		</a:t>
            </a:r>
            <a:endParaRPr lang="en-US" sz="2800" kern="0" dirty="0"/>
          </a:p>
        </p:txBody>
      </p:sp>
    </p:spTree>
    <p:extLst>
      <p:ext uri="{BB962C8B-B14F-4D97-AF65-F5344CB8AC3E}">
        <p14:creationId xmlns:p14="http://schemas.microsoft.com/office/powerpoint/2010/main" val="614921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Poverty?</a:t>
            </a:r>
            <a:endParaRPr lang="en-US" dirty="0"/>
          </a:p>
        </p:txBody>
      </p:sp>
      <p:sp>
        <p:nvSpPr>
          <p:cNvPr id="4" name="Content Placeholder 1"/>
          <p:cNvSpPr>
            <a:spLocks noGrp="1"/>
          </p:cNvSpPr>
          <p:nvPr>
            <p:ph idx="1"/>
          </p:nvPr>
        </p:nvSpPr>
        <p:spPr/>
        <p:txBody>
          <a:bodyPr>
            <a:noAutofit/>
          </a:bodyPr>
          <a:lstStyle/>
          <a:p>
            <a:pPr lvl="0"/>
            <a:r>
              <a:rPr lang="en-US" sz="2400" b="1" dirty="0"/>
              <a:t>Structural poverty </a:t>
            </a:r>
            <a:r>
              <a:rPr lang="en-US" sz="2400" dirty="0"/>
              <a:t>in Pre-colonial Africa related mainly to those who did not have access to labor, they are categorized as weak individuals, the old, handicapped, the very young.</a:t>
            </a:r>
          </a:p>
          <a:p>
            <a:pPr lvl="0"/>
            <a:r>
              <a:rPr lang="en-US" sz="2400" b="1" dirty="0" err="1"/>
              <a:t>Conjuctural</a:t>
            </a:r>
            <a:r>
              <a:rPr lang="en-US" sz="2400" b="1" dirty="0"/>
              <a:t> poverty</a:t>
            </a:r>
            <a:r>
              <a:rPr lang="en-US" sz="2400" dirty="0"/>
              <a:t> has caused a greater change, the cause of this form of poverty is climatic and political culminating in mass famine and mortality. It was those moments that resources became acutely scarce and exclusion from them through political or other means became a chief determinant of poverty.</a:t>
            </a:r>
          </a:p>
          <a:p>
            <a:pPr marL="457200" indent="-457200" algn="just">
              <a:lnSpc>
                <a:spcPct val="150000"/>
              </a:lnSpc>
              <a:spcBef>
                <a:spcPts val="600"/>
              </a:spcBef>
              <a:spcAft>
                <a:spcPts val="600"/>
              </a:spcAft>
              <a:buFont typeface="Wingdings" pitchFamily="2" charset="2"/>
              <a:buChar char="q"/>
            </a:pPr>
            <a:endParaRPr lang="en-US" sz="2400" i="1" dirty="0" smtClean="0">
              <a:latin typeface="Arial Narrow" pitchFamily="34" charset="0"/>
            </a:endParaRPr>
          </a:p>
        </p:txBody>
      </p:sp>
    </p:spTree>
    <p:extLst>
      <p:ext uri="{BB962C8B-B14F-4D97-AF65-F5344CB8AC3E}">
        <p14:creationId xmlns:p14="http://schemas.microsoft.com/office/powerpoint/2010/main" val="3122934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Surviving Poverty during </a:t>
            </a:r>
            <a:r>
              <a:rPr lang="en-US" smtClean="0"/>
              <a:t>Pre-colonial times</a:t>
            </a:r>
            <a:endParaRPr lang="en-US"/>
          </a:p>
        </p:txBody>
      </p:sp>
      <p:sp>
        <p:nvSpPr>
          <p:cNvPr id="4" name="Content Placeholder 1"/>
          <p:cNvSpPr>
            <a:spLocks noGrp="1"/>
          </p:cNvSpPr>
          <p:nvPr>
            <p:ph idx="1"/>
          </p:nvPr>
        </p:nvSpPr>
        <p:spPr/>
        <p:txBody>
          <a:bodyPr>
            <a:noAutofit/>
          </a:bodyPr>
          <a:lstStyle/>
          <a:p>
            <a:r>
              <a:rPr lang="en-US" sz="2800" dirty="0"/>
              <a:t>In both Ethiopia and Europe, charitable acts were a means of survival for the poor. However, Ethiopia lacked institutions that were created to care for the poor, confine them or help them escape from poverty, as it was happening in Europe.  </a:t>
            </a:r>
          </a:p>
          <a:p>
            <a:r>
              <a:rPr lang="en-US" sz="2800" dirty="0"/>
              <a:t>In contrast to other countries in Pre-colonial Africa the Ethiopian poor survived on Christian charity while the rest of Africa depended on kin ship relationship for survival</a:t>
            </a:r>
          </a:p>
          <a:p>
            <a:pPr marL="457200" indent="-457200" algn="just">
              <a:lnSpc>
                <a:spcPct val="150000"/>
              </a:lnSpc>
              <a:spcBef>
                <a:spcPts val="600"/>
              </a:spcBef>
              <a:spcAft>
                <a:spcPts val="600"/>
              </a:spcAft>
              <a:buFont typeface="Wingdings" pitchFamily="2" charset="2"/>
              <a:buChar char="q"/>
            </a:pPr>
            <a:endParaRPr lang="en-US" sz="2800" dirty="0" smtClean="0">
              <a:latin typeface="Arial" pitchFamily="34" charset="0"/>
              <a:cs typeface="Arial" pitchFamily="34" charset="0"/>
            </a:endParaRPr>
          </a:p>
        </p:txBody>
      </p:sp>
    </p:spTree>
    <p:extLst>
      <p:ext uri="{BB962C8B-B14F-4D97-AF65-F5344CB8AC3E}">
        <p14:creationId xmlns:p14="http://schemas.microsoft.com/office/powerpoint/2010/main" val="28771460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2922" y="705393"/>
            <a:ext cx="10640878" cy="985295"/>
          </a:xfrm>
        </p:spPr>
        <p:txBody>
          <a:bodyPr>
            <a:normAutofit/>
          </a:bodyPr>
          <a:lstStyle/>
          <a:p>
            <a:pPr algn="ctr"/>
            <a:r>
              <a:rPr lang="en-ZA" b="1" dirty="0" smtClean="0"/>
              <a:t>POVERTY AND INEQUALITY</a:t>
            </a:r>
            <a:endParaRPr lang="en-ZA" b="1" dirty="0"/>
          </a:p>
        </p:txBody>
      </p:sp>
      <p:sp>
        <p:nvSpPr>
          <p:cNvPr id="3" name="Content Placeholder 2"/>
          <p:cNvSpPr>
            <a:spLocks noGrp="1"/>
          </p:cNvSpPr>
          <p:nvPr>
            <p:ph idx="1"/>
          </p:nvPr>
        </p:nvSpPr>
        <p:spPr>
          <a:xfrm>
            <a:off x="712922" y="2337069"/>
            <a:ext cx="10832024" cy="3537258"/>
          </a:xfrm>
        </p:spPr>
        <p:txBody>
          <a:bodyPr>
            <a:normAutofit fontScale="85000" lnSpcReduction="20000"/>
          </a:bodyPr>
          <a:lstStyle/>
          <a:p>
            <a:pPr marL="0" indent="0" algn="just">
              <a:buNone/>
            </a:pPr>
            <a:endParaRPr lang="en-ZA" b="1" dirty="0" smtClean="0"/>
          </a:p>
          <a:p>
            <a:pPr marL="0" indent="0" algn="just">
              <a:buNone/>
            </a:pPr>
            <a:r>
              <a:rPr lang="en-ZA" b="1" dirty="0" smtClean="0"/>
              <a:t>	</a:t>
            </a:r>
            <a:r>
              <a:rPr lang="en-ZA" sz="2800" b="1" dirty="0" smtClean="0"/>
              <a:t>DEFINITION</a:t>
            </a:r>
          </a:p>
          <a:p>
            <a:pPr lvl="1" algn="just"/>
            <a:r>
              <a:rPr lang="en-ZA" sz="4100" b="1" dirty="0" smtClean="0"/>
              <a:t>Poverty</a:t>
            </a:r>
            <a:r>
              <a:rPr lang="en-ZA" sz="4100" dirty="0" smtClean="0"/>
              <a:t> - state of deprivation and can be defined in absolute and relative terms.</a:t>
            </a:r>
          </a:p>
          <a:p>
            <a:pPr lvl="1" algn="just"/>
            <a:r>
              <a:rPr lang="en-ZA" sz="4100" b="1" dirty="0" smtClean="0"/>
              <a:t>Inequality</a:t>
            </a:r>
            <a:r>
              <a:rPr lang="en-ZA" sz="4100" dirty="0" smtClean="0"/>
              <a:t> – unfair situations in the society where some people have more wealth and opportunities than others </a:t>
            </a:r>
          </a:p>
          <a:p>
            <a:pPr lvl="1" algn="just"/>
            <a:r>
              <a:rPr lang="en-ZA" sz="4100" dirty="0" smtClean="0"/>
              <a:t>Inequality is the root cause of poverty</a:t>
            </a:r>
          </a:p>
          <a:p>
            <a:pPr lvl="1" algn="just"/>
            <a:endParaRPr lang="en-ZA" dirty="0" smtClean="0"/>
          </a:p>
        </p:txBody>
      </p:sp>
    </p:spTree>
    <p:extLst>
      <p:ext uri="{BB962C8B-B14F-4D97-AF65-F5344CB8AC3E}">
        <p14:creationId xmlns:p14="http://schemas.microsoft.com/office/powerpoint/2010/main" val="2191752824"/>
      </p:ext>
    </p:extLst>
  </p:cSld>
  <p:clrMapOvr>
    <a:masterClrMapping/>
  </p:clrMapOvr>
  <p:transition spd="med">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a:t>POVERTY AND INEQUALITY</a:t>
            </a:r>
            <a:endParaRPr lang="en-ZA" dirty="0"/>
          </a:p>
        </p:txBody>
      </p:sp>
      <p:sp>
        <p:nvSpPr>
          <p:cNvPr id="3" name="Content Placeholder 2"/>
          <p:cNvSpPr>
            <a:spLocks noGrp="1"/>
          </p:cNvSpPr>
          <p:nvPr>
            <p:ph idx="1"/>
          </p:nvPr>
        </p:nvSpPr>
        <p:spPr>
          <a:xfrm>
            <a:off x="1295401" y="2556931"/>
            <a:ext cx="9601196" cy="3557541"/>
          </a:xfrm>
        </p:spPr>
        <p:txBody>
          <a:bodyPr>
            <a:normAutofit fontScale="92500" lnSpcReduction="10000"/>
          </a:bodyPr>
          <a:lstStyle/>
          <a:p>
            <a:pPr marL="0" indent="0">
              <a:buNone/>
            </a:pPr>
            <a:r>
              <a:rPr lang="en-ZA" b="1" dirty="0" smtClean="0"/>
              <a:t>POVERTY MEASURES</a:t>
            </a:r>
          </a:p>
          <a:p>
            <a:pPr algn="just"/>
            <a:r>
              <a:rPr lang="en-ZA" sz="2800" b="1" dirty="0" smtClean="0"/>
              <a:t>Relative </a:t>
            </a:r>
            <a:r>
              <a:rPr lang="en-ZA" sz="2800" b="1" dirty="0"/>
              <a:t>poverty </a:t>
            </a:r>
            <a:r>
              <a:rPr lang="en-ZA" sz="2800" dirty="0" smtClean="0"/>
              <a:t>-  refers </a:t>
            </a:r>
            <a:r>
              <a:rPr lang="en-ZA" sz="2800" dirty="0"/>
              <a:t>to a </a:t>
            </a:r>
            <a:r>
              <a:rPr lang="en-ZA" sz="2800" dirty="0" smtClean="0"/>
              <a:t>standard, </a:t>
            </a:r>
            <a:r>
              <a:rPr lang="en-ZA" sz="2800" dirty="0"/>
              <a:t>  defined in terms of the society in which an individual </a:t>
            </a:r>
            <a:r>
              <a:rPr lang="en-ZA" sz="2800" dirty="0" smtClean="0"/>
              <a:t>lives. </a:t>
            </a:r>
            <a:r>
              <a:rPr lang="en-ZA" sz="2800" dirty="0"/>
              <a:t> </a:t>
            </a:r>
            <a:endParaRPr lang="en-ZA" sz="2800" dirty="0" smtClean="0"/>
          </a:p>
          <a:p>
            <a:pPr lvl="1" algn="just"/>
            <a:r>
              <a:rPr lang="en-ZA" dirty="0" smtClean="0"/>
              <a:t> </a:t>
            </a:r>
            <a:r>
              <a:rPr lang="en-ZA" dirty="0"/>
              <a:t>differs </a:t>
            </a:r>
            <a:r>
              <a:rPr lang="en-ZA" dirty="0" smtClean="0"/>
              <a:t>from  country </a:t>
            </a:r>
            <a:r>
              <a:rPr lang="en-ZA" dirty="0"/>
              <a:t>and over time. </a:t>
            </a:r>
            <a:endParaRPr lang="en-ZA" dirty="0" smtClean="0"/>
          </a:p>
          <a:p>
            <a:pPr algn="just"/>
            <a:r>
              <a:rPr lang="en-ZA" sz="2800" b="1" dirty="0" smtClean="0"/>
              <a:t>Absolute Poverty </a:t>
            </a:r>
            <a:r>
              <a:rPr lang="en-ZA" sz="2800" dirty="0" smtClean="0"/>
              <a:t>– better known as severe poverty - is inability </a:t>
            </a:r>
            <a:r>
              <a:rPr lang="en-ZA" sz="2800" dirty="0"/>
              <a:t>to afford </a:t>
            </a:r>
            <a:r>
              <a:rPr lang="en-ZA" sz="2800" dirty="0" smtClean="0"/>
              <a:t>basic services e. g food, shelter/housing and services, based </a:t>
            </a:r>
            <a:r>
              <a:rPr lang="en-ZA" sz="2800" dirty="0"/>
              <a:t>on an income </a:t>
            </a:r>
            <a:r>
              <a:rPr lang="en-ZA" sz="2800" dirty="0" smtClean="0"/>
              <a:t>threshold. </a:t>
            </a:r>
          </a:p>
          <a:p>
            <a:pPr lvl="1" algn="just"/>
            <a:r>
              <a:rPr lang="en-ZA" dirty="0" smtClean="0"/>
              <a:t>Absolute Poverty - </a:t>
            </a:r>
            <a:r>
              <a:rPr lang="en-ZA" dirty="0"/>
              <a:t> </a:t>
            </a:r>
            <a:r>
              <a:rPr lang="en-ZA" dirty="0" smtClean="0"/>
              <a:t>Being poor in the eyes of everybody</a:t>
            </a:r>
            <a:endParaRPr lang="en-ZA" dirty="0"/>
          </a:p>
        </p:txBody>
      </p:sp>
    </p:spTree>
    <p:extLst>
      <p:ext uri="{BB962C8B-B14F-4D97-AF65-F5344CB8AC3E}">
        <p14:creationId xmlns:p14="http://schemas.microsoft.com/office/powerpoint/2010/main" val="2954708706"/>
      </p:ext>
    </p:extLst>
  </p:cSld>
  <p:clrMapOvr>
    <a:masterClrMapping/>
  </p:clrMapOvr>
  <p:transition spd="med">
    <p:pull/>
  </p:transition>
  <p:timing>
    <p:tnLst>
      <p:par>
        <p:cTn id="1" dur="indefinite" restart="never" nodeType="tmRoot"/>
      </p:par>
    </p:tnLst>
  </p:timing>
</p:sld>
</file>

<file path=ppt/theme/_rels/them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629</TotalTime>
  <Words>991</Words>
  <Application>Microsoft Office PowerPoint</Application>
  <PresentationFormat>Widescreen</PresentationFormat>
  <Paragraphs>123</Paragraphs>
  <Slides>25</Slides>
  <Notes>2</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25</vt:i4>
      </vt:variant>
    </vt:vector>
  </HeadingPairs>
  <TitlesOfParts>
    <vt:vector size="34" baseType="lpstr">
      <vt:lpstr>MS PGothic</vt:lpstr>
      <vt:lpstr>Arial</vt:lpstr>
      <vt:lpstr>Arial Narrow</vt:lpstr>
      <vt:lpstr>Calibri</vt:lpstr>
      <vt:lpstr>Garamond</vt:lpstr>
      <vt:lpstr>Tahoma</vt:lpstr>
      <vt:lpstr>Wingdings</vt:lpstr>
      <vt:lpstr>1_Custom Design</vt:lpstr>
      <vt:lpstr>Organic</vt:lpstr>
      <vt:lpstr>REPUBLIC OF NAMIBIA</vt:lpstr>
      <vt:lpstr>OUTLINE</vt:lpstr>
      <vt:lpstr>INTRODUCTION</vt:lpstr>
      <vt:lpstr> BACKGROUND </vt:lpstr>
      <vt:lpstr>What is Poverty? An important Distinction </vt:lpstr>
      <vt:lpstr>What is Poverty?</vt:lpstr>
      <vt:lpstr>Surviving Poverty during Pre-colonial times</vt:lpstr>
      <vt:lpstr>POVERTY AND INEQUALITY</vt:lpstr>
      <vt:lpstr>POVERTY AND INEQUALITY</vt:lpstr>
      <vt:lpstr>POVERTY AND INEQUALITY</vt:lpstr>
      <vt:lpstr>POVERTY TRENDS (2003-2016), NAMIBIA </vt:lpstr>
      <vt:lpstr>POVERTY RATES BY URBAN/RURAL (%)</vt:lpstr>
      <vt:lpstr>INEQUALITY IN NAMIBIA (%)</vt:lpstr>
      <vt:lpstr> INEQUALITY BY REGION (GINI-COEFFICIENT)</vt:lpstr>
      <vt:lpstr> WHY ERADICATING POVERTY AND REDISTRIBUTE WEALTH ? </vt:lpstr>
      <vt:lpstr> WHY ERADICATING POVERTY AND REDISTRIBUTE WEALTH ? </vt:lpstr>
      <vt:lpstr> </vt:lpstr>
      <vt:lpstr>BLUEPRINT ON WEALTH REDISTRIBUTION AND  POVERTY ERADICATION </vt:lpstr>
      <vt:lpstr>BLUEPRINT ON WEALTH REDISTRIBUTION AND  POVERTY ERADICATION – IN LINE WITH OTHER AGENDAS</vt:lpstr>
      <vt:lpstr>BLUEPRINT ON WEALTH REDISTRIBUTION AND  POVERTY ERADICATION</vt:lpstr>
      <vt:lpstr>BLUEPRINT ON WEALTH REDISTRIBUTION AND  POVERTY ERADICATION </vt:lpstr>
      <vt:lpstr>BLUEPRINT ON WEALTH REDISTRIBUTION AND  POVERTY ERADICATION </vt:lpstr>
      <vt:lpstr>   EFFORT TOWARDS POVERTY ERADICATION &amp; WEALTH REDISTRIBUTION   </vt:lpstr>
      <vt:lpstr>    EFFORT TOWARDS POVERTY ERADICATION &amp; WEALTH REDISTRIBUTION    </vt:lpstr>
      <vt:lpstr>CONCLUSION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REPUBLIC OF NAMIBIA</dc:title>
  <dc:creator>Min of Poverty</dc:creator>
  <cp:lastModifiedBy>Esther Lusepani</cp:lastModifiedBy>
  <cp:revision>56</cp:revision>
  <dcterms:created xsi:type="dcterms:W3CDTF">2018-08-31T12:03:16Z</dcterms:created>
  <dcterms:modified xsi:type="dcterms:W3CDTF">2018-09-05T08:36:33Z</dcterms:modified>
</cp:coreProperties>
</file>