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lsx" ContentType="application/vnd.openxmlformats-officedocument.spreadsheetml.sheet"/>
  <Default Extension="xml" ContentType="application/xml"/>
  <Override PartName="/ppt/webextensions/taskpanes.xml" ContentType="application/vnd.ms-office.webextensiontaskpanes+xml"/>
  <Override PartName="/ppt/webextensions/webextension1.xml" ContentType="application/vnd.ms-office.webextension+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officeDocument/2006/relationships/officeDocument" Target="ppt/presentation.xml"/><Relationship Id="rId1" Type="http://schemas.microsoft.com/office/2011/relationships/webextensiontaskpanes" Target="ppt/webextensions/taskpanes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71" r:id="rId5"/>
    <p:sldMasterId id="2147483660" r:id="rId6"/>
    <p:sldMasterId id="2147483687" r:id="rId7"/>
  </p:sldMasterIdLst>
  <p:notesMasterIdLst>
    <p:notesMasterId r:id="rId28"/>
  </p:notesMasterIdLst>
  <p:sldIdLst>
    <p:sldId id="3932" r:id="rId8"/>
    <p:sldId id="3891" r:id="rId9"/>
    <p:sldId id="257" r:id="rId10"/>
    <p:sldId id="3912" r:id="rId11"/>
    <p:sldId id="3945" r:id="rId12"/>
    <p:sldId id="3950" r:id="rId13"/>
    <p:sldId id="3946" r:id="rId14"/>
    <p:sldId id="3931" r:id="rId15"/>
    <p:sldId id="3938" r:id="rId16"/>
    <p:sldId id="3951" r:id="rId17"/>
    <p:sldId id="3952" r:id="rId18"/>
    <p:sldId id="3953" r:id="rId19"/>
    <p:sldId id="3898" r:id="rId20"/>
    <p:sldId id="361" r:id="rId21"/>
    <p:sldId id="3940" r:id="rId22"/>
    <p:sldId id="3941" r:id="rId23"/>
    <p:sldId id="3942" r:id="rId24"/>
    <p:sldId id="3943" r:id="rId25"/>
    <p:sldId id="3944" r:id="rId26"/>
    <p:sldId id="263" r:id="rId27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3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BF9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B36BAA5-6E0A-4324-A49D-A1FEECFCC438}" v="425" dt="2024-11-04T19:47:28.67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18" autoAdjust="0"/>
    <p:restoredTop sz="94660"/>
  </p:normalViewPr>
  <p:slideViewPr>
    <p:cSldViewPr snapToGrid="0">
      <p:cViewPr varScale="1">
        <p:scale>
          <a:sx n="82" d="100"/>
          <a:sy n="82" d="100"/>
        </p:scale>
        <p:origin x="802" y="77"/>
      </p:cViewPr>
      <p:guideLst>
        <p:guide orient="horz" pos="2160"/>
        <p:guide pos="230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7" Type="http://schemas.openxmlformats.org/officeDocument/2006/relationships/slideMaster" Target="slideMasters/slideMaster4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viewProps" Target="viewProps.xml"/><Relationship Id="rId8" Type="http://schemas.openxmlformats.org/officeDocument/2006/relationships/slide" Target="slides/slid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Microsoft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c:style val="2"/>
  <c:chart>
    <c:autoTitleDeleted val="1"/>
    <c:plotArea>
      <c:layout>
        <c:manualLayout>
          <c:layoutTarget val="inner"/>
          <c:xMode val="edge"/>
          <c:yMode val="edge"/>
          <c:x val="0.1915966677175644"/>
          <c:y val="6.905828133365037E-2"/>
          <c:w val="0.53837531623427015"/>
          <c:h val="0.8618834373326992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505356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37ED-43EC-9275-E9806602A884}"/>
              </c:ext>
            </c:extLst>
          </c:dPt>
          <c:dPt>
            <c:idx val="1"/>
            <c:bubble3D val="0"/>
            <c:spPr>
              <a:solidFill>
                <a:srgbClr val="F0F0F0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37ED-43EC-9275-E9806602A884}"/>
              </c:ext>
            </c:extLst>
          </c:dPt>
          <c:cat>
            <c:strRef>
              <c:f>Sheet1!$A$2:$A$3</c:f>
              <c:strCache>
                <c:ptCount val="2"/>
                <c:pt idx="0">
                  <c:v>Increased Funding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7ED-43EC-9275-E9806602A88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806726321838408"/>
          <c:y val="3.7668153454718384E-2"/>
          <c:w val="0.53837531623427015"/>
          <c:h val="0.8618834373326992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505356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3CDB-453A-A443-F6DCF646DBD0}"/>
              </c:ext>
            </c:extLst>
          </c:dPt>
          <c:dPt>
            <c:idx val="1"/>
            <c:bubble3D val="0"/>
            <c:spPr>
              <a:solidFill>
                <a:srgbClr val="F0F0F0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3CDB-453A-A443-F6DCF646DBD0}"/>
              </c:ext>
            </c:extLst>
          </c:dPt>
          <c:cat>
            <c:strRef>
              <c:f>Sheet1!$A$2:$A$3</c:f>
              <c:strCache>
                <c:ptCount val="2"/>
                <c:pt idx="0">
                  <c:v>Increased Funding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3CDB-453A-A443-F6DCF646DB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1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6806726321838408"/>
          <c:y val="3.7668153454718384E-2"/>
          <c:w val="0.53837531623427015"/>
          <c:h val="0.86188343733269923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</c:strCache>
            </c:strRef>
          </c:tx>
          <c:spPr>
            <a:solidFill>
              <a:schemeClr val="accent1"/>
            </a:solidFill>
            <a:ln w="9525" cap="flat">
              <a:solidFill>
                <a:srgbClr val="F9F9F9"/>
              </a:solidFill>
              <a:prstDash val="solid"/>
              <a:round/>
            </a:ln>
            <a:effectLst/>
          </c:spPr>
          <c:dPt>
            <c:idx val="0"/>
            <c:bubble3D val="0"/>
            <c:spPr>
              <a:solidFill>
                <a:srgbClr val="505356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1-1B77-4710-803B-72EB239A36AA}"/>
              </c:ext>
            </c:extLst>
          </c:dPt>
          <c:dPt>
            <c:idx val="1"/>
            <c:bubble3D val="0"/>
            <c:spPr>
              <a:solidFill>
                <a:srgbClr val="F0F0F0"/>
              </a:solidFill>
              <a:effectLst/>
            </c:spPr>
            <c:extLst>
              <c:ext xmlns:c16="http://schemas.microsoft.com/office/drawing/2014/chart" uri="{C3380CC4-5D6E-409C-BE32-E72D297353CC}">
                <c16:uniqueId val="{00000003-1B77-4710-803B-72EB239A36AA}"/>
              </c:ext>
            </c:extLst>
          </c:dPt>
          <c:cat>
            <c:strRef>
              <c:f>Sheet1!$A$2:$A$3</c:f>
              <c:strCache>
                <c:ptCount val="2"/>
                <c:pt idx="0">
                  <c:v>Increased Funding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0.3</c:v>
                </c:pt>
                <c:pt idx="1">
                  <c:v>0.7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1B77-4710-803B-72EB239A36A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  <c:holeSize val="90"/>
      </c:doughnutChart>
      <c:spPr>
        <a:noFill/>
        <a:ln>
          <a:noFill/>
        </a:ln>
        <a:effectLst/>
      </c:spPr>
    </c:plotArea>
    <c:plotVisOnly val="1"/>
    <c:dispBlanksAs val="span"/>
    <c:showDLblsOverMax val="1"/>
  </c:chart>
  <c:spPr>
    <a:noFill/>
    <a:ln>
      <a:noFill/>
    </a:ln>
    <a:effectLst/>
  </c:sp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0.16016</cdr:x>
      <cdr:y>0.36292</cdr:y>
    </cdr:from>
    <cdr:to>
      <cdr:x>0.65098</cdr:x>
      <cdr:y>0.66049</cdr:y>
    </cdr:to>
    <cdr:sp macro="" textlink="">
      <cdr:nvSpPr>
        <cdr:cNvPr id="2" name="TextBox 5">
          <a:extLst xmlns:a="http://schemas.openxmlformats.org/drawingml/2006/main">
            <a:ext uri="{FF2B5EF4-FFF2-40B4-BE49-F238E27FC236}">
              <a16:creationId xmlns:a16="http://schemas.microsoft.com/office/drawing/2014/main" id="{17CC66E4-9E66-4330-8858-024579742101}"/>
            </a:ext>
          </a:extLst>
        </cdr:cNvPr>
        <cdr:cNvSpPr txBox="1"/>
      </cdr:nvSpPr>
      <cdr:spPr>
        <a:xfrm xmlns:a="http://schemas.openxmlformats.org/drawingml/2006/main">
          <a:off x="518687" y="734169"/>
          <a:ext cx="1589511" cy="601962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square" rtlCol="0" anchor="ctr" anchorCtr="1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lvl="2">
            <a:spcBef>
              <a:spcPts val="600"/>
            </a:spcBef>
            <a:spcAft>
              <a:spcPts val="1200"/>
            </a:spcAft>
            <a:buClr>
              <a:srgbClr val="FFC000">
                <a:lumMod val="75000"/>
              </a:srgbClr>
            </a:buClr>
            <a:defRPr/>
          </a:pPr>
          <a:r>
            <a:rPr lang="en-GB" sz="16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Venture Capital Fund (VCF)</a:t>
          </a: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0.28323</cdr:x>
      <cdr:y>0.15691</cdr:y>
    </cdr:from>
    <cdr:to>
      <cdr:x>0.67528</cdr:x>
      <cdr:y>0.81113</cdr:y>
    </cdr:to>
    <cdr:sp macro="" textlink="">
      <cdr:nvSpPr>
        <cdr:cNvPr id="2" name="TextBox 5">
          <a:extLst xmlns:a="http://schemas.openxmlformats.org/drawingml/2006/main">
            <a:ext uri="{FF2B5EF4-FFF2-40B4-BE49-F238E27FC236}">
              <a16:creationId xmlns:a16="http://schemas.microsoft.com/office/drawing/2014/main" id="{17CC66E4-9E66-4330-8858-024579742101}"/>
            </a:ext>
          </a:extLst>
        </cdr:cNvPr>
        <cdr:cNvSpPr txBox="1"/>
      </cdr:nvSpPr>
      <cdr:spPr>
        <a:xfrm xmlns:a="http://schemas.openxmlformats.org/drawingml/2006/main">
          <a:off x="966892" y="317424"/>
          <a:ext cx="1338424" cy="1323439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vert="horz" wrap="square" rtlCol="0" anchor="ctr" anchorCtr="1">
          <a:spAutoFit/>
        </a:bodyPr>
        <a:lstStyle xmlns:a="http://schemas.openxmlformats.org/drawingml/2006/main">
          <a:defPPr>
            <a:defRPr lang="en-US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marL="0" lvl="2">
            <a:spcBef>
              <a:spcPts val="600"/>
            </a:spcBef>
            <a:spcAft>
              <a:spcPts val="1200"/>
            </a:spcAft>
            <a:buClr>
              <a:srgbClr val="FFC000">
                <a:lumMod val="75000"/>
              </a:srgbClr>
            </a:buClr>
            <a:defRPr/>
          </a:pPr>
          <a:r>
            <a:rPr lang="en-US" sz="16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rPr>
            <a:t>National Mentoring and Coaching Programme (MCP)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3169920" cy="4817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NA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1"/>
            <a:ext cx="3169920" cy="48172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06C797-17C3-4E88-92C4-67BF6E5B05D4}" type="datetimeFigureOut">
              <a:rPr lang="en-NA" smtClean="0"/>
              <a:t>05/11/2024</a:t>
            </a:fld>
            <a:endParaRPr lang="en-NA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NA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1" y="4620578"/>
            <a:ext cx="5852160" cy="3780473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N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119475"/>
            <a:ext cx="3169920" cy="4817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N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5"/>
            <a:ext cx="3169920" cy="4817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B7A11D-BEBC-4DC1-9B8B-45EBC4E91A12}" type="slidenum">
              <a:rPr lang="en-NA" smtClean="0"/>
              <a:t>‹#›</a:t>
            </a:fld>
            <a:endParaRPr lang="en-NA"/>
          </a:p>
        </p:txBody>
      </p:sp>
    </p:spTree>
    <p:extLst>
      <p:ext uri="{BB962C8B-B14F-4D97-AF65-F5344CB8AC3E}">
        <p14:creationId xmlns:p14="http://schemas.microsoft.com/office/powerpoint/2010/main" val="8060479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94021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F3F028-D632-4B8F-B3FA-6227E005A1F6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584429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F3F028-D632-4B8F-B3FA-6227E005A1F6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00945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F3F028-D632-4B8F-B3FA-6227E005A1F6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6993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2062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377807-02AB-A46F-5D97-DE3905F2FC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5400BD1-0E12-8B7C-2A1E-54B86C12B02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8CD7BC3-2F13-4627-81A1-B1EADD6256A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E294CA-21D0-2857-7F30-5D3D7BD9B2C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9477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300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F3F028-D632-4B8F-B3FA-6227E005A1F6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22839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F3F028-D632-4B8F-B3FA-6227E005A1F6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32353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F3F028-D632-4B8F-B3FA-6227E005A1F6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4961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49C3-1873-460C-A07A-5133C74BDA1F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BD7BF-F618-431B-9D5F-9C279F905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60813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49C3-1873-460C-A07A-5133C74BDA1F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BD7BF-F618-431B-9D5F-9C279F905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6292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49C3-1873-460C-A07A-5133C74BDA1F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BD7BF-F618-431B-9D5F-9C279F905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592970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7414138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BE5FA-A73B-B042-4DB2-FDFE66B5A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0" y="688288"/>
            <a:ext cx="4433455" cy="3966824"/>
          </a:xfrm>
        </p:spPr>
        <p:txBody>
          <a:bodyPr anchor="t">
            <a:noAutofit/>
          </a:bodyPr>
          <a:lstStyle>
            <a:lvl1pPr>
              <a:defRPr sz="7200" b="0">
                <a:latin typeface="+mn-lt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4AF4F-C46E-4A7B-AF85-1B8E60C40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73946-9152-2148-B286-BEF1B04A81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F42E324-B3F9-BA8B-E636-0DB5DCF6B8A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6096000" cy="6857996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34E5E201-FB99-8711-C52C-CBA123864F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11636" y="5936851"/>
            <a:ext cx="3283527" cy="602673"/>
          </a:xfrm>
        </p:spPr>
        <p:txBody>
          <a:bodyPr anchor="b">
            <a:normAutofit/>
          </a:bodyPr>
          <a:lstStyle>
            <a:lvl1pPr marL="0" indent="0">
              <a:buNone/>
              <a:defRPr sz="16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72241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8">
          <p15:clr>
            <a:srgbClr val="FBAE40"/>
          </p15:clr>
        </p15:guide>
        <p15:guide id="2" pos="9848">
          <p15:clr>
            <a:srgbClr val="FBAE40"/>
          </p15:clr>
        </p15:guide>
        <p15:guide id="3" pos="5120">
          <p15:clr>
            <a:srgbClr val="FBAE40"/>
          </p15:clr>
        </p15:guide>
        <p15:guide id="4" orient="horz" pos="5424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BE5FA-A73B-B042-4DB2-FDFE66B5A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5" y="685801"/>
            <a:ext cx="7661275" cy="2057400"/>
          </a:xfrm>
        </p:spPr>
        <p:txBody>
          <a:bodyPr wrap="square" anchor="t">
            <a:noAutofit/>
          </a:bodyPr>
          <a:lstStyle>
            <a:lvl1pPr>
              <a:defRPr sz="6000" b="0">
                <a:latin typeface="+mn-lt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4AF4F-C46E-4A7B-AF85-1B8E60C40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73946-9152-2148-B286-BEF1B04A819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AE235B5-1CFD-192F-6EB8-F70885CA89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2282" y="3429000"/>
            <a:ext cx="3283527" cy="238024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5E227211-DEE4-1F0C-C1BA-C744EE226C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2282" y="2826327"/>
            <a:ext cx="3283527" cy="602673"/>
          </a:xfrm>
        </p:spPr>
        <p:txBody>
          <a:bodyPr anchor="b">
            <a:normAutofit/>
          </a:bodyPr>
          <a:lstStyle>
            <a:lvl1pPr marL="0" indent="0">
              <a:buNone/>
              <a:defRPr sz="16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AB1C8803-0542-76BB-6DF0-FCC5FE74BCA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454237" y="2819905"/>
            <a:ext cx="3283527" cy="602673"/>
          </a:xfrm>
        </p:spPr>
        <p:txBody>
          <a:bodyPr anchor="b">
            <a:normAutofit/>
          </a:bodyPr>
          <a:lstStyle>
            <a:lvl1pPr marL="0" indent="0">
              <a:buNone/>
              <a:defRPr sz="16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34E5E201-FB99-8711-C52C-CBA123864F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16191" y="2826327"/>
            <a:ext cx="3283527" cy="602673"/>
          </a:xfrm>
        </p:spPr>
        <p:txBody>
          <a:bodyPr anchor="b">
            <a:normAutofit/>
          </a:bodyPr>
          <a:lstStyle>
            <a:lvl1pPr marL="0" indent="0">
              <a:buNone/>
              <a:defRPr sz="16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94F64B39-6AAB-933F-C46A-07FA43BE056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54237" y="3429000"/>
            <a:ext cx="3283527" cy="238023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135C6E61-8847-4830-9FF4-365A758995C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16191" y="3429001"/>
            <a:ext cx="3283527" cy="2380235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Line">
            <a:extLst>
              <a:ext uri="{FF2B5EF4-FFF2-40B4-BE49-F238E27FC236}">
                <a16:creationId xmlns:a16="http://schemas.microsoft.com/office/drawing/2014/main" id="{9CC6E57F-E43B-2EE4-AB08-63909F883D55}"/>
              </a:ext>
            </a:extLst>
          </p:cNvPr>
          <p:cNvSpPr/>
          <p:nvPr userDrawn="1"/>
        </p:nvSpPr>
        <p:spPr>
          <a:xfrm>
            <a:off x="400709" y="5885947"/>
            <a:ext cx="11328458" cy="1"/>
          </a:xfrm>
          <a:prstGeom prst="line">
            <a:avLst/>
          </a:prstGeom>
          <a:ln w="12700">
            <a:solidFill>
              <a:srgbClr val="000000"/>
            </a:solidFill>
            <a:miter/>
          </a:ln>
        </p:spPr>
        <p:txBody>
          <a:bodyPr lIns="34289" rIns="34289"/>
          <a:lstStyle/>
          <a:p>
            <a:endParaRPr sz="1350"/>
          </a:p>
        </p:txBody>
      </p:sp>
    </p:spTree>
    <p:extLst>
      <p:ext uri="{BB962C8B-B14F-4D97-AF65-F5344CB8AC3E}">
        <p14:creationId xmlns:p14="http://schemas.microsoft.com/office/powerpoint/2010/main" val="42440634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8">
          <p15:clr>
            <a:srgbClr val="FBAE40"/>
          </p15:clr>
        </p15:guide>
        <p15:guide id="2" pos="9848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BE5FA-A73B-B042-4DB2-FDFE66B5A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6" y="685804"/>
            <a:ext cx="7661274" cy="2069086"/>
          </a:xfrm>
        </p:spPr>
        <p:txBody>
          <a:bodyPr anchor="t">
            <a:noAutofit/>
          </a:bodyPr>
          <a:lstStyle>
            <a:lvl1pPr>
              <a:defRPr sz="6000" b="0">
                <a:latin typeface="+mn-lt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4AF4F-C46E-4A7B-AF85-1B8E60C40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73946-9152-2148-B286-BEF1B04A819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AE235B5-1CFD-192F-6EB8-F70885CA89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2282" y="3429000"/>
            <a:ext cx="3283527" cy="238024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5E227211-DEE4-1F0C-C1BA-C744EE226C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2282" y="2826327"/>
            <a:ext cx="3283527" cy="602673"/>
          </a:xfrm>
        </p:spPr>
        <p:txBody>
          <a:bodyPr anchor="b">
            <a:normAutofit/>
          </a:bodyPr>
          <a:lstStyle>
            <a:lvl1pPr marL="0" indent="0">
              <a:buNone/>
              <a:defRPr sz="16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34E5E201-FB99-8711-C52C-CBA123864F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454237" y="2826327"/>
            <a:ext cx="3283527" cy="602673"/>
          </a:xfrm>
        </p:spPr>
        <p:txBody>
          <a:bodyPr anchor="b">
            <a:normAutofit/>
          </a:bodyPr>
          <a:lstStyle>
            <a:lvl1pPr marL="0" indent="0">
              <a:buNone/>
              <a:defRPr sz="16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94F64B39-6AAB-933F-C46A-07FA43BE056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454237" y="3429000"/>
            <a:ext cx="3283527" cy="238023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Line">
            <a:extLst>
              <a:ext uri="{FF2B5EF4-FFF2-40B4-BE49-F238E27FC236}">
                <a16:creationId xmlns:a16="http://schemas.microsoft.com/office/drawing/2014/main" id="{9CC6E57F-E43B-2EE4-AB08-63909F883D55}"/>
              </a:ext>
            </a:extLst>
          </p:cNvPr>
          <p:cNvSpPr/>
          <p:nvPr userDrawn="1"/>
        </p:nvSpPr>
        <p:spPr>
          <a:xfrm>
            <a:off x="400709" y="5885947"/>
            <a:ext cx="11328458" cy="1"/>
          </a:xfrm>
          <a:prstGeom prst="line">
            <a:avLst/>
          </a:prstGeom>
          <a:ln w="12700">
            <a:solidFill>
              <a:srgbClr val="000000"/>
            </a:solidFill>
            <a:miter/>
          </a:ln>
        </p:spPr>
        <p:txBody>
          <a:bodyPr lIns="34289" rIns="34289"/>
          <a:lstStyle/>
          <a:p>
            <a:endParaRPr sz="135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F42E324-B3F9-BA8B-E636-0DB5DCF6B8A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853487" y="1153397"/>
            <a:ext cx="2871788" cy="4499259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15750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8">
          <p15:clr>
            <a:srgbClr val="FBAE40"/>
          </p15:clr>
        </p15:guide>
        <p15:guide id="2" pos="9848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BE5FA-A73B-B042-4DB2-FDFE66B5A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5" y="688289"/>
            <a:ext cx="5629275" cy="2689838"/>
          </a:xfrm>
        </p:spPr>
        <p:txBody>
          <a:bodyPr anchor="t">
            <a:noAutofit/>
          </a:bodyPr>
          <a:lstStyle>
            <a:lvl1pPr>
              <a:defRPr sz="6000" b="0">
                <a:latin typeface="+mn-lt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4AF4F-C46E-4A7B-AF85-1B8E60C40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73946-9152-2148-B286-BEF1B04A819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34E5E201-FB99-8711-C52C-CBA123864F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1909" y="1030325"/>
            <a:ext cx="4763366" cy="602673"/>
          </a:xfrm>
        </p:spPr>
        <p:txBody>
          <a:bodyPr anchor="b">
            <a:normAutofit/>
          </a:bodyPr>
          <a:lstStyle>
            <a:lvl1pPr marL="0" indent="0">
              <a:buNone/>
              <a:defRPr sz="16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94F64B39-6AAB-933F-C46A-07FA43BE056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961909" y="1632997"/>
            <a:ext cx="4763366" cy="119333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Line">
            <a:extLst>
              <a:ext uri="{FF2B5EF4-FFF2-40B4-BE49-F238E27FC236}">
                <a16:creationId xmlns:a16="http://schemas.microsoft.com/office/drawing/2014/main" id="{9CC6E57F-E43B-2EE4-AB08-63909F883D55}"/>
              </a:ext>
            </a:extLst>
          </p:cNvPr>
          <p:cNvSpPr/>
          <p:nvPr userDrawn="1"/>
        </p:nvSpPr>
        <p:spPr>
          <a:xfrm>
            <a:off x="400709" y="5885947"/>
            <a:ext cx="11328458" cy="1"/>
          </a:xfrm>
          <a:prstGeom prst="line">
            <a:avLst/>
          </a:prstGeom>
          <a:ln w="12700">
            <a:solidFill>
              <a:srgbClr val="000000"/>
            </a:solidFill>
            <a:miter/>
          </a:ln>
        </p:spPr>
        <p:txBody>
          <a:bodyPr lIns="34289" rIns="34289"/>
          <a:lstStyle/>
          <a:p>
            <a:endParaRPr sz="135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8F14F2A9-59FA-754E-5B1E-11A58CA07A3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961909" y="2836716"/>
            <a:ext cx="4763366" cy="602673"/>
          </a:xfrm>
        </p:spPr>
        <p:txBody>
          <a:bodyPr anchor="b">
            <a:normAutofit/>
          </a:bodyPr>
          <a:lstStyle>
            <a:lvl1pPr marL="0" indent="0">
              <a:buNone/>
              <a:defRPr sz="16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0B23DCBD-0AA5-7D57-EC78-48DF1E6328C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61909" y="3439389"/>
            <a:ext cx="4763366" cy="141153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302067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8">
          <p15:clr>
            <a:srgbClr val="FBAE40"/>
          </p15:clr>
        </p15:guide>
        <p15:guide id="2" pos="9848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BE5FA-A73B-B042-4DB2-FDFE66B5A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5" y="688289"/>
            <a:ext cx="5629275" cy="2138039"/>
          </a:xfrm>
        </p:spPr>
        <p:txBody>
          <a:bodyPr anchor="t">
            <a:noAutofit/>
          </a:bodyPr>
          <a:lstStyle>
            <a:lvl1pPr>
              <a:defRPr sz="6000" b="0">
                <a:latin typeface="+mn-lt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4AF4F-C46E-4A7B-AF85-1B8E60C40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73946-9152-2148-B286-BEF1B04A8193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8AE235B5-1CFD-192F-6EB8-F70885CA8901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92281" y="3429000"/>
            <a:ext cx="5143501" cy="2380243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Text Placeholder 10">
            <a:extLst>
              <a:ext uri="{FF2B5EF4-FFF2-40B4-BE49-F238E27FC236}">
                <a16:creationId xmlns:a16="http://schemas.microsoft.com/office/drawing/2014/main" id="{5E227211-DEE4-1F0C-C1BA-C744EE226C00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92282" y="2826327"/>
            <a:ext cx="5143500" cy="602673"/>
          </a:xfrm>
        </p:spPr>
        <p:txBody>
          <a:bodyPr anchor="b">
            <a:normAutofit/>
          </a:bodyPr>
          <a:lstStyle>
            <a:lvl1pPr marL="0" indent="0">
              <a:buNone/>
              <a:defRPr sz="16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Line">
            <a:extLst>
              <a:ext uri="{FF2B5EF4-FFF2-40B4-BE49-F238E27FC236}">
                <a16:creationId xmlns:a16="http://schemas.microsoft.com/office/drawing/2014/main" id="{9CC6E57F-E43B-2EE4-AB08-63909F883D55}"/>
              </a:ext>
            </a:extLst>
          </p:cNvPr>
          <p:cNvSpPr/>
          <p:nvPr userDrawn="1"/>
        </p:nvSpPr>
        <p:spPr>
          <a:xfrm>
            <a:off x="400709" y="5885947"/>
            <a:ext cx="11328458" cy="1"/>
          </a:xfrm>
          <a:prstGeom prst="line">
            <a:avLst/>
          </a:prstGeom>
          <a:ln w="12700">
            <a:solidFill>
              <a:srgbClr val="000000"/>
            </a:solidFill>
            <a:miter/>
          </a:ln>
        </p:spPr>
        <p:txBody>
          <a:bodyPr lIns="34289" rIns="34289"/>
          <a:lstStyle/>
          <a:p>
            <a:endParaRPr sz="135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F42E324-B3F9-BA8B-E636-0DB5DCF6B8A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096000" y="1153397"/>
            <a:ext cx="5629275" cy="4499259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24508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8">
          <p15:clr>
            <a:srgbClr val="FBAE40"/>
          </p15:clr>
        </p15:guide>
        <p15:guide id="2" pos="9848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BE5FA-A73B-B042-4DB2-FDFE66B5A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6725" y="688289"/>
            <a:ext cx="5629275" cy="2689838"/>
          </a:xfrm>
        </p:spPr>
        <p:txBody>
          <a:bodyPr anchor="t">
            <a:noAutofit/>
          </a:bodyPr>
          <a:lstStyle>
            <a:lvl1pPr>
              <a:defRPr sz="6000" b="0">
                <a:latin typeface="+mn-lt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4AF4F-C46E-4A7B-AF85-1B8E60C40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73946-9152-2148-B286-BEF1B04A819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34E5E201-FB99-8711-C52C-CBA123864F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961909" y="1030325"/>
            <a:ext cx="4763366" cy="602673"/>
          </a:xfrm>
        </p:spPr>
        <p:txBody>
          <a:bodyPr anchor="b">
            <a:normAutofit/>
          </a:bodyPr>
          <a:lstStyle>
            <a:lvl1pPr marL="0" indent="0">
              <a:buNone/>
              <a:defRPr sz="16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10">
            <a:extLst>
              <a:ext uri="{FF2B5EF4-FFF2-40B4-BE49-F238E27FC236}">
                <a16:creationId xmlns:a16="http://schemas.microsoft.com/office/drawing/2014/main" id="{94F64B39-6AAB-933F-C46A-07FA43BE0567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961909" y="1632997"/>
            <a:ext cx="4763366" cy="1193330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Line">
            <a:extLst>
              <a:ext uri="{FF2B5EF4-FFF2-40B4-BE49-F238E27FC236}">
                <a16:creationId xmlns:a16="http://schemas.microsoft.com/office/drawing/2014/main" id="{9CC6E57F-E43B-2EE4-AB08-63909F883D55}"/>
              </a:ext>
            </a:extLst>
          </p:cNvPr>
          <p:cNvSpPr/>
          <p:nvPr userDrawn="1"/>
        </p:nvSpPr>
        <p:spPr>
          <a:xfrm>
            <a:off x="400709" y="5885947"/>
            <a:ext cx="11328458" cy="1"/>
          </a:xfrm>
          <a:prstGeom prst="line">
            <a:avLst/>
          </a:prstGeom>
          <a:ln w="12700">
            <a:solidFill>
              <a:srgbClr val="000000"/>
            </a:solidFill>
            <a:miter/>
          </a:ln>
        </p:spPr>
        <p:txBody>
          <a:bodyPr lIns="34289" rIns="34289"/>
          <a:lstStyle/>
          <a:p>
            <a:endParaRPr sz="1350"/>
          </a:p>
        </p:txBody>
      </p:sp>
      <p:sp>
        <p:nvSpPr>
          <p:cNvPr id="4" name="Text Placeholder 10">
            <a:extLst>
              <a:ext uri="{FF2B5EF4-FFF2-40B4-BE49-F238E27FC236}">
                <a16:creationId xmlns:a16="http://schemas.microsoft.com/office/drawing/2014/main" id="{8F14F2A9-59FA-754E-5B1E-11A58CA07A3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961909" y="2836716"/>
            <a:ext cx="4763366" cy="602673"/>
          </a:xfrm>
        </p:spPr>
        <p:txBody>
          <a:bodyPr anchor="b">
            <a:normAutofit/>
          </a:bodyPr>
          <a:lstStyle>
            <a:lvl1pPr marL="0" indent="0">
              <a:buNone/>
              <a:defRPr sz="16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10">
            <a:extLst>
              <a:ext uri="{FF2B5EF4-FFF2-40B4-BE49-F238E27FC236}">
                <a16:creationId xmlns:a16="http://schemas.microsoft.com/office/drawing/2014/main" id="{0B23DCBD-0AA5-7D57-EC78-48DF1E6328C6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961909" y="3439389"/>
            <a:ext cx="4763366" cy="1411538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3" name="Picture Placeholder 11">
            <a:extLst>
              <a:ext uri="{FF2B5EF4-FFF2-40B4-BE49-F238E27FC236}">
                <a16:creationId xmlns:a16="http://schemas.microsoft.com/office/drawing/2014/main" id="{D96AF8D7-D3E5-B5C6-030A-DFBC5AEC7D00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592282" y="3616037"/>
            <a:ext cx="5503718" cy="2071901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74687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8">
          <p15:clr>
            <a:srgbClr val="FBAE40"/>
          </p15:clr>
        </p15:guide>
        <p15:guide id="2" pos="9848">
          <p15:clr>
            <a:srgbClr val="FBAE40"/>
          </p15:clr>
        </p15:guide>
        <p15:guide id="3" pos="512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CD049-71FF-411B-BCE5-A051E826B1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C7692D-ABCF-997B-650B-266DF91A7F5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748"/>
            <a:ext cx="2743200" cy="3643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FCE306B-148D-CE50-D43B-2DEE137858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748"/>
            <a:ext cx="4114800" cy="3643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E5411AD-3E1B-501F-B9F8-D0AAF3F5F5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73946-9152-2148-B286-BEF1B04A81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492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49C3-1873-460C-A07A-5133C74BDA1F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BD7BF-F618-431B-9D5F-9C279F905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733935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BE72686-CE9D-3B74-9DE2-86FB708C153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748"/>
            <a:ext cx="2743200" cy="3643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1D822D6-F437-1E07-DBC9-57FD732126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748"/>
            <a:ext cx="4114800" cy="364331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AF305-6821-F7EE-9D30-6FE81EC2B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73946-9152-2148-B286-BEF1B04A819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1799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BE5FA-A73B-B042-4DB2-FDFE66B5A9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77000" y="688288"/>
            <a:ext cx="4433455" cy="3966824"/>
          </a:xfrm>
        </p:spPr>
        <p:txBody>
          <a:bodyPr anchor="t">
            <a:noAutofit/>
          </a:bodyPr>
          <a:lstStyle>
            <a:lvl1pPr>
              <a:defRPr sz="7500" b="0">
                <a:latin typeface="+mn-lt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A4AF4F-C46E-4A7B-AF85-1B8E60C405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E73946-9152-2148-B286-BEF1B04A819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F42E324-B3F9-BA8B-E636-0DB5DCF6B8A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6096000" cy="6857996"/>
          </a:xfrm>
        </p:spPr>
        <p:txBody>
          <a:bodyPr/>
          <a:lstStyle/>
          <a:p>
            <a:endParaRPr lang="en-US"/>
          </a:p>
        </p:txBody>
      </p:sp>
      <p:sp>
        <p:nvSpPr>
          <p:cNvPr id="5" name="Text Placeholder 10">
            <a:extLst>
              <a:ext uri="{FF2B5EF4-FFF2-40B4-BE49-F238E27FC236}">
                <a16:creationId xmlns:a16="http://schemas.microsoft.com/office/drawing/2014/main" id="{34E5E201-FB99-8711-C52C-CBA123864F6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511636" y="5936851"/>
            <a:ext cx="3283527" cy="602673"/>
          </a:xfrm>
        </p:spPr>
        <p:txBody>
          <a:bodyPr anchor="b">
            <a:normAutofit/>
          </a:bodyPr>
          <a:lstStyle>
            <a:lvl1pPr marL="0" indent="0">
              <a:buNone/>
              <a:defRPr sz="1650"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13551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88">
          <p15:clr>
            <a:srgbClr val="FBAE40"/>
          </p15:clr>
        </p15:guide>
        <p15:guide id="2" pos="9848">
          <p15:clr>
            <a:srgbClr val="FBAE40"/>
          </p15:clr>
        </p15:guide>
        <p15:guide id="3" pos="5120">
          <p15:clr>
            <a:srgbClr val="FBAE40"/>
          </p15:clr>
        </p15:guide>
        <p15:guide id="4" orient="horz" pos="5424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1066667" cy="4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/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873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tar: 4 Points 26">
            <a:extLst>
              <a:ext uri="{FF2B5EF4-FFF2-40B4-BE49-F238E27FC236}">
                <a16:creationId xmlns:a16="http://schemas.microsoft.com/office/drawing/2014/main" id="{0C46125D-A6C9-4FA7-AC81-314EF41291F4}"/>
              </a:ext>
            </a:extLst>
          </p:cNvPr>
          <p:cNvSpPr/>
          <p:nvPr userDrawn="1"/>
        </p:nvSpPr>
        <p:spPr>
          <a:xfrm>
            <a:off x="3934264" y="1555261"/>
            <a:ext cx="853441" cy="853441"/>
          </a:xfrm>
          <a:prstGeom prst="star4">
            <a:avLst>
              <a:gd name="adj" fmla="val 1371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B69E86D-2093-4CE3-AFAD-5ED890C95422}"/>
              </a:ext>
            </a:extLst>
          </p:cNvPr>
          <p:cNvSpPr/>
          <p:nvPr userDrawn="1"/>
        </p:nvSpPr>
        <p:spPr>
          <a:xfrm>
            <a:off x="1" y="1"/>
            <a:ext cx="2489199" cy="2489199"/>
          </a:xfrm>
          <a:custGeom>
            <a:avLst/>
            <a:gdLst>
              <a:gd name="connsiteX0" fmla="*/ 0 w 3733799"/>
              <a:gd name="connsiteY0" fmla="*/ 0 h 3733799"/>
              <a:gd name="connsiteX1" fmla="*/ 3733799 w 3733799"/>
              <a:gd name="connsiteY1" fmla="*/ 0 h 3733799"/>
              <a:gd name="connsiteX2" fmla="*/ 0 w 3733799"/>
              <a:gd name="connsiteY2" fmla="*/ 3733799 h 373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3799" h="3733799">
                <a:moveTo>
                  <a:pt x="0" y="0"/>
                </a:moveTo>
                <a:lnTo>
                  <a:pt x="3733799" y="0"/>
                </a:lnTo>
                <a:cubicBezTo>
                  <a:pt x="3733799" y="2062120"/>
                  <a:pt x="2062120" y="3733799"/>
                  <a:pt x="0" y="373379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0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C3C0C18-3CFA-482C-8E5E-2A541D4A1B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48997" y="476250"/>
            <a:ext cx="5157031" cy="59055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333"/>
            </a:lvl1pPr>
          </a:lstStyle>
          <a:p>
            <a:endParaRPr lang="en-ID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8516993-BDDF-41F0-93E0-ABB9AF085E4F}"/>
              </a:ext>
            </a:extLst>
          </p:cNvPr>
          <p:cNvCxnSpPr/>
          <p:nvPr userDrawn="1"/>
        </p:nvCxnSpPr>
        <p:spPr>
          <a:xfrm>
            <a:off x="11232092" y="480000"/>
            <a:ext cx="0" cy="59017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B67530F7-C043-4F2D-AA58-B8F8D1238C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426" y="5371548"/>
            <a:ext cx="4943506" cy="10102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0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056F6C-246C-0167-0A6F-0D7FA448DF3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630AE-A578-3327-1F99-AAE520E5D18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6A0E0A3C-AF5E-BB75-6F0A-2D22B84E67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0001" y="1041400"/>
            <a:ext cx="5268995" cy="2387600"/>
          </a:xfrm>
        </p:spPr>
        <p:txBody>
          <a:bodyPr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2473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60">
          <p15:clr>
            <a:srgbClr val="FBAE40"/>
          </p15:clr>
        </p15:guide>
        <p15:guide id="2" orient="horz" pos="3240">
          <p15:clr>
            <a:srgbClr val="FBAE40"/>
          </p15:clr>
        </p15:guide>
        <p15:guide id="3" pos="453">
          <p15:clr>
            <a:srgbClr val="FBAE40"/>
          </p15:clr>
        </p15:guide>
        <p15:guide id="4" orient="horz" pos="450">
          <p15:clr>
            <a:srgbClr val="FBAE40"/>
          </p15:clr>
        </p15:guide>
        <p15:guide id="5" pos="10613">
          <p15:clr>
            <a:srgbClr val="FBAE40"/>
          </p15:clr>
        </p15:guide>
        <p15:guide id="6" orient="horz" pos="603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54BB9E4-E7B1-0134-AF57-AD95BB041006}"/>
              </a:ext>
            </a:extLst>
          </p:cNvPr>
          <p:cNvSpPr/>
          <p:nvPr userDrawn="1"/>
        </p:nvSpPr>
        <p:spPr>
          <a:xfrm>
            <a:off x="530" y="476248"/>
            <a:ext cx="5156502" cy="2952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26789B-7346-CEC7-16A3-3B0FE2DE3B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2182D3-0E91-91F1-ECC7-0966F48FB0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CC096F-6B7A-45E7-A4B6-CD5BAF79EDB3}"/>
              </a:ext>
            </a:extLst>
          </p:cNvPr>
          <p:cNvSpPr/>
          <p:nvPr userDrawn="1"/>
        </p:nvSpPr>
        <p:spPr>
          <a:xfrm>
            <a:off x="5157032" y="467901"/>
            <a:ext cx="479425" cy="29610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CBBAE4-493F-3F66-9BA3-4B1526CEEC79}"/>
              </a:ext>
            </a:extLst>
          </p:cNvPr>
          <p:cNvSpPr/>
          <p:nvPr userDrawn="1"/>
        </p:nvSpPr>
        <p:spPr>
          <a:xfrm>
            <a:off x="5157032" y="3429000"/>
            <a:ext cx="479425" cy="2952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10" name="Picture Placeholder 11">
            <a:extLst>
              <a:ext uri="{FF2B5EF4-FFF2-40B4-BE49-F238E27FC236}">
                <a16:creationId xmlns:a16="http://schemas.microsoft.com/office/drawing/2014/main" id="{6BD6F11D-1F8D-7106-7F01-98F5C78698D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65" y="3428999"/>
            <a:ext cx="5157031" cy="295275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333"/>
            </a:lvl1pPr>
          </a:lstStyle>
          <a:p>
            <a:endParaRPr lang="en-ID"/>
          </a:p>
        </p:txBody>
      </p:sp>
      <p:sp>
        <p:nvSpPr>
          <p:cNvPr id="14" name="Picture Placeholder 11">
            <a:extLst>
              <a:ext uri="{FF2B5EF4-FFF2-40B4-BE49-F238E27FC236}">
                <a16:creationId xmlns:a16="http://schemas.microsoft.com/office/drawing/2014/main" id="{C0E4CD27-9738-506D-FE10-C7E4B01642C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35928" y="476247"/>
            <a:ext cx="5157031" cy="295275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333"/>
            </a:lvl1pPr>
          </a:lstStyle>
          <a:p>
            <a:endParaRPr lang="en-ID"/>
          </a:p>
        </p:txBody>
      </p:sp>
      <p:sp>
        <p:nvSpPr>
          <p:cNvPr id="17" name="Text Placeholder 29">
            <a:extLst>
              <a:ext uri="{FF2B5EF4-FFF2-40B4-BE49-F238E27FC236}">
                <a16:creationId xmlns:a16="http://schemas.microsoft.com/office/drawing/2014/main" id="{B1DDC514-7359-001E-8FAE-68B46ECD30B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02350" y="3975652"/>
            <a:ext cx="4293705" cy="333254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>
              <a:buNone/>
              <a:defRPr sz="1300" b="1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  <a:endParaRPr lang="en-ID" dirty="0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9812B0A6-88F7-0091-186C-FFD429A6DA7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02350" y="4373217"/>
            <a:ext cx="4293705" cy="1954696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>
              <a:buNone/>
              <a:defRPr sz="1100" b="0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ID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Click to edit Master text styles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36477C-8D55-B4B8-85DD-DAF85A20D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8" y="493574"/>
            <a:ext cx="4629286" cy="2084577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81762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umn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8F4CCF5-90D2-D1A7-3002-CBBBF74651D2}"/>
              </a:ext>
            </a:extLst>
          </p:cNvPr>
          <p:cNvSpPr/>
          <p:nvPr userDrawn="1"/>
        </p:nvSpPr>
        <p:spPr>
          <a:xfrm>
            <a:off x="530" y="476248"/>
            <a:ext cx="5156502" cy="5901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5039BA4-3B01-3D4B-CC00-B60E645F58EB}"/>
              </a:ext>
            </a:extLst>
          </p:cNvPr>
          <p:cNvSpPr/>
          <p:nvPr userDrawn="1"/>
        </p:nvSpPr>
        <p:spPr>
          <a:xfrm rot="16200000">
            <a:off x="2546434" y="-2076579"/>
            <a:ext cx="64693" cy="5162841"/>
          </a:xfrm>
          <a:prstGeom prst="rect">
            <a:avLst/>
          </a:prstGeom>
          <a:solidFill>
            <a:schemeClr val="accent5">
              <a:lumMod val="1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4024FD-17DE-1168-A28A-98B53E15F2F5}"/>
              </a:ext>
            </a:extLst>
          </p:cNvPr>
          <p:cNvSpPr/>
          <p:nvPr userDrawn="1"/>
        </p:nvSpPr>
        <p:spPr>
          <a:xfrm rot="16200000">
            <a:off x="2546434" y="3796578"/>
            <a:ext cx="64693" cy="5162841"/>
          </a:xfrm>
          <a:prstGeom prst="rect">
            <a:avLst/>
          </a:prstGeom>
          <a:solidFill>
            <a:schemeClr val="accent5">
              <a:lumMod val="1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50A7F0-7F99-1360-70B4-D4A331CCC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9694" y="1078276"/>
            <a:ext cx="4334933" cy="2084577"/>
          </a:xfrm>
        </p:spPr>
        <p:txBody>
          <a:bodyPr anchor="b">
            <a:no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E0AB6E-822A-1FCD-AD8A-B820DEF65AA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7D916E-9E7D-F535-D2CB-56760629AE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7F2030FA-A93F-59AB-4A31-13C0C7B748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425" y="1078275"/>
            <a:ext cx="5156502" cy="470145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333"/>
            </a:lvl1pPr>
          </a:lstStyle>
          <a:p>
            <a:endParaRPr lang="en-ID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439BB8-983A-46E3-3FD4-ADA9A279C14F}"/>
              </a:ext>
            </a:extLst>
          </p:cNvPr>
          <p:cNvSpPr/>
          <p:nvPr userDrawn="1"/>
        </p:nvSpPr>
        <p:spPr>
          <a:xfrm>
            <a:off x="6005464" y="1078275"/>
            <a:ext cx="64693" cy="4701451"/>
          </a:xfrm>
          <a:prstGeom prst="rect">
            <a:avLst/>
          </a:prstGeom>
          <a:solidFill>
            <a:schemeClr val="accent5">
              <a:lumMod val="1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7" name="Text Placeholder 29">
            <a:extLst>
              <a:ext uri="{FF2B5EF4-FFF2-40B4-BE49-F238E27FC236}">
                <a16:creationId xmlns:a16="http://schemas.microsoft.com/office/drawing/2014/main" id="{1A4A7DFF-2B05-C6AE-5B32-68541CC435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39694" y="3365656"/>
            <a:ext cx="4334933" cy="329492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>
              <a:buNone/>
              <a:defRPr sz="1300" b="1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  <a:endParaRPr lang="en-ID" dirty="0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18A7B04E-116D-DBAF-BC85-B6067BAA9E8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39694" y="3756991"/>
            <a:ext cx="4334933" cy="2022734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>
              <a:buNone/>
              <a:defRPr sz="1100" b="0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48082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E0AB6E-822A-1FCD-AD8A-B820DEF65AA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7D916E-9E7D-F535-D2CB-56760629AE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50A7F0-7F99-1360-70B4-D4A331CCC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18" y="476251"/>
            <a:ext cx="5997573" cy="2084577"/>
          </a:xfrm>
        </p:spPr>
        <p:txBody>
          <a:bodyPr anchor="b">
            <a:noAutofit/>
          </a:bodyPr>
          <a:lstStyle>
            <a:lvl1pPr>
              <a:defRPr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35308A7C-49A7-E495-98ED-80210ECA640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035800" y="476251"/>
            <a:ext cx="3695699" cy="590174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333"/>
            </a:lvl1pPr>
          </a:lstStyle>
          <a:p>
            <a:endParaRPr lang="en-ID"/>
          </a:p>
        </p:txBody>
      </p:sp>
      <p:sp>
        <p:nvSpPr>
          <p:cNvPr id="17" name="Text Placeholder 29">
            <a:extLst>
              <a:ext uri="{FF2B5EF4-FFF2-40B4-BE49-F238E27FC236}">
                <a16:creationId xmlns:a16="http://schemas.microsoft.com/office/drawing/2014/main" id="{055849D2-06FF-927D-5748-2ACB6F5E07A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48618" y="3022924"/>
            <a:ext cx="2818852" cy="383955"/>
          </a:xfrm>
          <a:prstGeom prst="rect">
            <a:avLst/>
          </a:prstGeom>
          <a:noFill/>
          <a:ln w="28575">
            <a:noFill/>
          </a:ln>
        </p:spPr>
        <p:txBody>
          <a:bodyPr lIns="90000" tIns="0" rIns="90000" bIns="0">
            <a:noAutofit/>
          </a:bodyPr>
          <a:lstStyle>
            <a:lvl1pPr marL="0" indent="0">
              <a:buNone/>
              <a:defRPr sz="1300" b="1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endParaRPr lang="en-ID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12B386F-2BB5-5A23-1C2E-2E9A1CAF3B31}"/>
              </a:ext>
            </a:extLst>
          </p:cNvPr>
          <p:cNvSpPr/>
          <p:nvPr userDrawn="1"/>
        </p:nvSpPr>
        <p:spPr>
          <a:xfrm>
            <a:off x="7041292" y="6381750"/>
            <a:ext cx="3695699" cy="476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7D1A6FE-0D92-6279-45D7-3F25B5FD249A}"/>
              </a:ext>
            </a:extLst>
          </p:cNvPr>
          <p:cNvSpPr/>
          <p:nvPr userDrawn="1"/>
        </p:nvSpPr>
        <p:spPr>
          <a:xfrm>
            <a:off x="7041292" y="3750"/>
            <a:ext cx="3695699" cy="476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7" name="Text Placeholder 29">
            <a:extLst>
              <a:ext uri="{FF2B5EF4-FFF2-40B4-BE49-F238E27FC236}">
                <a16:creationId xmlns:a16="http://schemas.microsoft.com/office/drawing/2014/main" id="{8F2247D9-3978-61DA-2912-6A228203ED8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8618" y="3483149"/>
            <a:ext cx="2818851" cy="2048330"/>
          </a:xfrm>
          <a:prstGeom prst="rect">
            <a:avLst/>
          </a:prstGeom>
          <a:noFill/>
          <a:ln w="28575">
            <a:noFill/>
          </a:ln>
        </p:spPr>
        <p:txBody>
          <a:bodyPr lIns="90000" tIns="0" rIns="90000" bIns="0">
            <a:noAutofit/>
          </a:bodyPr>
          <a:lstStyle>
            <a:lvl1pPr marL="0" indent="0">
              <a:buNone/>
              <a:defRPr sz="1100" b="0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  <a:endParaRPr lang="en-ID" dirty="0"/>
          </a:p>
        </p:txBody>
      </p:sp>
      <p:sp>
        <p:nvSpPr>
          <p:cNvPr id="6" name="Text Placeholder 29">
            <a:extLst>
              <a:ext uri="{FF2B5EF4-FFF2-40B4-BE49-F238E27FC236}">
                <a16:creationId xmlns:a16="http://schemas.microsoft.com/office/drawing/2014/main" id="{66B18C5A-2C25-D7F8-262A-D37EE426D37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727339" y="3022924"/>
            <a:ext cx="2818852" cy="383955"/>
          </a:xfrm>
          <a:prstGeom prst="rect">
            <a:avLst/>
          </a:prstGeom>
          <a:noFill/>
          <a:ln w="28575">
            <a:noFill/>
          </a:ln>
        </p:spPr>
        <p:txBody>
          <a:bodyPr lIns="90000" tIns="0" rIns="90000" bIns="0">
            <a:noAutofit/>
          </a:bodyPr>
          <a:lstStyle>
            <a:lvl1pPr marL="0" indent="0">
              <a:buNone/>
              <a:defRPr sz="1300" b="1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endParaRPr lang="en-ID" dirty="0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D4193A0C-AC5E-F56A-2F22-8C86BE1B4FE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727339" y="3483149"/>
            <a:ext cx="2818851" cy="2048330"/>
          </a:xfrm>
          <a:prstGeom prst="rect">
            <a:avLst/>
          </a:prstGeom>
          <a:noFill/>
          <a:ln w="28575">
            <a:noFill/>
          </a:ln>
        </p:spPr>
        <p:txBody>
          <a:bodyPr lIns="90000" tIns="0" rIns="90000" bIns="0">
            <a:noAutofit/>
          </a:bodyPr>
          <a:lstStyle>
            <a:lvl1pPr marL="0" indent="0">
              <a:buNone/>
              <a:defRPr sz="1100" b="0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63006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(4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E0AB6E-822A-1FCD-AD8A-B820DEF65AA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7D916E-9E7D-F535-D2CB-56760629AE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8598C15-C707-2D57-1B26-93824C01FFED}"/>
              </a:ext>
            </a:extLst>
          </p:cNvPr>
          <p:cNvCxnSpPr/>
          <p:nvPr userDrawn="1"/>
        </p:nvCxnSpPr>
        <p:spPr>
          <a:xfrm>
            <a:off x="11232092" y="480000"/>
            <a:ext cx="0" cy="590175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6CA9C726-8640-E9F4-BB57-FA6C9524F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8087" y="473553"/>
            <a:ext cx="3732178" cy="2742308"/>
          </a:xfrm>
        </p:spPr>
        <p:txBody>
          <a:bodyPr anchor="b">
            <a:noAutofit/>
          </a:bodyPr>
          <a:lstStyle>
            <a:lvl1pPr algn="l">
              <a:defRPr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053CC041-06B4-851D-DE62-C45E5A0F5BB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636328" y="975133"/>
            <a:ext cx="3186271" cy="360000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 algn="l">
              <a:buNone/>
              <a:defRPr sz="130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B239D95-9BB7-DAFB-4EA1-2B5250F8C15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578088" y="3856382"/>
            <a:ext cx="3732178" cy="2450075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F9525524-1BB1-D614-0C05-6A326700FAC2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0" y="0"/>
            <a:ext cx="3253409" cy="6858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ID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7F2F02D2-337D-1F08-4663-89D2054B64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7634942" y="1390162"/>
            <a:ext cx="3186271" cy="183542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4B89CDC8-3468-9B5A-5266-B8D3BA8A46EA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636329" y="3425673"/>
            <a:ext cx="3186271" cy="343232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ID" dirty="0"/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693652F2-DBC7-F074-A0A7-65CF2EAD5AA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3578087" y="3425674"/>
            <a:ext cx="3732178" cy="360000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 algn="l">
              <a:buNone/>
              <a:defRPr sz="130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2462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E0AB6E-822A-1FCD-AD8A-B820DEF65AA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7D916E-9E7D-F535-D2CB-56760629AE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8598C15-C707-2D57-1B26-93824C01FFED}"/>
              </a:ext>
            </a:extLst>
          </p:cNvPr>
          <p:cNvCxnSpPr>
            <a:cxnSpLocks/>
          </p:cNvCxnSpPr>
          <p:nvPr userDrawn="1"/>
        </p:nvCxnSpPr>
        <p:spPr>
          <a:xfrm>
            <a:off x="11232092" y="480000"/>
            <a:ext cx="0" cy="590175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03F2953A-B883-0D85-E0EA-820AE235FE5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4881736" y="2235199"/>
            <a:ext cx="2428526" cy="407458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ID" dirty="0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A29A72C3-D9AE-0B15-1868-B24600247788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636329" y="3604591"/>
            <a:ext cx="3186271" cy="325340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ID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F99686E7-5A12-0560-62E6-8D340EF44CA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79425" y="2651554"/>
            <a:ext cx="4076245" cy="1405822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>
              <a:buNone/>
              <a:defRPr sz="1100" b="0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E85CD5C-7873-D068-D542-8BBEA3F2226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9424" y="2235198"/>
            <a:ext cx="4076245" cy="360000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>
              <a:buNone/>
              <a:defRPr sz="1300" b="1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CCC35CC6-4169-ED25-3A7E-08EB0A49492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79425" y="4827750"/>
            <a:ext cx="4076245" cy="1409148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>
              <a:buNone/>
              <a:defRPr sz="1100" b="0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13BE7A6-C9B2-EACB-896E-7CFDF019F2A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9424" y="4401468"/>
            <a:ext cx="4076245" cy="360000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>
              <a:buNone/>
              <a:defRPr sz="1300" b="1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14E08420-6BA4-1ED0-451B-FB6FBB0BEF21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7636326" y="907775"/>
            <a:ext cx="3186273" cy="2290418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>
              <a:buNone/>
              <a:defRPr sz="1100" b="0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276AECCC-BEAC-CF8E-EB8C-50B4678568B7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7636326" y="365133"/>
            <a:ext cx="3186271" cy="358971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>
              <a:buNone/>
              <a:defRPr sz="1300" b="1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5B9405-D76F-ED66-13A6-AE53F5569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65133"/>
            <a:ext cx="6830838" cy="1622700"/>
          </a:xfrm>
        </p:spPr>
        <p:txBody>
          <a:bodyPr anchor="b">
            <a:noAutofit/>
          </a:bodyPr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93927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DB1BE-3A9D-7CBF-E94D-658AA9642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365125"/>
            <a:ext cx="6747417" cy="1622700"/>
          </a:xfrm>
        </p:spPr>
        <p:txBody>
          <a:bodyPr anchor="b">
            <a:noAutofit/>
          </a:bodyPr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92506F-2392-3DB3-2692-B1621653B6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BB592-4352-71AD-8AF9-A717FA1035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EA79BB-C888-01D5-23B7-4B9BF835D1A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79427" y="3468756"/>
            <a:ext cx="3186275" cy="360000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 algn="l">
              <a:buNone/>
              <a:defRPr sz="1300" b="1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65BEA024-E389-52C5-1BE3-1EEF00B6C30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7636329" y="0"/>
            <a:ext cx="3168603" cy="321012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ID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064F3589-48F2-34E0-4A16-04E21FF233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479427" y="3908613"/>
            <a:ext cx="3186275" cy="240117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881F9334-559D-3BB3-EEBD-E165D3BE3E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036716" y="3472120"/>
            <a:ext cx="3186275" cy="360000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 algn="l">
              <a:buNone/>
              <a:defRPr sz="1300" b="1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371A1A1-BA0D-8BDB-4C70-AA3BB67D5F1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036716" y="3911977"/>
            <a:ext cx="3186275" cy="240117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7F4FBC70-C26B-A4FF-ED81-064D1B7481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7634404" y="3468756"/>
            <a:ext cx="3168603" cy="360000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 algn="l">
              <a:buNone/>
              <a:defRPr sz="1300" b="1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3A677923-0E3A-F287-F753-67599CA6D98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7634404" y="3908613"/>
            <a:ext cx="3168603" cy="240117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10299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49C3-1873-460C-A07A-5133C74BDA1F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BD7BF-F618-431B-9D5F-9C279F905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63841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2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CCDE15C-5327-E672-DC8B-2E803ED788C1}"/>
              </a:ext>
            </a:extLst>
          </p:cNvPr>
          <p:cNvSpPr/>
          <p:nvPr userDrawn="1"/>
        </p:nvSpPr>
        <p:spPr>
          <a:xfrm>
            <a:off x="-1" y="365125"/>
            <a:ext cx="10637079" cy="1841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7DB1BE-3A9D-7CBF-E94D-658AA9642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365125"/>
            <a:ext cx="10157653" cy="1841579"/>
          </a:xfrm>
        </p:spPr>
        <p:txBody>
          <a:bodyPr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92506F-2392-3DB3-2692-B1621653B6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BB592-4352-71AD-8AF9-A717FA1035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38E84ABB-1C56-A78C-A005-DB616325DBD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712012" y="2571830"/>
            <a:ext cx="5925066" cy="3805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300" b="1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65BEA024-E389-52C5-1BE3-1EEF00B6C30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479425" y="2571830"/>
            <a:ext cx="3814279" cy="386425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54E034-860A-3D4B-9537-56896FC3AE3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4712012" y="3012141"/>
            <a:ext cx="5925066" cy="140126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AA2D084-72CE-641B-2C57-C022ED4F74C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712012" y="4575321"/>
            <a:ext cx="5925066" cy="3805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300" b="1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8ACC809F-1320-0958-CD63-F78C12BB8B20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712012" y="5015632"/>
            <a:ext cx="5925066" cy="140126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72069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CCDE15C-5327-E672-DC8B-2E803ED788C1}"/>
              </a:ext>
            </a:extLst>
          </p:cNvPr>
          <p:cNvSpPr/>
          <p:nvPr userDrawn="1"/>
        </p:nvSpPr>
        <p:spPr>
          <a:xfrm>
            <a:off x="1" y="478125"/>
            <a:ext cx="4712012" cy="58917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7DB1BE-3A9D-7CBF-E94D-658AA9642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0879" y="478125"/>
            <a:ext cx="5622348" cy="2025087"/>
          </a:xfrm>
        </p:spPr>
        <p:txBody>
          <a:bodyPr anchor="t">
            <a:noAutofit/>
          </a:bodyPr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92506F-2392-3DB3-2692-B1621653B6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BB592-4352-71AD-8AF9-A717FA1035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65BEA024-E389-52C5-1BE3-1EEF00B6C30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448867" y="987720"/>
            <a:ext cx="3814279" cy="488256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ID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8B46CA48-1F75-88BD-A8E6-7AB5A675272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160879" y="2551025"/>
            <a:ext cx="5622347" cy="360000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 algn="l">
              <a:buNone/>
              <a:defRPr sz="1300" b="1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2A1D14-66BE-760C-2542-AD0379E7861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160877" y="2952377"/>
            <a:ext cx="5622347" cy="139838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3396438-1CC5-5E38-B6B2-D6526959AB0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160879" y="4556885"/>
            <a:ext cx="5622347" cy="360000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 algn="l">
              <a:buNone/>
              <a:defRPr sz="1300" b="1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202B219-8653-9E73-B72B-DF3184C1EF2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5160877" y="4971489"/>
            <a:ext cx="5622347" cy="139838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5531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(3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92506F-2392-3DB3-2692-B1621653B6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BB592-4352-71AD-8AF9-A717FA1035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7DB1BE-3A9D-7CBF-E94D-658AA9642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07" y="500638"/>
            <a:ext cx="9887490" cy="1130853"/>
          </a:xfrm>
        </p:spPr>
        <p:txBody>
          <a:bodyPr anchor="ctr">
            <a:noAutofit/>
          </a:bodyPr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4545CFC-D919-B185-ABBB-D901F9EAFD9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52407" y="3402496"/>
            <a:ext cx="3030331" cy="295486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90000" tIns="0" rIns="90000" bIns="0"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C49CC8D-8DF2-ADE5-58F4-CD423E74FA7E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080987" y="3402496"/>
            <a:ext cx="3030331" cy="295486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90000" tIns="0" rIns="90000" bIns="0"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7499DF7-364F-E236-6F34-E612BF919EFA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7509566" y="3402496"/>
            <a:ext cx="3030331" cy="2954866"/>
          </a:xfrm>
          <a:prstGeom prst="rect">
            <a:avLst/>
          </a:prstGeom>
          <a:solidFill>
            <a:schemeClr val="accent1"/>
          </a:solidFill>
        </p:spPr>
        <p:txBody>
          <a:bodyPr lIns="90000" tIns="0" rIns="90000" bIns="0"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74A8D845-511D-3B11-ED9D-09F3CEF5F90F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52406" y="3029244"/>
            <a:ext cx="3030331" cy="3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90000" tIns="0" rIns="90000" bIns="0" anchor="t">
            <a:noAutofit/>
          </a:bodyPr>
          <a:lstStyle>
            <a:lvl1pPr marL="0" indent="0" algn="l">
              <a:buNone/>
              <a:defRPr sz="130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871CEDAC-AFF8-ABA3-E94B-E5994E9DA2C0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4080985" y="3029244"/>
            <a:ext cx="3033196" cy="3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90000" tIns="0" rIns="90000" bIns="0" anchor="t">
            <a:noAutofit/>
          </a:bodyPr>
          <a:lstStyle>
            <a:lvl1pPr marL="0" indent="0" algn="l">
              <a:buNone/>
              <a:defRPr sz="130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E0E2AE63-087F-034D-FD01-0254684EB521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7509565" y="3042496"/>
            <a:ext cx="3030331" cy="360000"/>
          </a:xfrm>
          <a:prstGeom prst="rect">
            <a:avLst/>
          </a:prstGeom>
          <a:solidFill>
            <a:schemeClr val="accent1"/>
          </a:solidFill>
        </p:spPr>
        <p:txBody>
          <a:bodyPr lIns="90000" tIns="0" rIns="90000" bIns="0" anchor="t">
            <a:noAutofit/>
          </a:bodyPr>
          <a:lstStyle>
            <a:lvl1pPr marL="0" indent="0" algn="l">
              <a:buNone/>
              <a:defRPr sz="130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0538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1066667" cy="4000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/>
          <a:lstStyle>
            <a:lvl1pPr/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934882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6891" y="5617455"/>
            <a:ext cx="1797336" cy="10689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2490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tar: 4 Points 26">
            <a:extLst>
              <a:ext uri="{FF2B5EF4-FFF2-40B4-BE49-F238E27FC236}">
                <a16:creationId xmlns:a16="http://schemas.microsoft.com/office/drawing/2014/main" id="{0C46125D-A6C9-4FA7-AC81-314EF41291F4}"/>
              </a:ext>
            </a:extLst>
          </p:cNvPr>
          <p:cNvSpPr/>
          <p:nvPr userDrawn="1"/>
        </p:nvSpPr>
        <p:spPr>
          <a:xfrm>
            <a:off x="3934264" y="1555261"/>
            <a:ext cx="853441" cy="853441"/>
          </a:xfrm>
          <a:prstGeom prst="star4">
            <a:avLst>
              <a:gd name="adj" fmla="val 1371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0B69E86D-2093-4CE3-AFAD-5ED890C95422}"/>
              </a:ext>
            </a:extLst>
          </p:cNvPr>
          <p:cNvSpPr/>
          <p:nvPr userDrawn="1"/>
        </p:nvSpPr>
        <p:spPr>
          <a:xfrm>
            <a:off x="1" y="1"/>
            <a:ext cx="2489199" cy="2489199"/>
          </a:xfrm>
          <a:custGeom>
            <a:avLst/>
            <a:gdLst>
              <a:gd name="connsiteX0" fmla="*/ 0 w 3733799"/>
              <a:gd name="connsiteY0" fmla="*/ 0 h 3733799"/>
              <a:gd name="connsiteX1" fmla="*/ 3733799 w 3733799"/>
              <a:gd name="connsiteY1" fmla="*/ 0 h 3733799"/>
              <a:gd name="connsiteX2" fmla="*/ 0 w 3733799"/>
              <a:gd name="connsiteY2" fmla="*/ 3733799 h 3733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733799" h="3733799">
                <a:moveTo>
                  <a:pt x="0" y="0"/>
                </a:moveTo>
                <a:lnTo>
                  <a:pt x="3733799" y="0"/>
                </a:lnTo>
                <a:cubicBezTo>
                  <a:pt x="3733799" y="2062120"/>
                  <a:pt x="2062120" y="3733799"/>
                  <a:pt x="0" y="3733799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sz="120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C3C0C18-3CFA-482C-8E5E-2A541D4A1BF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48997" y="476250"/>
            <a:ext cx="5157031" cy="59055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333"/>
            </a:lvl1pPr>
          </a:lstStyle>
          <a:p>
            <a:endParaRPr lang="en-ID"/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8516993-BDDF-41F0-93E0-ABB9AF085E4F}"/>
              </a:ext>
            </a:extLst>
          </p:cNvPr>
          <p:cNvCxnSpPr/>
          <p:nvPr userDrawn="1"/>
        </p:nvCxnSpPr>
        <p:spPr>
          <a:xfrm>
            <a:off x="11232092" y="480000"/>
            <a:ext cx="0" cy="59017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 Placeholder 29">
            <a:extLst>
              <a:ext uri="{FF2B5EF4-FFF2-40B4-BE49-F238E27FC236}">
                <a16:creationId xmlns:a16="http://schemas.microsoft.com/office/drawing/2014/main" id="{B67530F7-C043-4F2D-AA58-B8F8D1238C2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79426" y="5371548"/>
            <a:ext cx="4943506" cy="1010202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1600" b="0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  <a:endParaRPr lang="en-ID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056F6C-246C-0167-0A6F-0D7FA448DF3A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3630AE-A578-3327-1F99-AAE520E5D187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6A0E0A3C-AF5E-BB75-6F0A-2D22B84E67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80001" y="1041400"/>
            <a:ext cx="5268995" cy="2387600"/>
          </a:xfrm>
        </p:spPr>
        <p:txBody>
          <a:bodyPr>
            <a:noAutofit/>
          </a:bodyPr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28247333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760">
          <p15:clr>
            <a:srgbClr val="FBAE40"/>
          </p15:clr>
        </p15:guide>
        <p15:guide id="2" orient="horz" pos="3240">
          <p15:clr>
            <a:srgbClr val="FBAE40"/>
          </p15:clr>
        </p15:guide>
        <p15:guide id="3" pos="453">
          <p15:clr>
            <a:srgbClr val="FBAE40"/>
          </p15:clr>
        </p15:guide>
        <p15:guide id="4" orient="horz" pos="450">
          <p15:clr>
            <a:srgbClr val="FBAE40"/>
          </p15:clr>
        </p15:guide>
        <p15:guide id="5" pos="10613">
          <p15:clr>
            <a:srgbClr val="FBAE40"/>
          </p15:clr>
        </p15:guide>
        <p15:guide id="6" orient="horz" pos="6030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umn"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054BB9E4-E7B1-0134-AF57-AD95BB041006}"/>
              </a:ext>
            </a:extLst>
          </p:cNvPr>
          <p:cNvSpPr/>
          <p:nvPr userDrawn="1"/>
        </p:nvSpPr>
        <p:spPr>
          <a:xfrm>
            <a:off x="530" y="476248"/>
            <a:ext cx="5156502" cy="2952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726789B-7346-CEC7-16A3-3B0FE2DE3BE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2182D3-0E91-91F1-ECC7-0966F48FB04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4CC096F-6B7A-45E7-A4B6-CD5BAF79EDB3}"/>
              </a:ext>
            </a:extLst>
          </p:cNvPr>
          <p:cNvSpPr/>
          <p:nvPr userDrawn="1"/>
        </p:nvSpPr>
        <p:spPr>
          <a:xfrm>
            <a:off x="5157032" y="467901"/>
            <a:ext cx="479425" cy="296109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2CBBAE4-493F-3F66-9BA3-4B1526CEEC79}"/>
              </a:ext>
            </a:extLst>
          </p:cNvPr>
          <p:cNvSpPr/>
          <p:nvPr userDrawn="1"/>
        </p:nvSpPr>
        <p:spPr>
          <a:xfrm>
            <a:off x="5157032" y="3429000"/>
            <a:ext cx="479425" cy="2952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10" name="Picture Placeholder 11">
            <a:extLst>
              <a:ext uri="{FF2B5EF4-FFF2-40B4-BE49-F238E27FC236}">
                <a16:creationId xmlns:a16="http://schemas.microsoft.com/office/drawing/2014/main" id="{6BD6F11D-1F8D-7106-7F01-98F5C78698D3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265" y="3428999"/>
            <a:ext cx="5157031" cy="295275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333"/>
            </a:lvl1pPr>
          </a:lstStyle>
          <a:p>
            <a:endParaRPr lang="en-ID"/>
          </a:p>
        </p:txBody>
      </p:sp>
      <p:sp>
        <p:nvSpPr>
          <p:cNvPr id="14" name="Picture Placeholder 11">
            <a:extLst>
              <a:ext uri="{FF2B5EF4-FFF2-40B4-BE49-F238E27FC236}">
                <a16:creationId xmlns:a16="http://schemas.microsoft.com/office/drawing/2014/main" id="{C0E4CD27-9738-506D-FE10-C7E4B01642C7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5635928" y="476247"/>
            <a:ext cx="5157031" cy="295275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333"/>
            </a:lvl1pPr>
          </a:lstStyle>
          <a:p>
            <a:endParaRPr lang="en-ID"/>
          </a:p>
        </p:txBody>
      </p:sp>
      <p:sp>
        <p:nvSpPr>
          <p:cNvPr id="17" name="Text Placeholder 29">
            <a:extLst>
              <a:ext uri="{FF2B5EF4-FFF2-40B4-BE49-F238E27FC236}">
                <a16:creationId xmlns:a16="http://schemas.microsoft.com/office/drawing/2014/main" id="{B1DDC514-7359-001E-8FAE-68B46ECD30B4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6102350" y="3975652"/>
            <a:ext cx="4293705" cy="333254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>
              <a:buNone/>
              <a:defRPr sz="1300" b="1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  <a:endParaRPr lang="en-ID" dirty="0"/>
          </a:p>
        </p:txBody>
      </p:sp>
      <p:sp>
        <p:nvSpPr>
          <p:cNvPr id="15" name="Text Placeholder 29">
            <a:extLst>
              <a:ext uri="{FF2B5EF4-FFF2-40B4-BE49-F238E27FC236}">
                <a16:creationId xmlns:a16="http://schemas.microsoft.com/office/drawing/2014/main" id="{9812B0A6-88F7-0091-186C-FFD429A6DA73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6102350" y="4373217"/>
            <a:ext cx="4293705" cy="1954696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>
              <a:buNone/>
              <a:defRPr sz="1100" b="0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en-ID" b="0" i="0" dirty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Click to edit Master text styles</a:t>
            </a:r>
            <a:endParaRPr lang="en-US" sz="14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036477C-8D55-B4B8-85DD-DAF85A20D8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8" y="493574"/>
            <a:ext cx="4629286" cy="2084577"/>
          </a:xfrm>
        </p:spPr>
        <p:txBody>
          <a:bodyPr anchor="b"/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298176264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lumn(2)"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28F4CCF5-90D2-D1A7-3002-CBBBF74651D2}"/>
              </a:ext>
            </a:extLst>
          </p:cNvPr>
          <p:cNvSpPr/>
          <p:nvPr userDrawn="1"/>
        </p:nvSpPr>
        <p:spPr>
          <a:xfrm>
            <a:off x="530" y="476248"/>
            <a:ext cx="5156502" cy="5901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5039BA4-3B01-3D4B-CC00-B60E645F58EB}"/>
              </a:ext>
            </a:extLst>
          </p:cNvPr>
          <p:cNvSpPr/>
          <p:nvPr userDrawn="1"/>
        </p:nvSpPr>
        <p:spPr>
          <a:xfrm rot="16200000">
            <a:off x="2546434" y="-2076579"/>
            <a:ext cx="64693" cy="5162841"/>
          </a:xfrm>
          <a:prstGeom prst="rect">
            <a:avLst/>
          </a:prstGeom>
          <a:solidFill>
            <a:schemeClr val="accent5">
              <a:lumMod val="1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E4024FD-17DE-1168-A28A-98B53E15F2F5}"/>
              </a:ext>
            </a:extLst>
          </p:cNvPr>
          <p:cNvSpPr/>
          <p:nvPr userDrawn="1"/>
        </p:nvSpPr>
        <p:spPr>
          <a:xfrm rot="16200000">
            <a:off x="2546434" y="3796578"/>
            <a:ext cx="64693" cy="5162841"/>
          </a:xfrm>
          <a:prstGeom prst="rect">
            <a:avLst/>
          </a:prstGeom>
          <a:solidFill>
            <a:schemeClr val="accent5">
              <a:lumMod val="1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50A7F0-7F99-1360-70B4-D4A331CCC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39694" y="1078276"/>
            <a:ext cx="4334933" cy="2084577"/>
          </a:xfrm>
        </p:spPr>
        <p:txBody>
          <a:bodyPr anchor="b">
            <a:noAutofit/>
          </a:bodyPr>
          <a:lstStyle/>
          <a:p>
            <a:r>
              <a:rPr lang="en-US"/>
              <a:t>Click to edit Master title style</a:t>
            </a:r>
            <a:endParaRPr lang="en-ID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E0AB6E-822A-1FCD-AD8A-B820DEF65AA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7D916E-9E7D-F535-D2CB-56760629AE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5" name="Picture Placeholder 11">
            <a:extLst>
              <a:ext uri="{FF2B5EF4-FFF2-40B4-BE49-F238E27FC236}">
                <a16:creationId xmlns:a16="http://schemas.microsoft.com/office/drawing/2014/main" id="{7F2030FA-A93F-59AB-4A31-13C0C7B748C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9425" y="1078275"/>
            <a:ext cx="5156502" cy="470145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333"/>
            </a:lvl1pPr>
          </a:lstStyle>
          <a:p>
            <a:endParaRPr lang="en-ID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4439BB8-983A-46E3-3FD4-ADA9A279C14F}"/>
              </a:ext>
            </a:extLst>
          </p:cNvPr>
          <p:cNvSpPr/>
          <p:nvPr userDrawn="1"/>
        </p:nvSpPr>
        <p:spPr>
          <a:xfrm>
            <a:off x="6005464" y="1078275"/>
            <a:ext cx="64693" cy="4701451"/>
          </a:xfrm>
          <a:prstGeom prst="rect">
            <a:avLst/>
          </a:prstGeom>
          <a:solidFill>
            <a:schemeClr val="accent5">
              <a:lumMod val="1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7" name="Text Placeholder 29">
            <a:extLst>
              <a:ext uri="{FF2B5EF4-FFF2-40B4-BE49-F238E27FC236}">
                <a16:creationId xmlns:a16="http://schemas.microsoft.com/office/drawing/2014/main" id="{1A4A7DFF-2B05-C6AE-5B32-68541CC4353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39694" y="3365656"/>
            <a:ext cx="4334933" cy="329492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>
              <a:buNone/>
              <a:defRPr sz="1300" b="1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  <a:endParaRPr lang="en-ID" dirty="0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18A7B04E-116D-DBAF-BC85-B6067BAA9E82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439694" y="3756991"/>
            <a:ext cx="4334933" cy="2022734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>
              <a:buNone/>
              <a:defRPr sz="1100" b="0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6480822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"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E0AB6E-822A-1FCD-AD8A-B820DEF65AA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7D916E-9E7D-F535-D2CB-56760629AE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150A7F0-7F99-1360-70B4-D4A331CCCE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18" y="476251"/>
            <a:ext cx="5997573" cy="2084577"/>
          </a:xfrm>
        </p:spPr>
        <p:txBody>
          <a:bodyPr anchor="b">
            <a:noAutofit/>
          </a:bodyPr>
          <a:lstStyle>
            <a:lvl1pPr>
              <a:defRPr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6" name="Picture Placeholder 11">
            <a:extLst>
              <a:ext uri="{FF2B5EF4-FFF2-40B4-BE49-F238E27FC236}">
                <a16:creationId xmlns:a16="http://schemas.microsoft.com/office/drawing/2014/main" id="{35308A7C-49A7-E495-98ED-80210ECA6405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035800" y="476251"/>
            <a:ext cx="3695699" cy="590174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1333"/>
            </a:lvl1pPr>
          </a:lstStyle>
          <a:p>
            <a:endParaRPr lang="en-ID"/>
          </a:p>
        </p:txBody>
      </p:sp>
      <p:sp>
        <p:nvSpPr>
          <p:cNvPr id="17" name="Text Placeholder 29">
            <a:extLst>
              <a:ext uri="{FF2B5EF4-FFF2-40B4-BE49-F238E27FC236}">
                <a16:creationId xmlns:a16="http://schemas.microsoft.com/office/drawing/2014/main" id="{055849D2-06FF-927D-5748-2ACB6F5E07A3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48618" y="3022924"/>
            <a:ext cx="2818852" cy="383955"/>
          </a:xfrm>
          <a:prstGeom prst="rect">
            <a:avLst/>
          </a:prstGeom>
          <a:noFill/>
          <a:ln w="28575">
            <a:noFill/>
          </a:ln>
        </p:spPr>
        <p:txBody>
          <a:bodyPr lIns="90000" tIns="0" rIns="90000" bIns="0">
            <a:noAutofit/>
          </a:bodyPr>
          <a:lstStyle>
            <a:lvl1pPr marL="0" indent="0">
              <a:buNone/>
              <a:defRPr sz="1300" b="1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endParaRPr lang="en-ID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12B386F-2BB5-5A23-1C2E-2E9A1CAF3B31}"/>
              </a:ext>
            </a:extLst>
          </p:cNvPr>
          <p:cNvSpPr/>
          <p:nvPr userDrawn="1"/>
        </p:nvSpPr>
        <p:spPr>
          <a:xfrm>
            <a:off x="7041292" y="6381750"/>
            <a:ext cx="3695699" cy="476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7D1A6FE-0D92-6279-45D7-3F25B5FD249A}"/>
              </a:ext>
            </a:extLst>
          </p:cNvPr>
          <p:cNvSpPr/>
          <p:nvPr userDrawn="1"/>
        </p:nvSpPr>
        <p:spPr>
          <a:xfrm>
            <a:off x="7041292" y="3750"/>
            <a:ext cx="3695699" cy="4762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7" name="Text Placeholder 29">
            <a:extLst>
              <a:ext uri="{FF2B5EF4-FFF2-40B4-BE49-F238E27FC236}">
                <a16:creationId xmlns:a16="http://schemas.microsoft.com/office/drawing/2014/main" id="{8F2247D9-3978-61DA-2912-6A228203ED8A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48618" y="3483149"/>
            <a:ext cx="2818851" cy="2048330"/>
          </a:xfrm>
          <a:prstGeom prst="rect">
            <a:avLst/>
          </a:prstGeom>
          <a:noFill/>
          <a:ln w="28575">
            <a:noFill/>
          </a:ln>
        </p:spPr>
        <p:txBody>
          <a:bodyPr lIns="90000" tIns="0" rIns="90000" bIns="0">
            <a:noAutofit/>
          </a:bodyPr>
          <a:lstStyle>
            <a:lvl1pPr marL="0" indent="0">
              <a:buNone/>
              <a:defRPr sz="1100" b="0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  <a:endParaRPr lang="en-ID" dirty="0"/>
          </a:p>
        </p:txBody>
      </p:sp>
      <p:sp>
        <p:nvSpPr>
          <p:cNvPr id="6" name="Text Placeholder 29">
            <a:extLst>
              <a:ext uri="{FF2B5EF4-FFF2-40B4-BE49-F238E27FC236}">
                <a16:creationId xmlns:a16="http://schemas.microsoft.com/office/drawing/2014/main" id="{66B18C5A-2C25-D7F8-262A-D37EE426D37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3727339" y="3022924"/>
            <a:ext cx="2818852" cy="383955"/>
          </a:xfrm>
          <a:prstGeom prst="rect">
            <a:avLst/>
          </a:prstGeom>
          <a:noFill/>
          <a:ln w="28575">
            <a:noFill/>
          </a:ln>
        </p:spPr>
        <p:txBody>
          <a:bodyPr lIns="90000" tIns="0" rIns="90000" bIns="0">
            <a:noAutofit/>
          </a:bodyPr>
          <a:lstStyle>
            <a:lvl1pPr marL="0" indent="0">
              <a:buNone/>
              <a:defRPr sz="1300" b="1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endParaRPr lang="en-ID" dirty="0"/>
          </a:p>
        </p:txBody>
      </p:sp>
      <p:sp>
        <p:nvSpPr>
          <p:cNvPr id="8" name="Text Placeholder 29">
            <a:extLst>
              <a:ext uri="{FF2B5EF4-FFF2-40B4-BE49-F238E27FC236}">
                <a16:creationId xmlns:a16="http://schemas.microsoft.com/office/drawing/2014/main" id="{D4193A0C-AC5E-F56A-2F22-8C86BE1B4FE3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727339" y="3483149"/>
            <a:ext cx="2818851" cy="2048330"/>
          </a:xfrm>
          <a:prstGeom prst="rect">
            <a:avLst/>
          </a:prstGeom>
          <a:noFill/>
          <a:ln w="28575">
            <a:noFill/>
          </a:ln>
        </p:spPr>
        <p:txBody>
          <a:bodyPr lIns="90000" tIns="0" rIns="90000" bIns="0">
            <a:noAutofit/>
          </a:bodyPr>
          <a:lstStyle>
            <a:lvl1pPr marL="0" indent="0">
              <a:buNone/>
              <a:defRPr sz="1100" b="0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19630065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(4)"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E0AB6E-822A-1FCD-AD8A-B820DEF65AA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7D916E-9E7D-F535-D2CB-56760629AE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8598C15-C707-2D57-1B26-93824C01FFED}"/>
              </a:ext>
            </a:extLst>
          </p:cNvPr>
          <p:cNvCxnSpPr/>
          <p:nvPr userDrawn="1"/>
        </p:nvCxnSpPr>
        <p:spPr>
          <a:xfrm>
            <a:off x="11232092" y="480000"/>
            <a:ext cx="0" cy="590175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itle 4">
            <a:extLst>
              <a:ext uri="{FF2B5EF4-FFF2-40B4-BE49-F238E27FC236}">
                <a16:creationId xmlns:a16="http://schemas.microsoft.com/office/drawing/2014/main" id="{6CA9C726-8640-E9F4-BB57-FA6C9524F1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8087" y="473553"/>
            <a:ext cx="3732178" cy="2742308"/>
          </a:xfrm>
        </p:spPr>
        <p:txBody>
          <a:bodyPr anchor="b">
            <a:noAutofit/>
          </a:bodyPr>
          <a:lstStyle>
            <a:lvl1pPr algn="l">
              <a:defRPr>
                <a:solidFill>
                  <a:schemeClr val="accent5">
                    <a:lumMod val="10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053CC041-06B4-851D-DE62-C45E5A0F5BB9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7636328" y="975133"/>
            <a:ext cx="3186271" cy="360000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 algn="l">
              <a:buNone/>
              <a:defRPr sz="130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4B239D95-9BB7-DAFB-4EA1-2B5250F8C156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3578088" y="3856382"/>
            <a:ext cx="3732178" cy="2450075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F9525524-1BB1-D614-0C05-6A326700FAC2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0" y="0"/>
            <a:ext cx="3253409" cy="685800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ID"/>
          </a:p>
        </p:txBody>
      </p:sp>
      <p:sp>
        <p:nvSpPr>
          <p:cNvPr id="20" name="Text Placeholder 4">
            <a:extLst>
              <a:ext uri="{FF2B5EF4-FFF2-40B4-BE49-F238E27FC236}">
                <a16:creationId xmlns:a16="http://schemas.microsoft.com/office/drawing/2014/main" id="{7F2F02D2-337D-1F08-4663-89D2054B64B2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7634942" y="1390162"/>
            <a:ext cx="3186271" cy="1835426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Picture Placeholder 3">
            <a:extLst>
              <a:ext uri="{FF2B5EF4-FFF2-40B4-BE49-F238E27FC236}">
                <a16:creationId xmlns:a16="http://schemas.microsoft.com/office/drawing/2014/main" id="{4B89CDC8-3468-9B5A-5266-B8D3BA8A46EA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636329" y="3425673"/>
            <a:ext cx="3186271" cy="343232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ID" dirty="0"/>
          </a:p>
        </p:txBody>
      </p:sp>
      <p:sp>
        <p:nvSpPr>
          <p:cNvPr id="2" name="Text Placeholder 4">
            <a:extLst>
              <a:ext uri="{FF2B5EF4-FFF2-40B4-BE49-F238E27FC236}">
                <a16:creationId xmlns:a16="http://schemas.microsoft.com/office/drawing/2014/main" id="{693652F2-DBC7-F074-A0A7-65CF2EAD5AAF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3578087" y="3425674"/>
            <a:ext cx="3732178" cy="360000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 algn="l">
              <a:buNone/>
              <a:defRPr sz="130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624629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49C3-1873-460C-A07A-5133C74BDA1F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BD7BF-F618-431B-9D5F-9C279F905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0910767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"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6E0AB6E-822A-1FCD-AD8A-B820DEF65AA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E7D916E-9E7D-F535-D2CB-56760629AE0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8598C15-C707-2D57-1B26-93824C01FFED}"/>
              </a:ext>
            </a:extLst>
          </p:cNvPr>
          <p:cNvCxnSpPr>
            <a:cxnSpLocks/>
          </p:cNvCxnSpPr>
          <p:nvPr userDrawn="1"/>
        </p:nvCxnSpPr>
        <p:spPr>
          <a:xfrm>
            <a:off x="11232092" y="480000"/>
            <a:ext cx="0" cy="590175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3">
            <a:extLst>
              <a:ext uri="{FF2B5EF4-FFF2-40B4-BE49-F238E27FC236}">
                <a16:creationId xmlns:a16="http://schemas.microsoft.com/office/drawing/2014/main" id="{03F2953A-B883-0D85-E0EA-820AE235FE56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4881736" y="2235199"/>
            <a:ext cx="2428526" cy="4074584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ID" dirty="0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A29A72C3-D9AE-0B15-1868-B24600247788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636329" y="3604591"/>
            <a:ext cx="3186271" cy="3253409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ID"/>
          </a:p>
        </p:txBody>
      </p:sp>
      <p:sp>
        <p:nvSpPr>
          <p:cNvPr id="13" name="Text Placeholder 5">
            <a:extLst>
              <a:ext uri="{FF2B5EF4-FFF2-40B4-BE49-F238E27FC236}">
                <a16:creationId xmlns:a16="http://schemas.microsoft.com/office/drawing/2014/main" id="{F99686E7-5A12-0560-62E6-8D340EF44CAE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79425" y="2651554"/>
            <a:ext cx="4076245" cy="1405822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>
              <a:buNone/>
              <a:defRPr sz="1100" b="0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E85CD5C-7873-D068-D542-8BBEA3F22266}"/>
              </a:ext>
            </a:extLst>
          </p:cNvPr>
          <p:cNvSpPr>
            <a:spLocks noGrp="1"/>
          </p:cNvSpPr>
          <p:nvPr>
            <p:ph type="body" sz="quarter" idx="39"/>
          </p:nvPr>
        </p:nvSpPr>
        <p:spPr>
          <a:xfrm>
            <a:off x="479424" y="2235198"/>
            <a:ext cx="4076245" cy="360000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>
              <a:buNone/>
              <a:defRPr sz="1300" b="1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CCC35CC6-4169-ED25-3A7E-08EB0A494928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479425" y="4827750"/>
            <a:ext cx="4076245" cy="1409148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>
              <a:buNone/>
              <a:defRPr sz="1100" b="0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13BE7A6-C9B2-EACB-896E-7CFDF019F2A3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479424" y="4401468"/>
            <a:ext cx="4076245" cy="360000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>
              <a:buNone/>
              <a:defRPr sz="1300" b="1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14E08420-6BA4-1ED0-451B-FB6FBB0BEF21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7636326" y="907775"/>
            <a:ext cx="3186273" cy="2290418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>
              <a:buNone/>
              <a:defRPr sz="1100" b="0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8" name="Text Placeholder 5">
            <a:extLst>
              <a:ext uri="{FF2B5EF4-FFF2-40B4-BE49-F238E27FC236}">
                <a16:creationId xmlns:a16="http://schemas.microsoft.com/office/drawing/2014/main" id="{276AECCC-BEAC-CF8E-EB8C-50B4678568B7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7636326" y="365133"/>
            <a:ext cx="3186271" cy="358971"/>
          </a:xfrm>
          <a:prstGeom prst="rect">
            <a:avLst/>
          </a:prstGeom>
        </p:spPr>
        <p:txBody>
          <a:bodyPr tIns="0" bIns="0">
            <a:noAutofit/>
          </a:bodyPr>
          <a:lstStyle>
            <a:lvl1pPr marL="0" indent="0">
              <a:buNone/>
              <a:defRPr sz="1300" b="1"/>
            </a:lvl1pPr>
            <a:lvl2pPr marL="457223" indent="0">
              <a:buNone/>
              <a:defRPr sz="733"/>
            </a:lvl2pPr>
            <a:lvl3pPr marL="914446" indent="0">
              <a:buNone/>
              <a:defRPr sz="700"/>
            </a:lvl3pPr>
            <a:lvl4pPr marL="1371669" indent="0">
              <a:buNone/>
              <a:defRPr sz="667"/>
            </a:lvl4pPr>
            <a:lvl5pPr marL="1828891" indent="0">
              <a:buNone/>
              <a:defRPr sz="667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BF5B9405-D76F-ED66-13A6-AE53F55690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5" y="365133"/>
            <a:ext cx="6830838" cy="1622700"/>
          </a:xfrm>
        </p:spPr>
        <p:txBody>
          <a:bodyPr anchor="b">
            <a:noAutofit/>
          </a:bodyPr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493927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(2)"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7DB1BE-3A9D-7CBF-E94D-658AA9642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365125"/>
            <a:ext cx="6747417" cy="1622700"/>
          </a:xfrm>
        </p:spPr>
        <p:txBody>
          <a:bodyPr anchor="b">
            <a:noAutofit/>
          </a:bodyPr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92506F-2392-3DB3-2692-B1621653B6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BB592-4352-71AD-8AF9-A717FA1035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EA79BB-C888-01D5-23B7-4B9BF835D1AB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479427" y="3468756"/>
            <a:ext cx="3186275" cy="360000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 algn="l">
              <a:buNone/>
              <a:defRPr sz="1300" b="1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65BEA024-E389-52C5-1BE3-1EEF00B6C30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7636329" y="0"/>
            <a:ext cx="3168603" cy="3210120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ID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064F3589-48F2-34E0-4A16-04E21FF233B0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479427" y="3908613"/>
            <a:ext cx="3186275" cy="240117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881F9334-559D-3BB3-EEBD-E165D3BE3EF6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036716" y="3472120"/>
            <a:ext cx="3186275" cy="360000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 algn="l">
              <a:buNone/>
              <a:defRPr sz="1300" b="1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3" name="Text Placeholder 4">
            <a:extLst>
              <a:ext uri="{FF2B5EF4-FFF2-40B4-BE49-F238E27FC236}">
                <a16:creationId xmlns:a16="http://schemas.microsoft.com/office/drawing/2014/main" id="{0371A1A1-BA0D-8BDB-4C70-AA3BB67D5F18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036716" y="3911977"/>
            <a:ext cx="3186275" cy="240117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7F4FBC70-C26B-A4FF-ED81-064D1B74818D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7634404" y="3468756"/>
            <a:ext cx="3168603" cy="360000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 algn="l">
              <a:buNone/>
              <a:defRPr sz="1300" b="1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3A677923-0E3A-F287-F753-67599CA6D98D}"/>
              </a:ext>
            </a:extLst>
          </p:cNvPr>
          <p:cNvSpPr>
            <a:spLocks noGrp="1"/>
          </p:cNvSpPr>
          <p:nvPr>
            <p:ph type="body" sz="quarter" idx="38"/>
          </p:nvPr>
        </p:nvSpPr>
        <p:spPr>
          <a:xfrm>
            <a:off x="7634404" y="3908613"/>
            <a:ext cx="3168603" cy="2401171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010299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2)"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CCDE15C-5327-E672-DC8B-2E803ED788C1}"/>
              </a:ext>
            </a:extLst>
          </p:cNvPr>
          <p:cNvSpPr/>
          <p:nvPr userDrawn="1"/>
        </p:nvSpPr>
        <p:spPr>
          <a:xfrm>
            <a:off x="-1" y="365125"/>
            <a:ext cx="10637079" cy="18415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7DB1BE-3A9D-7CBF-E94D-658AA9642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9426" y="365125"/>
            <a:ext cx="10157653" cy="1841579"/>
          </a:xfrm>
        </p:spPr>
        <p:txBody>
          <a:bodyPr anchor="ctr">
            <a:noAutofit/>
          </a:bodyPr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92506F-2392-3DB3-2692-B1621653B6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BB592-4352-71AD-8AF9-A717FA1035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38E84ABB-1C56-A78C-A005-DB616325DBD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712012" y="2571830"/>
            <a:ext cx="5925066" cy="3805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300" b="1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65BEA024-E389-52C5-1BE3-1EEF00B6C30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479425" y="2571830"/>
            <a:ext cx="3814279" cy="3864257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ID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054E034-860A-3D4B-9537-56896FC3AE3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4712012" y="3012141"/>
            <a:ext cx="5925066" cy="140126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0AA2D084-72CE-641B-2C57-C022ED4F74CD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4712012" y="4575321"/>
            <a:ext cx="5925066" cy="380547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300" b="1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id="{8ACC809F-1320-0958-CD63-F78C12BB8B20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4712012" y="5015632"/>
            <a:ext cx="5925066" cy="140126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8272069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lumns(3)"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BCCDE15C-5327-E672-DC8B-2E803ED788C1}"/>
              </a:ext>
            </a:extLst>
          </p:cNvPr>
          <p:cNvSpPr/>
          <p:nvPr userDrawn="1"/>
        </p:nvSpPr>
        <p:spPr>
          <a:xfrm>
            <a:off x="1" y="478125"/>
            <a:ext cx="4712012" cy="58917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sz="120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7DB1BE-3A9D-7CBF-E94D-658AA9642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60879" y="478125"/>
            <a:ext cx="5622348" cy="2025087"/>
          </a:xfrm>
        </p:spPr>
        <p:txBody>
          <a:bodyPr anchor="t">
            <a:noAutofit/>
          </a:bodyPr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92506F-2392-3DB3-2692-B1621653B6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BB592-4352-71AD-8AF9-A717FA1035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9" name="Picture Placeholder 3">
            <a:extLst>
              <a:ext uri="{FF2B5EF4-FFF2-40B4-BE49-F238E27FC236}">
                <a16:creationId xmlns:a16="http://schemas.microsoft.com/office/drawing/2014/main" id="{65BEA024-E389-52C5-1BE3-1EEF00B6C305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448867" y="987720"/>
            <a:ext cx="3814279" cy="4882560"/>
          </a:xfrm>
          <a:prstGeom prst="rect">
            <a:avLst/>
          </a:prstGeom>
          <a:ln w="38100">
            <a:solidFill>
              <a:schemeClr val="bg1"/>
            </a:solidFill>
          </a:ln>
        </p:spPr>
        <p:txBody>
          <a:bodyPr anchor="ctr">
            <a:normAutofit/>
          </a:bodyPr>
          <a:lstStyle>
            <a:lvl1pPr marL="0" indent="0" algn="ctr">
              <a:buNone/>
              <a:defRPr sz="800"/>
            </a:lvl1pPr>
          </a:lstStyle>
          <a:p>
            <a:endParaRPr lang="en-ID"/>
          </a:p>
        </p:txBody>
      </p:sp>
      <p:sp>
        <p:nvSpPr>
          <p:cNvPr id="12" name="Text Placeholder 4">
            <a:extLst>
              <a:ext uri="{FF2B5EF4-FFF2-40B4-BE49-F238E27FC236}">
                <a16:creationId xmlns:a16="http://schemas.microsoft.com/office/drawing/2014/main" id="{8B46CA48-1F75-88BD-A8E6-7AB5A675272C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5160879" y="2551025"/>
            <a:ext cx="5622347" cy="360000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 algn="l">
              <a:buNone/>
              <a:defRPr sz="1300" b="1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C2A1D14-66BE-760C-2542-AD0379E78617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5160877" y="2952377"/>
            <a:ext cx="5622347" cy="139838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4">
            <a:extLst>
              <a:ext uri="{FF2B5EF4-FFF2-40B4-BE49-F238E27FC236}">
                <a16:creationId xmlns:a16="http://schemas.microsoft.com/office/drawing/2014/main" id="{23396438-1CC5-5E38-B6B2-D6526959AB09}"/>
              </a:ext>
            </a:extLst>
          </p:cNvPr>
          <p:cNvSpPr>
            <a:spLocks noGrp="1"/>
          </p:cNvSpPr>
          <p:nvPr>
            <p:ph type="body" sz="quarter" idx="36"/>
          </p:nvPr>
        </p:nvSpPr>
        <p:spPr>
          <a:xfrm>
            <a:off x="5160879" y="4556885"/>
            <a:ext cx="5622347" cy="360000"/>
          </a:xfrm>
          <a:prstGeom prst="rect">
            <a:avLst/>
          </a:prstGeom>
        </p:spPr>
        <p:txBody>
          <a:bodyPr tIns="0" bIns="0" anchor="t">
            <a:noAutofit/>
          </a:bodyPr>
          <a:lstStyle>
            <a:lvl1pPr marL="0" indent="0" algn="l">
              <a:buNone/>
              <a:defRPr sz="1300" b="1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7" name="Text Placeholder 4">
            <a:extLst>
              <a:ext uri="{FF2B5EF4-FFF2-40B4-BE49-F238E27FC236}">
                <a16:creationId xmlns:a16="http://schemas.microsoft.com/office/drawing/2014/main" id="{D202B219-8653-9E73-B72B-DF3184C1EF2C}"/>
              </a:ext>
            </a:extLst>
          </p:cNvPr>
          <p:cNvSpPr>
            <a:spLocks noGrp="1"/>
          </p:cNvSpPr>
          <p:nvPr>
            <p:ph type="body" sz="quarter" idx="37"/>
          </p:nvPr>
        </p:nvSpPr>
        <p:spPr>
          <a:xfrm>
            <a:off x="5160877" y="4971489"/>
            <a:ext cx="5622347" cy="1398389"/>
          </a:xfrm>
          <a:prstGeom prst="rect">
            <a:avLst/>
          </a:prstGeom>
        </p:spPr>
        <p:txBody>
          <a:bodyPr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155313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lumns(3)">
    <p:bg>
      <p:bgPr>
        <a:pattFill prst="pct5">
          <a:fgClr>
            <a:schemeClr val="bg1">
              <a:lumMod val="8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92506F-2392-3DB3-2692-B1621653B6B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2BB592-4352-71AD-8AF9-A717FA1035A1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A7DB1BE-3A9D-7CBF-E94D-658AA96427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407" y="500638"/>
            <a:ext cx="9887490" cy="1130853"/>
          </a:xfrm>
        </p:spPr>
        <p:txBody>
          <a:bodyPr anchor="ctr">
            <a:noAutofit/>
          </a:bodyPr>
          <a:lstStyle>
            <a:lvl1pPr algn="l">
              <a:defRPr/>
            </a:lvl1pPr>
          </a:lstStyle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11" name="Text Placeholder 4">
            <a:extLst>
              <a:ext uri="{FF2B5EF4-FFF2-40B4-BE49-F238E27FC236}">
                <a16:creationId xmlns:a16="http://schemas.microsoft.com/office/drawing/2014/main" id="{64545CFC-D919-B185-ABBB-D901F9EAFD94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652407" y="3402496"/>
            <a:ext cx="3030331" cy="295486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90000" tIns="0" rIns="90000" bIns="0"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9" name="Text Placeholder 4">
            <a:extLst>
              <a:ext uri="{FF2B5EF4-FFF2-40B4-BE49-F238E27FC236}">
                <a16:creationId xmlns:a16="http://schemas.microsoft.com/office/drawing/2014/main" id="{3C49CC8D-8DF2-ADE5-58F4-CD423E74FA7E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4080987" y="3402496"/>
            <a:ext cx="3030331" cy="295486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90000" tIns="0" rIns="90000" bIns="0"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0" name="Text Placeholder 4">
            <a:extLst>
              <a:ext uri="{FF2B5EF4-FFF2-40B4-BE49-F238E27FC236}">
                <a16:creationId xmlns:a16="http://schemas.microsoft.com/office/drawing/2014/main" id="{C7499DF7-364F-E236-6F34-E612BF919EFA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7509566" y="3402496"/>
            <a:ext cx="3030331" cy="2954866"/>
          </a:xfrm>
          <a:prstGeom prst="rect">
            <a:avLst/>
          </a:prstGeom>
          <a:solidFill>
            <a:schemeClr val="accent1"/>
          </a:solidFill>
        </p:spPr>
        <p:txBody>
          <a:bodyPr lIns="90000" tIns="0" rIns="90000" bIns="0" anchor="t">
            <a:noAutofit/>
          </a:bodyPr>
          <a:lstStyle>
            <a:lvl1pPr marL="0" indent="0" algn="l">
              <a:buNone/>
              <a:defRPr sz="1100" b="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4" name="Text Placeholder 4">
            <a:extLst>
              <a:ext uri="{FF2B5EF4-FFF2-40B4-BE49-F238E27FC236}">
                <a16:creationId xmlns:a16="http://schemas.microsoft.com/office/drawing/2014/main" id="{74A8D845-511D-3B11-ED9D-09F3CEF5F90F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652406" y="3029244"/>
            <a:ext cx="3030331" cy="3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90000" tIns="0" rIns="90000" bIns="0" anchor="t">
            <a:noAutofit/>
          </a:bodyPr>
          <a:lstStyle>
            <a:lvl1pPr marL="0" indent="0" algn="l">
              <a:buNone/>
              <a:defRPr sz="130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5" name="Text Placeholder 4">
            <a:extLst>
              <a:ext uri="{FF2B5EF4-FFF2-40B4-BE49-F238E27FC236}">
                <a16:creationId xmlns:a16="http://schemas.microsoft.com/office/drawing/2014/main" id="{871CEDAC-AFF8-ABA3-E94B-E5994E9DA2C0}"/>
              </a:ext>
            </a:extLst>
          </p:cNvPr>
          <p:cNvSpPr>
            <a:spLocks noGrp="1"/>
          </p:cNvSpPr>
          <p:nvPr>
            <p:ph type="body" sz="quarter" idx="46"/>
          </p:nvPr>
        </p:nvSpPr>
        <p:spPr>
          <a:xfrm>
            <a:off x="4080985" y="3029244"/>
            <a:ext cx="3033196" cy="3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lIns="90000" tIns="0" rIns="90000" bIns="0" anchor="t">
            <a:noAutofit/>
          </a:bodyPr>
          <a:lstStyle>
            <a:lvl1pPr marL="0" indent="0" algn="l">
              <a:buNone/>
              <a:defRPr sz="130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4">
            <a:extLst>
              <a:ext uri="{FF2B5EF4-FFF2-40B4-BE49-F238E27FC236}">
                <a16:creationId xmlns:a16="http://schemas.microsoft.com/office/drawing/2014/main" id="{E0E2AE63-087F-034D-FD01-0254684EB521}"/>
              </a:ext>
            </a:extLst>
          </p:cNvPr>
          <p:cNvSpPr>
            <a:spLocks noGrp="1"/>
          </p:cNvSpPr>
          <p:nvPr>
            <p:ph type="body" sz="quarter" idx="47"/>
          </p:nvPr>
        </p:nvSpPr>
        <p:spPr>
          <a:xfrm>
            <a:off x="7509565" y="3042496"/>
            <a:ext cx="3030331" cy="360000"/>
          </a:xfrm>
          <a:prstGeom prst="rect">
            <a:avLst/>
          </a:prstGeom>
          <a:solidFill>
            <a:schemeClr val="accent1"/>
          </a:solidFill>
        </p:spPr>
        <p:txBody>
          <a:bodyPr lIns="90000" tIns="0" rIns="90000" bIns="0" anchor="t">
            <a:noAutofit/>
          </a:bodyPr>
          <a:lstStyle>
            <a:lvl1pPr marL="0" indent="0" algn="l">
              <a:buNone/>
              <a:defRPr sz="1300">
                <a:solidFill>
                  <a:schemeClr val="tx1"/>
                </a:solidFill>
              </a:defRPr>
            </a:lvl1pPr>
            <a:lvl2pPr marL="457223" indent="0">
              <a:buNone/>
              <a:defRPr sz="800"/>
            </a:lvl2pPr>
            <a:lvl3pPr marL="914446" indent="0">
              <a:buNone/>
              <a:defRPr sz="800"/>
            </a:lvl3pPr>
            <a:lvl4pPr marL="1371669" indent="0">
              <a:buNone/>
              <a:defRPr sz="800"/>
            </a:lvl4pPr>
            <a:lvl5pPr marL="1828891" indent="0">
              <a:buNone/>
              <a:defRPr sz="800"/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5705380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>
          <p15:clr>
            <a:srgbClr val="FBAE40"/>
          </p15:clr>
        </p15:guide>
        <p15:guide id="2" pos="5760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0" y="0"/>
            <a:ext cx="1066667" cy="400000"/>
          </a:xfrm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="" val="0"/>
            </a:ext>
          </a:extLst>
        </p:spPr>
        <p:txBody>
          <a:bodyPr/>
          <a:lstStyle>
            <a:lvl1pPr/>
          </a:lstStyle>
          <a:p>
            <a:pPr algn="l"/>
            <a:fld id="{F7021451-1387-4CA6-816F-3879F97B5CBC}" type="slidenum">
              <a:rPr lang="en-US" b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6032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49C3-1873-460C-A07A-5133C74BDA1F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BD7BF-F618-431B-9D5F-9C279F905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7836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49C3-1873-460C-A07A-5133C74BDA1F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BD7BF-F618-431B-9D5F-9C279F905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4862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49C3-1873-460C-A07A-5133C74BDA1F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BD7BF-F618-431B-9D5F-9C279F905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12233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49C3-1873-460C-A07A-5133C74BDA1F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BD7BF-F618-431B-9D5F-9C279F905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2047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F49C3-1873-460C-A07A-5133C74BDA1F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45BD7BF-F618-431B-9D5F-9C279F905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88298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EF49C3-1873-460C-A07A-5133C74BDA1F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BD7BF-F618-431B-9D5F-9C279F9055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5058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8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BD9625-ED1C-9C68-D8B9-B6502FCCB4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523"/>
            <a:ext cx="10515600" cy="13251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8293A9-2FAF-A155-DC7A-FE995344AE8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229"/>
            <a:ext cx="10515600" cy="43517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F1B5DE-B15D-9D1C-21D2-953FFCB007D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353800" y="323958"/>
            <a:ext cx="373155" cy="3643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2E72D20E-321F-EE4C-A76D-7EFD4B1BDA0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7" name="Group">
            <a:extLst>
              <a:ext uri="{FF2B5EF4-FFF2-40B4-BE49-F238E27FC236}">
                <a16:creationId xmlns:a16="http://schemas.microsoft.com/office/drawing/2014/main" id="{2CC72135-826E-3084-1ACC-9293218F24EE}"/>
              </a:ext>
            </a:extLst>
          </p:cNvPr>
          <p:cNvGrpSpPr/>
          <p:nvPr userDrawn="1"/>
        </p:nvGrpSpPr>
        <p:grpSpPr>
          <a:xfrm>
            <a:off x="11350549" y="6275881"/>
            <a:ext cx="378619" cy="267073"/>
            <a:chOff x="0" y="0"/>
            <a:chExt cx="504824" cy="356095"/>
          </a:xfrm>
        </p:grpSpPr>
        <p:sp>
          <p:nvSpPr>
            <p:cNvPr id="8" name="Line">
              <a:extLst>
                <a:ext uri="{FF2B5EF4-FFF2-40B4-BE49-F238E27FC236}">
                  <a16:creationId xmlns:a16="http://schemas.microsoft.com/office/drawing/2014/main" id="{024BCD63-D1A0-9E6D-3EA4-16D1E0509D18}"/>
                </a:ext>
              </a:extLst>
            </p:cNvPr>
            <p:cNvSpPr/>
            <p:nvPr/>
          </p:nvSpPr>
          <p:spPr>
            <a:xfrm>
              <a:off x="0" y="180134"/>
              <a:ext cx="504825" cy="1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350"/>
            </a:p>
          </p:txBody>
        </p:sp>
        <p:sp>
          <p:nvSpPr>
            <p:cNvPr id="9" name="Line">
              <a:extLst>
                <a:ext uri="{FF2B5EF4-FFF2-40B4-BE49-F238E27FC236}">
                  <a16:creationId xmlns:a16="http://schemas.microsoft.com/office/drawing/2014/main" id="{3E483999-BF7F-A26B-845E-8C65CD948361}"/>
                </a:ext>
              </a:extLst>
            </p:cNvPr>
            <p:cNvSpPr/>
            <p:nvPr/>
          </p:nvSpPr>
          <p:spPr>
            <a:xfrm>
              <a:off x="324689" y="0"/>
              <a:ext cx="177185" cy="177184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350"/>
            </a:p>
          </p:txBody>
        </p:sp>
        <p:sp>
          <p:nvSpPr>
            <p:cNvPr id="10" name="Line">
              <a:extLst>
                <a:ext uri="{FF2B5EF4-FFF2-40B4-BE49-F238E27FC236}">
                  <a16:creationId xmlns:a16="http://schemas.microsoft.com/office/drawing/2014/main" id="{B9696663-8271-B1D6-1A2F-9E2DDAA3DD5E}"/>
                </a:ext>
              </a:extLst>
            </p:cNvPr>
            <p:cNvSpPr/>
            <p:nvPr/>
          </p:nvSpPr>
          <p:spPr>
            <a:xfrm flipV="1">
              <a:off x="324689" y="178911"/>
              <a:ext cx="177185" cy="177185"/>
            </a:xfrm>
            <a:prstGeom prst="line">
              <a:avLst/>
            </a:prstGeom>
            <a:noFill/>
            <a:ln w="12700" cap="flat">
              <a:solidFill>
                <a:srgbClr val="000000"/>
              </a:solidFill>
              <a:prstDash val="solid"/>
              <a:miter lim="800000"/>
            </a:ln>
            <a:effectLst/>
          </p:spPr>
          <p:txBody>
            <a:bodyPr wrap="square" lIns="45719" tIns="45719" rIns="45719" bIns="45719" numCol="1" anchor="t">
              <a:noAutofit/>
            </a:bodyPr>
            <a:lstStyle/>
            <a:p>
              <a:endParaRPr sz="1350"/>
            </a:p>
          </p:txBody>
        </p:sp>
      </p:grpSp>
      <p:sp>
        <p:nvSpPr>
          <p:cNvPr id="11" name="textruta 3">
            <a:extLst>
              <a:ext uri="{FF2B5EF4-FFF2-40B4-BE49-F238E27FC236}">
                <a16:creationId xmlns:a16="http://schemas.microsoft.com/office/drawing/2014/main" id="{2DC00BBB-96D5-E144-A351-6386B4BABF32}"/>
              </a:ext>
            </a:extLst>
          </p:cNvPr>
          <p:cNvSpPr txBox="1"/>
          <p:nvPr userDrawn="1"/>
        </p:nvSpPr>
        <p:spPr>
          <a:xfrm>
            <a:off x="10707476" y="6260827"/>
            <a:ext cx="759780" cy="3000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34289" rIns="34289">
            <a:spAutoFit/>
          </a:bodyPr>
          <a:lstStyle>
            <a:lvl1pPr>
              <a:lnSpc>
                <a:spcPct val="90000"/>
              </a:lnSpc>
              <a:spcBef>
                <a:spcPts val="600"/>
              </a:spcBef>
              <a:defRPr sz="2000">
                <a:solidFill>
                  <a:srgbClr val="000000"/>
                </a:solidFill>
              </a:defRPr>
            </a:lvl1pPr>
          </a:lstStyle>
          <a:p>
            <a:r>
              <a:rPr sz="1500" dirty="0"/>
              <a:t>NEXT</a:t>
            </a:r>
          </a:p>
        </p:txBody>
      </p:sp>
    </p:spTree>
    <p:extLst>
      <p:ext uri="{BB962C8B-B14F-4D97-AF65-F5344CB8AC3E}">
        <p14:creationId xmlns:p14="http://schemas.microsoft.com/office/powerpoint/2010/main" val="2276643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9" r:id="rId7"/>
    <p:sldLayoutId id="2147483680" r:id="rId8"/>
    <p:sldLayoutId id="2147483681" r:id="rId9"/>
    <p:sldLayoutId id="2147483682" r:id="rId10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880">
          <p15:clr>
            <a:srgbClr val="F26B43"/>
          </p15:clr>
        </p15:guide>
        <p15:guide id="2" pos="392">
          <p15:clr>
            <a:srgbClr val="F26B43"/>
          </p15:clr>
        </p15:guide>
        <p15:guide id="3" orient="horz" pos="576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">
          <a:fgClr>
            <a:schemeClr val="bg1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66402-58C4-7A99-9CF9-9F9615E11E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232092" y="478125"/>
            <a:ext cx="959908" cy="5627951"/>
          </a:xfrm>
          <a:prstGeom prst="rect">
            <a:avLst/>
          </a:prstGeom>
        </p:spPr>
        <p:txBody>
          <a:bodyPr vert="vert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  <a:latin typeface="Montserrat SemiBold" pitchFamily="2" charset="0"/>
              </a:defRPr>
            </a:lvl1pPr>
          </a:lstStyle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3A151A-46CB-1090-446C-0EDAEF296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2092" y="6159084"/>
            <a:ext cx="959908" cy="27379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accent1"/>
                </a:solidFill>
                <a:latin typeface="Montserrat SemiBold" pitchFamily="2" charset="0"/>
              </a:defRPr>
            </a:lvl1pPr>
          </a:lstStyle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9F8BE7-C823-87FE-B60E-23984E5B08AD}"/>
              </a:ext>
            </a:extLst>
          </p:cNvPr>
          <p:cNvCxnSpPr/>
          <p:nvPr userDrawn="1"/>
        </p:nvCxnSpPr>
        <p:spPr>
          <a:xfrm>
            <a:off x="11232092" y="480000"/>
            <a:ext cx="0" cy="59017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E8FF3198-2DCB-4FEF-C479-8E76289E1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6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E489BE9-192C-49E8-B1F1-91EF667E3A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8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96447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85" r:id="rId11"/>
    <p:sldLayoutId id="2147483686" r:id="rId12"/>
  </p:sldLayoutIdLst>
  <p:hf hdr="0" dt="0"/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46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indent="0" algn="l" defTabSz="914446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933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indent="0" algn="l" defTabSz="914446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933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indent="0" algn="l" defTabSz="914446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933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indent="0" algn="l" defTabSz="914446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933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40">
          <p15:clr>
            <a:srgbClr val="F26B43"/>
          </p15:clr>
        </p15:guide>
        <p15:guide id="2" pos="5760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466402-58C4-7A99-9CF9-9F9615E11EE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1232092" y="478125"/>
            <a:ext cx="959908" cy="5627951"/>
          </a:xfrm>
          <a:prstGeom prst="rect">
            <a:avLst/>
          </a:prstGeom>
        </p:spPr>
        <p:txBody>
          <a:bodyPr vert="vert" lIns="91440" tIns="45720" rIns="91440" bIns="45720" rtlCol="0" anchor="ctr"/>
          <a:lstStyle>
            <a:lvl1pPr algn="l">
              <a:defRPr sz="1200">
                <a:solidFill>
                  <a:schemeClr val="accent1"/>
                </a:solidFill>
                <a:latin typeface="Montserrat SemiBold" pitchFamily="2" charset="0"/>
              </a:defRPr>
            </a:lvl1pPr>
          </a:lstStyle>
          <a:p>
            <a:r>
              <a:rPr lang="en-US" dirty="0"/>
              <a:t>Presentation title</a:t>
            </a:r>
            <a:endParaRPr lang="en-ID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3A151A-46CB-1090-446C-0EDAEF296B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232092" y="6159084"/>
            <a:ext cx="959908" cy="27379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1200">
                <a:solidFill>
                  <a:schemeClr val="accent1"/>
                </a:solidFill>
                <a:latin typeface="Montserrat SemiBold" pitchFamily="2" charset="0"/>
              </a:defRPr>
            </a:lvl1pPr>
          </a:lstStyle>
          <a:p>
            <a:fld id="{5E0C3BBE-9543-48E5-A6E1-C646F9A01966}" type="slidenum">
              <a:rPr lang="en-ID" smtClean="0"/>
              <a:pPr/>
              <a:t>‹#›</a:t>
            </a:fld>
            <a:endParaRPr lang="en-ID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09F8BE7-C823-87FE-B60E-23984E5B08AD}"/>
              </a:ext>
            </a:extLst>
          </p:cNvPr>
          <p:cNvCxnSpPr/>
          <p:nvPr userDrawn="1"/>
        </p:nvCxnSpPr>
        <p:spPr>
          <a:xfrm>
            <a:off x="11232092" y="480000"/>
            <a:ext cx="0" cy="590175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itle Placeholder 7">
            <a:extLst>
              <a:ext uri="{FF2B5EF4-FFF2-40B4-BE49-F238E27FC236}">
                <a16:creationId xmlns:a16="http://schemas.microsoft.com/office/drawing/2014/main" id="{E8FF3198-2DCB-4FEF-C479-8E76289E1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609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D" dirty="0"/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5E489BE9-192C-49E8-B1F1-91EF667E3AC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86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D" dirty="0"/>
          </a:p>
        </p:txBody>
      </p:sp>
    </p:spTree>
    <p:extLst>
      <p:ext uri="{BB962C8B-B14F-4D97-AF65-F5344CB8AC3E}">
        <p14:creationId xmlns:p14="http://schemas.microsoft.com/office/powerpoint/2010/main" val="3196447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hf hdr="0" dt="0"/>
  <p:txStyles>
    <p:titleStyle>
      <a:lvl1pPr algn="l" defTabSz="914446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46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indent="0" algn="l" defTabSz="914446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933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indent="0" algn="l" defTabSz="914446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933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indent="0" algn="l" defTabSz="914446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933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indent="0" algn="l" defTabSz="914446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None/>
        <a:defRPr sz="933" kern="1200">
          <a:solidFill>
            <a:schemeClr val="tx1"/>
          </a:solidFill>
          <a:latin typeface="+mn-lt"/>
          <a:ea typeface="+mn-ea"/>
          <a:cs typeface="+mn-cs"/>
        </a:defRPr>
      </a:lvl5pPr>
      <a:lvl6pPr marL="2514726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949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171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394" indent="-228611" algn="l" defTabSz="914446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2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46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69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91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114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337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560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783" algn="l" defTabSz="91444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40">
          <p15:clr>
            <a:srgbClr val="F26B43"/>
          </p15:clr>
        </p15:guide>
        <p15:guide id="2" pos="576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30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Relationship Id="rId6" Type="http://schemas.openxmlformats.org/officeDocument/2006/relationships/package" Target="../embeddings/Microsoft_Excel_Worksheet3.xlsx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7" Type="http://schemas.openxmlformats.org/officeDocument/2006/relationships/image" Target="../media/image31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7.xml"/><Relationship Id="rId6" Type="http://schemas.openxmlformats.org/officeDocument/2006/relationships/package" Target="../embeddings/Microsoft_Excel_Worksheet4.xlsx"/><Relationship Id="rId5" Type="http://schemas.openxmlformats.org/officeDocument/2006/relationships/image" Target="../media/image28.png"/><Relationship Id="rId4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7.sv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pn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32.jpeg"/><Relationship Id="rId7" Type="http://schemas.openxmlformats.org/officeDocument/2006/relationships/image" Target="../media/image3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10" Type="http://schemas.openxmlformats.org/officeDocument/2006/relationships/image" Target="../media/image7.svg"/><Relationship Id="rId4" Type="http://schemas.openxmlformats.org/officeDocument/2006/relationships/image" Target="../media/image33.jpeg"/><Relationship Id="rId9" Type="http://schemas.openxmlformats.org/officeDocument/2006/relationships/image" Target="../media/image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38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7.jp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39.jpe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2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1.jp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4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3.jp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46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45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9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13" Type="http://schemas.openxmlformats.org/officeDocument/2006/relationships/image" Target="../media/image19.svg"/><Relationship Id="rId3" Type="http://schemas.openxmlformats.org/officeDocument/2006/relationships/image" Target="../media/image7.sv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svg"/><Relationship Id="rId1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5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21.svg"/><Relationship Id="rId4" Type="http://schemas.openxmlformats.org/officeDocument/2006/relationships/image" Target="../media/image2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5.png"/><Relationship Id="rId4" Type="http://schemas.openxmlformats.org/officeDocument/2006/relationships/image" Target="../media/image7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svg"/><Relationship Id="rId3" Type="http://schemas.openxmlformats.org/officeDocument/2006/relationships/image" Target="../media/image5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hyperlink" Target="http://www.dbn.com.na/applications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5.jpeg"/><Relationship Id="rId5" Type="http://schemas.openxmlformats.org/officeDocument/2006/relationships/image" Target="../media/image5.png"/><Relationship Id="rId4" Type="http://schemas.openxmlformats.org/officeDocument/2006/relationships/image" Target="../media/image7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chart" Target="../charts/chart1.xml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5.png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27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67875" y="5472929"/>
            <a:ext cx="2524125" cy="138507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62871C-9C76-419D-BBAD-B9B3F12641A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35000"/>
          </a:blip>
          <a:srcRect l="6554" t="14459" r="7110" b="32842"/>
          <a:stretch/>
        </p:blipFill>
        <p:spPr>
          <a:xfrm>
            <a:off x="0" y="0"/>
            <a:ext cx="12192000" cy="5995707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70559" y="308770"/>
            <a:ext cx="11180781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1200"/>
              </a:spcAft>
            </a:pPr>
            <a:endParaRPr lang="en-US" sz="3200" b="1" dirty="0">
              <a:latin typeface="Georgia" panose="02040502050405020303" pitchFamily="18" charset="0"/>
            </a:endParaRPr>
          </a:p>
          <a:p>
            <a:pPr algn="ctr">
              <a:spcAft>
                <a:spcPts val="1200"/>
              </a:spcAft>
            </a:pPr>
            <a:endParaRPr lang="en-US" sz="3200" b="1" dirty="0">
              <a:latin typeface="Georgia" panose="02040502050405020303" pitchFamily="18" charset="0"/>
            </a:endParaRPr>
          </a:p>
          <a:p>
            <a:pPr algn="ctr">
              <a:spcAft>
                <a:spcPts val="1200"/>
              </a:spcAft>
            </a:pPr>
            <a:r>
              <a:rPr lang="en-GB" sz="3200" b="1" dirty="0">
                <a:latin typeface="Georgia" panose="02040502050405020303" pitchFamily="18" charset="0"/>
              </a:rPr>
              <a:t>DBN’s Approach &amp; Value Proposition to SME’s</a:t>
            </a:r>
          </a:p>
          <a:p>
            <a:pPr algn="ctr">
              <a:spcAft>
                <a:spcPts val="1200"/>
              </a:spcAft>
            </a:pPr>
            <a:endParaRPr lang="en-GB" sz="2800" i="1" dirty="0">
              <a:latin typeface="Georgia" panose="02040502050405020303" pitchFamily="18" charset="0"/>
            </a:endParaRPr>
          </a:p>
          <a:p>
            <a:pPr algn="ctr">
              <a:spcAft>
                <a:spcPts val="1200"/>
              </a:spcAft>
            </a:pPr>
            <a:r>
              <a:rPr lang="en-GB" sz="2800" i="1" dirty="0">
                <a:latin typeface="Georgia" panose="02040502050405020303" pitchFamily="18" charset="0"/>
              </a:rPr>
              <a:t>“Bridging The Gap: Government Funding Solutions for Namibian Start-ups and  SME’s”</a:t>
            </a:r>
          </a:p>
          <a:p>
            <a:pPr algn="ctr">
              <a:spcAft>
                <a:spcPts val="1200"/>
              </a:spcAft>
            </a:pPr>
            <a:endParaRPr lang="en-GB" sz="3200" b="1" dirty="0">
              <a:latin typeface="Georgia" panose="02040502050405020303" pitchFamily="18" charset="0"/>
            </a:endParaRPr>
          </a:p>
          <a:p>
            <a:pPr algn="ctr">
              <a:spcAft>
                <a:spcPts val="1200"/>
              </a:spcAft>
            </a:pPr>
            <a:r>
              <a:rPr lang="en-GB" sz="3200" b="1" dirty="0">
                <a:latin typeface="Georgia" panose="02040502050405020303" pitchFamily="18" charset="0"/>
              </a:rPr>
              <a:t>5 November 2024</a:t>
            </a:r>
          </a:p>
          <a:p>
            <a:pPr algn="ctr">
              <a:spcAft>
                <a:spcPts val="1200"/>
              </a:spcAft>
            </a:pPr>
            <a:endParaRPr lang="en-US" sz="2400" b="1" dirty="0">
              <a:latin typeface="Georgia" panose="02040502050405020303" pitchFamily="18" charset="0"/>
            </a:endParaRPr>
          </a:p>
          <a:p>
            <a:pPr algn="ctr">
              <a:spcAft>
                <a:spcPts val="1200"/>
              </a:spcAft>
            </a:pPr>
            <a:endParaRPr lang="en-US" sz="2400" b="1" dirty="0">
              <a:latin typeface="Georgia" panose="02040502050405020303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982C573-CF7E-8CFF-E09E-0BC090AB0B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532" y="3634637"/>
            <a:ext cx="3060457" cy="3097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59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0C2D15F3-8D69-EEF0-3F70-D6BD885BFA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694805A-B4ED-88B2-416C-3948C17BC7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57" y="256158"/>
            <a:ext cx="8306578" cy="1236714"/>
          </a:xfrm>
        </p:spPr>
        <p:txBody>
          <a:bodyPr/>
          <a:lstStyle/>
          <a:p>
            <a:pPr defTabSz="914400">
              <a:lnSpc>
                <a:spcPts val="4100"/>
              </a:lnSpc>
              <a:spcAft>
                <a:spcPts val="1200"/>
              </a:spcAft>
            </a:pPr>
            <a:r>
              <a:rPr lang="en-US" sz="40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DBN’s Impact to SME’s – Since 2017</a:t>
            </a:r>
            <a:br>
              <a:rPr lang="en-US" sz="40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</a:br>
            <a:endParaRPr lang="en-NA" sz="4000" dirty="0">
              <a:solidFill>
                <a:srgbClr val="8D6F4B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Freeform 29">
            <a:extLst>
              <a:ext uri="{FF2B5EF4-FFF2-40B4-BE49-F238E27FC236}">
                <a16:creationId xmlns:a16="http://schemas.microsoft.com/office/drawing/2014/main" id="{64D648D9-F1AF-EC61-6338-36206440F7BB}"/>
              </a:ext>
            </a:extLst>
          </p:cNvPr>
          <p:cNvSpPr/>
          <p:nvPr/>
        </p:nvSpPr>
        <p:spPr>
          <a:xfrm rot="5400000" flipH="1">
            <a:off x="4178" y="5843003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7F587A1-E1F7-670C-0415-99CAD02AC3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3426" y="6428384"/>
            <a:ext cx="2101847" cy="605138"/>
          </a:xfrm>
          <a:prstGeom prst="rect">
            <a:avLst/>
          </a:prstGeom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40CEFDB-BA1C-6743-AC68-F072A6468E6F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5"/>
          <a:srcRect l="26868" r="26868"/>
          <a:stretch>
            <a:fillRect/>
          </a:stretch>
        </p:blipFill>
        <p:spPr>
          <a:xfrm>
            <a:off x="0" y="0"/>
            <a:ext cx="3135313" cy="68580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6B2C4DE7-ED7C-6E4A-DF1B-4DE0934D2A6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47357" y="2705523"/>
            <a:ext cx="7413379" cy="352989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18339A80-4AC5-E0B3-A826-366DF810A0D4}"/>
              </a:ext>
            </a:extLst>
          </p:cNvPr>
          <p:cNvSpPr txBox="1"/>
          <p:nvPr/>
        </p:nvSpPr>
        <p:spPr>
          <a:xfrm>
            <a:off x="3347357" y="1263039"/>
            <a:ext cx="67203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DBN has approved over N$ 1 billion loans to over 989 SMEs</a:t>
            </a:r>
          </a:p>
        </p:txBody>
      </p:sp>
    </p:spTree>
    <p:extLst>
      <p:ext uri="{BB962C8B-B14F-4D97-AF65-F5344CB8AC3E}">
        <p14:creationId xmlns:p14="http://schemas.microsoft.com/office/powerpoint/2010/main" val="21118796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3E00FC36-F8C4-FA84-68F1-669AA25DD7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4FEAEA3-7B85-011D-C201-18EC853B0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57" y="256158"/>
            <a:ext cx="8306578" cy="1236714"/>
          </a:xfrm>
        </p:spPr>
        <p:txBody>
          <a:bodyPr/>
          <a:lstStyle/>
          <a:p>
            <a:pPr defTabSz="914400">
              <a:lnSpc>
                <a:spcPts val="4100"/>
              </a:lnSpc>
              <a:spcAft>
                <a:spcPts val="1200"/>
              </a:spcAft>
            </a:pPr>
            <a:r>
              <a:rPr lang="en-US" sz="40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DBN’s Impact to SME’s – Since 2017</a:t>
            </a:r>
            <a:br>
              <a:rPr lang="en-US" sz="40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</a:br>
            <a:endParaRPr lang="en-NA" sz="4000" dirty="0">
              <a:solidFill>
                <a:srgbClr val="8D6F4B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Freeform 29">
            <a:extLst>
              <a:ext uri="{FF2B5EF4-FFF2-40B4-BE49-F238E27FC236}">
                <a16:creationId xmlns:a16="http://schemas.microsoft.com/office/drawing/2014/main" id="{F9545A32-1EDB-E04A-6D85-C53E4430EAF7}"/>
              </a:ext>
            </a:extLst>
          </p:cNvPr>
          <p:cNvSpPr/>
          <p:nvPr/>
        </p:nvSpPr>
        <p:spPr>
          <a:xfrm rot="5400000" flipH="1">
            <a:off x="4178" y="5843003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131EAC-F835-BAF7-8580-E5F9230FA12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3426" y="6428384"/>
            <a:ext cx="2101847" cy="605138"/>
          </a:xfrm>
          <a:prstGeom prst="rect">
            <a:avLst/>
          </a:prstGeom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B009C259-1065-5073-E470-DA279A838BD9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5"/>
          <a:srcRect l="26868" r="26868"/>
          <a:stretch>
            <a:fillRect/>
          </a:stretch>
        </p:blipFill>
        <p:spPr>
          <a:xfrm>
            <a:off x="0" y="0"/>
            <a:ext cx="3135313" cy="6858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6ED9F80-F312-A6D2-B041-417BD88ECEA6}"/>
              </a:ext>
            </a:extLst>
          </p:cNvPr>
          <p:cNvSpPr txBox="1"/>
          <p:nvPr/>
        </p:nvSpPr>
        <p:spPr>
          <a:xfrm>
            <a:off x="3347357" y="874515"/>
            <a:ext cx="67203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Funding to PDN, Women, Youth Enterprises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975BF4C8-00C5-D2CE-DFAC-F6ED24AF300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76228673"/>
              </p:ext>
            </p:extLst>
          </p:nvPr>
        </p:nvGraphicFramePr>
        <p:xfrm>
          <a:off x="3347357" y="2106127"/>
          <a:ext cx="6529096" cy="39057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6" imgW="3733830" imgH="2232870" progId="Excel.Sheet.12">
                  <p:embed/>
                </p:oleObj>
              </mc:Choice>
              <mc:Fallback>
                <p:oleObj name="Worksheet" r:id="rId6" imgW="3733830" imgH="223287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347357" y="2106127"/>
                        <a:ext cx="6529096" cy="39057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968201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>
          <a:extLst>
            <a:ext uri="{FF2B5EF4-FFF2-40B4-BE49-F238E27FC236}">
              <a16:creationId xmlns:a16="http://schemas.microsoft.com/office/drawing/2014/main" id="{15677FDE-8CA1-B8DF-94C5-5A1F5FDB09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4158DC50-CBE0-C4B7-93D0-16767BD7B7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57" y="256158"/>
            <a:ext cx="8306578" cy="1236714"/>
          </a:xfrm>
        </p:spPr>
        <p:txBody>
          <a:bodyPr/>
          <a:lstStyle/>
          <a:p>
            <a:pPr defTabSz="914400">
              <a:lnSpc>
                <a:spcPts val="4100"/>
              </a:lnSpc>
              <a:spcAft>
                <a:spcPts val="1200"/>
              </a:spcAft>
            </a:pPr>
            <a:r>
              <a:rPr lang="en-US" sz="40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DBN’s Impact to SME’s – Since 2017</a:t>
            </a:r>
            <a:br>
              <a:rPr lang="en-US" sz="40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</a:br>
            <a:endParaRPr lang="en-NA" sz="4000" dirty="0">
              <a:solidFill>
                <a:srgbClr val="8D6F4B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sp>
        <p:nvSpPr>
          <p:cNvPr id="7" name="Freeform 29">
            <a:extLst>
              <a:ext uri="{FF2B5EF4-FFF2-40B4-BE49-F238E27FC236}">
                <a16:creationId xmlns:a16="http://schemas.microsoft.com/office/drawing/2014/main" id="{74384E39-CF03-88ED-115E-F84C5862B5E9}"/>
              </a:ext>
            </a:extLst>
          </p:cNvPr>
          <p:cNvSpPr/>
          <p:nvPr/>
        </p:nvSpPr>
        <p:spPr>
          <a:xfrm rot="5400000" flipH="1">
            <a:off x="4178" y="5843003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D62EAC1-5FE7-7903-F848-3AB16122479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33426" y="6428384"/>
            <a:ext cx="2101847" cy="605138"/>
          </a:xfrm>
          <a:prstGeom prst="rect">
            <a:avLst/>
          </a:prstGeom>
        </p:spPr>
      </p:pic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FD84EB12-28AD-3CFD-9734-3FDCD2FD00A6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5"/>
          <a:srcRect l="26868" r="26868"/>
          <a:stretch>
            <a:fillRect/>
          </a:stretch>
        </p:blipFill>
        <p:spPr>
          <a:xfrm>
            <a:off x="0" y="0"/>
            <a:ext cx="3135313" cy="685800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F10B3B84-AF16-8D0C-BED3-5435BC9F2F16}"/>
              </a:ext>
            </a:extLst>
          </p:cNvPr>
          <p:cNvSpPr txBox="1"/>
          <p:nvPr/>
        </p:nvSpPr>
        <p:spPr>
          <a:xfrm>
            <a:off x="3347357" y="874515"/>
            <a:ext cx="672037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GB" sz="2000" dirty="0">
              <a:solidFill>
                <a:schemeClr val="tx1">
                  <a:lumMod val="95000"/>
                  <a:lumOff val="5000"/>
                </a:schemeClr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GB" sz="2000" dirty="0">
                <a:solidFill>
                  <a:schemeClr val="tx1">
                    <a:lumMod val="95000"/>
                    <a:lumOff val="5000"/>
                  </a:schemeClr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On average SME’s account for 30-35% of jobs created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47F06F96-07F6-7906-3FC9-01A6D30E862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88656557"/>
              </p:ext>
            </p:extLst>
          </p:nvPr>
        </p:nvGraphicFramePr>
        <p:xfrm>
          <a:off x="3235273" y="1985216"/>
          <a:ext cx="8866531" cy="33518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6" imgW="7635270" imgH="2194560" progId="Excel.Sheet.12">
                  <p:embed/>
                </p:oleObj>
              </mc:Choice>
              <mc:Fallback>
                <p:oleObj name="Worksheet" r:id="rId6" imgW="7635270" imgH="2194560" progId="Excel.Shee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3235273" y="1985216"/>
                        <a:ext cx="8866531" cy="33518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927710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6B29DB42-4529-340F-D6A4-8221B5AD9F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6357353"/>
            <a:ext cx="2101847" cy="605138"/>
          </a:xfrm>
          <a:prstGeom prst="rect">
            <a:avLst/>
          </a:prstGeom>
        </p:spPr>
      </p:pic>
      <p:sp>
        <p:nvSpPr>
          <p:cNvPr id="5" name="Freeform 20">
            <a:extLst>
              <a:ext uri="{FF2B5EF4-FFF2-40B4-BE49-F238E27FC236}">
                <a16:creationId xmlns:a16="http://schemas.microsoft.com/office/drawing/2014/main" id="{A6ABED48-0C13-EAB9-C598-CCED8EEA087B}"/>
              </a:ext>
            </a:extLst>
          </p:cNvPr>
          <p:cNvSpPr/>
          <p:nvPr/>
        </p:nvSpPr>
        <p:spPr>
          <a:xfrm>
            <a:off x="11400204" y="5723052"/>
            <a:ext cx="649118" cy="755887"/>
          </a:xfrm>
          <a:custGeom>
            <a:avLst/>
            <a:gdLst/>
            <a:ahLst/>
            <a:cxnLst/>
            <a:rect l="l" t="t" r="r" b="b"/>
            <a:pathLst>
              <a:path w="973677" h="1133831">
                <a:moveTo>
                  <a:pt x="0" y="0"/>
                </a:moveTo>
                <a:lnTo>
                  <a:pt x="973678" y="0"/>
                </a:lnTo>
                <a:lnTo>
                  <a:pt x="973678" y="1133831"/>
                </a:lnTo>
                <a:lnTo>
                  <a:pt x="0" y="113383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A" sz="12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2776A5-2786-4F88-92FA-832BB5F5CC37}"/>
              </a:ext>
            </a:extLst>
          </p:cNvPr>
          <p:cNvSpPr/>
          <p:nvPr/>
        </p:nvSpPr>
        <p:spPr>
          <a:xfrm>
            <a:off x="1028700" y="1966851"/>
            <a:ext cx="10182834" cy="622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100"/>
              </a:lnSpc>
              <a:spcAft>
                <a:spcPts val="1200"/>
              </a:spcAft>
            </a:pPr>
            <a:r>
              <a:rPr lang="en-US" sz="4000" dirty="0">
                <a:solidFill>
                  <a:srgbClr val="8D6F4B"/>
                </a:solidFill>
                <a:latin typeface="+mj-lt"/>
              </a:rPr>
              <a:t>Projects showcase</a:t>
            </a:r>
          </a:p>
        </p:txBody>
      </p:sp>
      <p:sp>
        <p:nvSpPr>
          <p:cNvPr id="3" name="Freeform 29">
            <a:extLst>
              <a:ext uri="{FF2B5EF4-FFF2-40B4-BE49-F238E27FC236}">
                <a16:creationId xmlns:a16="http://schemas.microsoft.com/office/drawing/2014/main" id="{8323A588-7FB5-A14E-1944-D5B1699CD5E3}"/>
              </a:ext>
            </a:extLst>
          </p:cNvPr>
          <p:cNvSpPr/>
          <p:nvPr/>
        </p:nvSpPr>
        <p:spPr>
          <a:xfrm rot="5400000" flipH="1">
            <a:off x="4178" y="5843003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660544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680892" y="425084"/>
            <a:ext cx="9987233" cy="4731939"/>
            <a:chOff x="1458089" y="425085"/>
            <a:chExt cx="8876877" cy="4106156"/>
          </a:xfrm>
        </p:grpSpPr>
        <p:grpSp>
          <p:nvGrpSpPr>
            <p:cNvPr id="9" name="Group 8"/>
            <p:cNvGrpSpPr/>
            <p:nvPr/>
          </p:nvGrpSpPr>
          <p:grpSpPr>
            <a:xfrm>
              <a:off x="1458089" y="425085"/>
              <a:ext cx="8876877" cy="1908000"/>
              <a:chOff x="1458089" y="425085"/>
              <a:chExt cx="8876877" cy="1908000"/>
            </a:xfrm>
          </p:grpSpPr>
          <p:pic>
            <p:nvPicPr>
              <p:cNvPr id="3" name="Picture 2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58089" y="425085"/>
                <a:ext cx="2869972" cy="1908000"/>
              </a:xfrm>
              <a:prstGeom prst="rect">
                <a:avLst/>
              </a:prstGeom>
            </p:spPr>
          </p:pic>
          <p:pic>
            <p:nvPicPr>
              <p:cNvPr id="4" name="Picture 3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40021" y="425085"/>
                <a:ext cx="2544000" cy="1908000"/>
              </a:xfrm>
              <a:prstGeom prst="rect">
                <a:avLst/>
              </a:prstGeom>
            </p:spPr>
          </p:pic>
          <p:pic>
            <p:nvPicPr>
              <p:cNvPr id="6" name="Picture 5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295981" y="425085"/>
                <a:ext cx="3038985" cy="1908000"/>
              </a:xfrm>
              <a:prstGeom prst="rect">
                <a:avLst/>
              </a:prstGeom>
            </p:spPr>
          </p:pic>
        </p:grpSp>
        <p:grpSp>
          <p:nvGrpSpPr>
            <p:cNvPr id="10" name="Group 9"/>
            <p:cNvGrpSpPr/>
            <p:nvPr/>
          </p:nvGrpSpPr>
          <p:grpSpPr>
            <a:xfrm>
              <a:off x="2838196" y="2622595"/>
              <a:ext cx="5947649" cy="1908646"/>
              <a:chOff x="1458089" y="2622595"/>
              <a:chExt cx="5947649" cy="1908646"/>
            </a:xfrm>
          </p:grpSpPr>
          <p:pic>
            <p:nvPicPr>
              <p:cNvPr id="7" name="Picture 6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458089" y="2622595"/>
                <a:ext cx="2868706" cy="1908646"/>
              </a:xfrm>
              <a:prstGeom prst="rect">
                <a:avLst/>
              </a:prstGeom>
            </p:spPr>
          </p:pic>
          <p:pic>
            <p:nvPicPr>
              <p:cNvPr id="8" name="Picture 7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40021" y="2622595"/>
                <a:ext cx="2865717" cy="1908000"/>
              </a:xfrm>
              <a:prstGeom prst="rect">
                <a:avLst/>
              </a:prstGeom>
            </p:spPr>
          </p:pic>
        </p:grpSp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649B2001-A68A-444F-5E94-8BE7E20AC97E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14031" y="6357353"/>
            <a:ext cx="2101847" cy="605138"/>
          </a:xfrm>
          <a:prstGeom prst="rect">
            <a:avLst/>
          </a:prstGeom>
        </p:spPr>
      </p:pic>
      <p:sp>
        <p:nvSpPr>
          <p:cNvPr id="12" name="Freeform 29">
            <a:extLst>
              <a:ext uri="{FF2B5EF4-FFF2-40B4-BE49-F238E27FC236}">
                <a16:creationId xmlns:a16="http://schemas.microsoft.com/office/drawing/2014/main" id="{224009FD-DC6F-9700-B84C-8A543EF6984D}"/>
              </a:ext>
            </a:extLst>
          </p:cNvPr>
          <p:cNvSpPr/>
          <p:nvPr/>
        </p:nvSpPr>
        <p:spPr>
          <a:xfrm rot="5400000" flipH="1">
            <a:off x="4178" y="5843003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9858DE0-86A3-B82B-BCEE-948F6393F78C}"/>
              </a:ext>
            </a:extLst>
          </p:cNvPr>
          <p:cNvSpPr txBox="1"/>
          <p:nvPr/>
        </p:nvSpPr>
        <p:spPr>
          <a:xfrm>
            <a:off x="3233628" y="5333120"/>
            <a:ext cx="6254839" cy="17733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100"/>
              </a:lnSpc>
              <a:spcAft>
                <a:spcPts val="1200"/>
              </a:spcAft>
            </a:pPr>
            <a:r>
              <a:rPr lang="en-US" sz="24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FINANCE FOR TOURISM </a:t>
            </a:r>
            <a:br>
              <a:rPr lang="en-US" sz="24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sz="24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&amp; HOSPITALITY</a:t>
            </a:r>
          </a:p>
          <a:p>
            <a:pPr algn="ctr">
              <a:lnSpc>
                <a:spcPts val="4100"/>
              </a:lnSpc>
              <a:spcAft>
                <a:spcPts val="1200"/>
              </a:spcAft>
            </a:pPr>
            <a:endParaRPr lang="en-ZA" sz="2400" dirty="0">
              <a:solidFill>
                <a:srgbClr val="8D6F4B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20360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15031" y="5009270"/>
            <a:ext cx="7781040" cy="12475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100"/>
              </a:lnSpc>
              <a:spcAft>
                <a:spcPts val="1200"/>
              </a:spcAft>
            </a:pPr>
            <a:r>
              <a:rPr lang="en-US" sz="24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PPP PROJECT: </a:t>
            </a:r>
          </a:p>
          <a:p>
            <a:pPr algn="ctr">
              <a:lnSpc>
                <a:spcPts val="4100"/>
              </a:lnSpc>
              <a:spcAft>
                <a:spcPts val="1200"/>
              </a:spcAft>
            </a:pPr>
            <a:r>
              <a:rPr lang="en-US" sz="24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ROOFTOP SOLAR FOR UNAM CAMPUSES (FINANCE FOR</a:t>
            </a:r>
            <a:r>
              <a:rPr lang="en-ZA" sz="24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PPPS)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9B2001-A68A-444F-5E94-8BE7E20AC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031" y="6357353"/>
            <a:ext cx="2101847" cy="605138"/>
          </a:xfrm>
          <a:prstGeom prst="rect">
            <a:avLst/>
          </a:prstGeom>
        </p:spPr>
      </p:pic>
      <p:sp>
        <p:nvSpPr>
          <p:cNvPr id="12" name="Freeform 29">
            <a:extLst>
              <a:ext uri="{FF2B5EF4-FFF2-40B4-BE49-F238E27FC236}">
                <a16:creationId xmlns:a16="http://schemas.microsoft.com/office/drawing/2014/main" id="{224009FD-DC6F-9700-B84C-8A543EF6984D}"/>
              </a:ext>
            </a:extLst>
          </p:cNvPr>
          <p:cNvSpPr/>
          <p:nvPr/>
        </p:nvSpPr>
        <p:spPr>
          <a:xfrm rot="5400000" flipH="1">
            <a:off x="4178" y="5843003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04A0F8DA-941A-8D1F-C0A1-65622D909E6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064" y="222416"/>
            <a:ext cx="5342245" cy="4006684"/>
          </a:xfrm>
          <a:prstGeom prst="rect">
            <a:avLst/>
          </a:prstGeom>
          <a:effectLst>
            <a:glow rad="101600">
              <a:srgbClr val="231F20">
                <a:alpha val="25000"/>
              </a:srgbClr>
            </a:glo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26C46CF-E96D-D828-1E5F-76610A5822E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5551" y="222416"/>
            <a:ext cx="5670921" cy="4006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6967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98073" y="5009270"/>
            <a:ext cx="7814960" cy="12475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100"/>
              </a:lnSpc>
              <a:spcAft>
                <a:spcPts val="1200"/>
              </a:spcAft>
            </a:pPr>
            <a:r>
              <a:rPr lang="en-US" sz="24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INFRUSTRUCTURE FUNDING PROJECT FOR LOCAL AUTHORITY: </a:t>
            </a:r>
          </a:p>
          <a:p>
            <a:pPr algn="ctr">
              <a:lnSpc>
                <a:spcPts val="4100"/>
              </a:lnSpc>
              <a:spcAft>
                <a:spcPts val="1200"/>
              </a:spcAft>
            </a:pPr>
            <a:r>
              <a:rPr lang="en-US" sz="24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KEETMANSHOOP ELECTRIFICATION OF THE NEW SUBURB</a:t>
            </a:r>
            <a:endParaRPr lang="en-ZA" sz="2400" dirty="0">
              <a:solidFill>
                <a:srgbClr val="8D6F4B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9B2001-A68A-444F-5E94-8BE7E20AC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031" y="6357353"/>
            <a:ext cx="2101847" cy="605138"/>
          </a:xfrm>
          <a:prstGeom prst="rect">
            <a:avLst/>
          </a:prstGeom>
        </p:spPr>
      </p:pic>
      <p:sp>
        <p:nvSpPr>
          <p:cNvPr id="12" name="Freeform 29">
            <a:extLst>
              <a:ext uri="{FF2B5EF4-FFF2-40B4-BE49-F238E27FC236}">
                <a16:creationId xmlns:a16="http://schemas.microsoft.com/office/drawing/2014/main" id="{224009FD-DC6F-9700-B84C-8A543EF6984D}"/>
              </a:ext>
            </a:extLst>
          </p:cNvPr>
          <p:cNvSpPr/>
          <p:nvPr/>
        </p:nvSpPr>
        <p:spPr>
          <a:xfrm rot="5400000" flipH="1">
            <a:off x="4178" y="5843003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  <p:pic>
        <p:nvPicPr>
          <p:cNvPr id="4" name="Picture 3" descr="A metal fence with a green box behind it&#10;&#10;Description automatically generated">
            <a:extLst>
              <a:ext uri="{FF2B5EF4-FFF2-40B4-BE49-F238E27FC236}">
                <a16:creationId xmlns:a16="http://schemas.microsoft.com/office/drawing/2014/main" id="{33D430D8-9A77-4458-B344-E061BBA6721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707" y="236624"/>
            <a:ext cx="5780504" cy="4335378"/>
          </a:xfrm>
          <a:prstGeom prst="rect">
            <a:avLst/>
          </a:prstGeom>
        </p:spPr>
      </p:pic>
      <p:pic>
        <p:nvPicPr>
          <p:cNvPr id="11" name="Picture 10" descr="A power lines in a desert&#10;&#10;Description automatically generated">
            <a:extLst>
              <a:ext uri="{FF2B5EF4-FFF2-40B4-BE49-F238E27FC236}">
                <a16:creationId xmlns:a16="http://schemas.microsoft.com/office/drawing/2014/main" id="{DE444F87-3071-65EA-6C01-44A2F96FBE9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7953" y="236622"/>
            <a:ext cx="5780504" cy="4335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04633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72464" y="5009270"/>
            <a:ext cx="4266169" cy="12475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100"/>
              </a:lnSpc>
              <a:spcAft>
                <a:spcPts val="1200"/>
              </a:spcAft>
            </a:pPr>
            <a:r>
              <a:rPr lang="en-US" sz="24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PPP PROJECT IN SWAKOPMUND: </a:t>
            </a:r>
          </a:p>
          <a:p>
            <a:pPr algn="ctr">
              <a:lnSpc>
                <a:spcPts val="4100"/>
              </a:lnSpc>
              <a:spcAft>
                <a:spcPts val="1200"/>
              </a:spcAft>
            </a:pPr>
            <a:r>
              <a:rPr lang="en-US" sz="24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LAND DELIVERY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9B2001-A68A-444F-5E94-8BE7E20AC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031" y="6357353"/>
            <a:ext cx="2101847" cy="605138"/>
          </a:xfrm>
          <a:prstGeom prst="rect">
            <a:avLst/>
          </a:prstGeom>
        </p:spPr>
      </p:pic>
      <p:sp>
        <p:nvSpPr>
          <p:cNvPr id="12" name="Freeform 29">
            <a:extLst>
              <a:ext uri="{FF2B5EF4-FFF2-40B4-BE49-F238E27FC236}">
                <a16:creationId xmlns:a16="http://schemas.microsoft.com/office/drawing/2014/main" id="{224009FD-DC6F-9700-B84C-8A543EF6984D}"/>
              </a:ext>
            </a:extLst>
          </p:cNvPr>
          <p:cNvSpPr/>
          <p:nvPr/>
        </p:nvSpPr>
        <p:spPr>
          <a:xfrm rot="5400000" flipH="1">
            <a:off x="4178" y="5843003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37393C8-C425-7C5F-5FD4-16B06DD5AAE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078" y="65287"/>
            <a:ext cx="4443436" cy="4731227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3E41042-9682-3885-5961-B033D97AC78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0682" y="65287"/>
            <a:ext cx="4682922" cy="4674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1361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391872" y="5303184"/>
            <a:ext cx="5691366" cy="12475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100"/>
              </a:lnSpc>
              <a:spcAft>
                <a:spcPts val="1200"/>
              </a:spcAft>
            </a:pPr>
            <a:r>
              <a:rPr lang="en-US" sz="24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PRIVATE DEVELOPER PROJECT IN WINDHOEK</a:t>
            </a:r>
          </a:p>
          <a:p>
            <a:pPr algn="ctr">
              <a:lnSpc>
                <a:spcPts val="4100"/>
              </a:lnSpc>
              <a:spcAft>
                <a:spcPts val="1200"/>
              </a:spcAft>
            </a:pPr>
            <a:r>
              <a:rPr lang="en-US" sz="24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NEW SUBURB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9B2001-A68A-444F-5E94-8BE7E20AC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031" y="6357353"/>
            <a:ext cx="2101847" cy="605138"/>
          </a:xfrm>
          <a:prstGeom prst="rect">
            <a:avLst/>
          </a:prstGeom>
        </p:spPr>
      </p:pic>
      <p:sp>
        <p:nvSpPr>
          <p:cNvPr id="12" name="Freeform 29">
            <a:extLst>
              <a:ext uri="{FF2B5EF4-FFF2-40B4-BE49-F238E27FC236}">
                <a16:creationId xmlns:a16="http://schemas.microsoft.com/office/drawing/2014/main" id="{224009FD-DC6F-9700-B84C-8A543EF6984D}"/>
              </a:ext>
            </a:extLst>
          </p:cNvPr>
          <p:cNvSpPr/>
          <p:nvPr/>
        </p:nvSpPr>
        <p:spPr>
          <a:xfrm rot="5400000" flipH="1">
            <a:off x="4178" y="5843003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284C625-F492-DAB5-EF0C-702201BA63C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0667" y="414993"/>
            <a:ext cx="6056888" cy="3973286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95E5189F-EB14-7A8F-693A-C50EABD3CDD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4971" y="414993"/>
            <a:ext cx="5331650" cy="397328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6875338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699509" y="5638594"/>
            <a:ext cx="7350923" cy="12475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ts val="4100"/>
              </a:lnSpc>
              <a:spcAft>
                <a:spcPts val="1200"/>
              </a:spcAft>
            </a:pPr>
            <a:r>
              <a:rPr lang="en-US" sz="24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TRIPARTITE ARRANGEMENT IN EENHANA &amp; NKURENKURU</a:t>
            </a:r>
          </a:p>
          <a:p>
            <a:pPr algn="ctr">
              <a:lnSpc>
                <a:spcPts val="4100"/>
              </a:lnSpc>
              <a:spcAft>
                <a:spcPts val="1200"/>
              </a:spcAft>
            </a:pPr>
            <a:r>
              <a:rPr lang="en-US" sz="24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LAND DELIVERY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9B2001-A68A-444F-5E94-8BE7E20AC9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4031" y="6357353"/>
            <a:ext cx="2101847" cy="605138"/>
          </a:xfrm>
          <a:prstGeom prst="rect">
            <a:avLst/>
          </a:prstGeom>
        </p:spPr>
      </p:pic>
      <p:sp>
        <p:nvSpPr>
          <p:cNvPr id="12" name="Freeform 29">
            <a:extLst>
              <a:ext uri="{FF2B5EF4-FFF2-40B4-BE49-F238E27FC236}">
                <a16:creationId xmlns:a16="http://schemas.microsoft.com/office/drawing/2014/main" id="{224009FD-DC6F-9700-B84C-8A543EF6984D}"/>
              </a:ext>
            </a:extLst>
          </p:cNvPr>
          <p:cNvSpPr/>
          <p:nvPr/>
        </p:nvSpPr>
        <p:spPr>
          <a:xfrm rot="5400000" flipH="1">
            <a:off x="4178" y="5843003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58AE97C-E648-C5B3-01AE-3AECF3BDE79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807" y="201040"/>
            <a:ext cx="4003379" cy="5342588"/>
          </a:xfrm>
          <a:prstGeom prst="rect">
            <a:avLst/>
          </a:prstGeom>
          <a:ln>
            <a:noFill/>
          </a:ln>
          <a:effectLst/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A0093ED7-966D-0D80-271D-59B0A93E864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3746" y="223282"/>
            <a:ext cx="7093794" cy="5320346"/>
          </a:xfrm>
          <a:prstGeom prst="rect">
            <a:avLst/>
          </a:prstGeom>
          <a:ln>
            <a:noFill/>
          </a:ln>
          <a:effectLst/>
        </p:spPr>
      </p:pic>
    </p:spTree>
    <p:extLst>
      <p:ext uri="{BB962C8B-B14F-4D97-AF65-F5344CB8AC3E}">
        <p14:creationId xmlns:p14="http://schemas.microsoft.com/office/powerpoint/2010/main" val="32794085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1"/>
          <p:cNvSpPr/>
          <p:nvPr/>
        </p:nvSpPr>
        <p:spPr>
          <a:xfrm>
            <a:off x="1749276" y="998407"/>
            <a:ext cx="8795345" cy="1157288"/>
          </a:xfrm>
          <a:prstGeom prst="rect">
            <a:avLst/>
          </a:prstGeom>
          <a:noFill/>
          <a:ln/>
        </p:spPr>
        <p:txBody>
          <a:bodyPr wrap="square" rtlCol="0" anchor="t"/>
          <a:lstStyle/>
          <a:p>
            <a:pPr>
              <a:lnSpc>
                <a:spcPts val="4556"/>
              </a:lnSpc>
            </a:pPr>
            <a:r>
              <a:rPr lang="en-US" sz="4000" b="1" dirty="0">
                <a:solidFill>
                  <a:srgbClr val="5C4E3D"/>
                </a:solidFill>
                <a:latin typeface="+mj-lt"/>
                <a:ea typeface="Libre Baskerville" pitchFamily="34" charset="-122"/>
                <a:cs typeface="Libre Baskerville" pitchFamily="34" charset="-120"/>
              </a:rPr>
              <a:t>Content</a:t>
            </a:r>
            <a:endParaRPr lang="en-US" sz="4000" b="1" dirty="0">
              <a:latin typeface="+mj-lt"/>
            </a:endParaRPr>
          </a:p>
        </p:txBody>
      </p:sp>
      <p:sp>
        <p:nvSpPr>
          <p:cNvPr id="5" name="Shape 2"/>
          <p:cNvSpPr/>
          <p:nvPr/>
        </p:nvSpPr>
        <p:spPr>
          <a:xfrm flipH="1">
            <a:off x="1958017" y="2213023"/>
            <a:ext cx="45719" cy="3765106"/>
          </a:xfrm>
          <a:prstGeom prst="roundRect">
            <a:avLst>
              <a:gd name="adj" fmla="val 225151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 sz="1500"/>
          </a:p>
        </p:txBody>
      </p:sp>
      <p:sp>
        <p:nvSpPr>
          <p:cNvPr id="6" name="Shape 3"/>
          <p:cNvSpPr/>
          <p:nvPr/>
        </p:nvSpPr>
        <p:spPr>
          <a:xfrm>
            <a:off x="2184349" y="2714051"/>
            <a:ext cx="647998" cy="37008"/>
          </a:xfrm>
          <a:prstGeom prst="roundRect">
            <a:avLst>
              <a:gd name="adj" fmla="val 225151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 sz="1500"/>
          </a:p>
        </p:txBody>
      </p:sp>
      <p:sp>
        <p:nvSpPr>
          <p:cNvPr id="7" name="Shape 4"/>
          <p:cNvSpPr/>
          <p:nvPr/>
        </p:nvSpPr>
        <p:spPr>
          <a:xfrm>
            <a:off x="1767730" y="2524296"/>
            <a:ext cx="416619" cy="416619"/>
          </a:xfrm>
          <a:prstGeom prst="roundRect">
            <a:avLst>
              <a:gd name="adj" fmla="val 20000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 sz="1500" dirty="0"/>
          </a:p>
        </p:txBody>
      </p:sp>
      <p:sp>
        <p:nvSpPr>
          <p:cNvPr id="8" name="Text 5"/>
          <p:cNvSpPr/>
          <p:nvPr/>
        </p:nvSpPr>
        <p:spPr>
          <a:xfrm>
            <a:off x="1914078" y="2559022"/>
            <a:ext cx="123924" cy="34706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734"/>
              </a:lnSpc>
            </a:pPr>
            <a:r>
              <a:rPr lang="en-US" sz="2187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2</a:t>
            </a:r>
            <a:endParaRPr lang="en-US" sz="2187" dirty="0"/>
          </a:p>
        </p:txBody>
      </p:sp>
      <p:sp>
        <p:nvSpPr>
          <p:cNvPr id="9" name="Text 6"/>
          <p:cNvSpPr/>
          <p:nvPr/>
        </p:nvSpPr>
        <p:spPr>
          <a:xfrm>
            <a:off x="3025141" y="1905477"/>
            <a:ext cx="2812455" cy="2893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78"/>
              </a:lnSpc>
            </a:pPr>
            <a:r>
              <a:rPr lang="en-US" sz="2000" dirty="0">
                <a:solidFill>
                  <a:srgbClr val="454240"/>
                </a:solidFill>
                <a:latin typeface="+mj-lt"/>
                <a:ea typeface="Libre Baskerville" pitchFamily="34" charset="-122"/>
                <a:cs typeface="Libre Baskerville" pitchFamily="34" charset="-120"/>
              </a:rPr>
              <a:t>About DBN</a:t>
            </a:r>
          </a:p>
          <a:p>
            <a:pPr>
              <a:lnSpc>
                <a:spcPts val="2278"/>
              </a:lnSpc>
            </a:pPr>
            <a:endParaRPr lang="en-US" sz="2000" dirty="0">
              <a:latin typeface="+mj-lt"/>
            </a:endParaRPr>
          </a:p>
        </p:txBody>
      </p:sp>
      <p:sp>
        <p:nvSpPr>
          <p:cNvPr id="11" name="Shape 8"/>
          <p:cNvSpPr/>
          <p:nvPr/>
        </p:nvSpPr>
        <p:spPr>
          <a:xfrm>
            <a:off x="2184349" y="3387377"/>
            <a:ext cx="647998" cy="37008"/>
          </a:xfrm>
          <a:prstGeom prst="roundRect">
            <a:avLst>
              <a:gd name="adj" fmla="val 225151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 sz="1500"/>
          </a:p>
        </p:txBody>
      </p:sp>
      <p:sp>
        <p:nvSpPr>
          <p:cNvPr id="12" name="Shape 9"/>
          <p:cNvSpPr/>
          <p:nvPr/>
        </p:nvSpPr>
        <p:spPr>
          <a:xfrm>
            <a:off x="1767730" y="3197621"/>
            <a:ext cx="416619" cy="416619"/>
          </a:xfrm>
          <a:prstGeom prst="roundRect">
            <a:avLst>
              <a:gd name="adj" fmla="val 20000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 sz="1500"/>
          </a:p>
        </p:txBody>
      </p:sp>
      <p:sp>
        <p:nvSpPr>
          <p:cNvPr id="13" name="Text 10"/>
          <p:cNvSpPr/>
          <p:nvPr/>
        </p:nvSpPr>
        <p:spPr>
          <a:xfrm>
            <a:off x="1889607" y="3232348"/>
            <a:ext cx="172865" cy="34706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734"/>
              </a:lnSpc>
            </a:pPr>
            <a:r>
              <a:rPr lang="en-US" sz="2187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3</a:t>
            </a:r>
            <a:endParaRPr lang="en-US" sz="2187" dirty="0"/>
          </a:p>
        </p:txBody>
      </p:sp>
      <p:sp>
        <p:nvSpPr>
          <p:cNvPr id="14" name="Text 11"/>
          <p:cNvSpPr/>
          <p:nvPr/>
        </p:nvSpPr>
        <p:spPr>
          <a:xfrm>
            <a:off x="3044439" y="2602419"/>
            <a:ext cx="2773858" cy="2893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78"/>
              </a:lnSpc>
            </a:pPr>
            <a:r>
              <a:rPr lang="en-US" sz="2000" dirty="0">
                <a:solidFill>
                  <a:srgbClr val="454240"/>
                </a:solidFill>
                <a:latin typeface="+mj-lt"/>
              </a:rPr>
              <a:t>Lending Focus</a:t>
            </a:r>
            <a:endParaRPr lang="en-US" sz="2000" dirty="0">
              <a:latin typeface="+mj-lt"/>
            </a:endParaRPr>
          </a:p>
        </p:txBody>
      </p:sp>
      <p:sp>
        <p:nvSpPr>
          <p:cNvPr id="16" name="Shape 13"/>
          <p:cNvSpPr/>
          <p:nvPr/>
        </p:nvSpPr>
        <p:spPr>
          <a:xfrm>
            <a:off x="2165895" y="4055581"/>
            <a:ext cx="647998" cy="37008"/>
          </a:xfrm>
          <a:prstGeom prst="roundRect">
            <a:avLst>
              <a:gd name="adj" fmla="val 225151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 sz="1500"/>
          </a:p>
        </p:txBody>
      </p:sp>
      <p:sp>
        <p:nvSpPr>
          <p:cNvPr id="17" name="Shape 14"/>
          <p:cNvSpPr/>
          <p:nvPr/>
        </p:nvSpPr>
        <p:spPr>
          <a:xfrm>
            <a:off x="1749276" y="3865826"/>
            <a:ext cx="416619" cy="416619"/>
          </a:xfrm>
          <a:prstGeom prst="roundRect">
            <a:avLst>
              <a:gd name="adj" fmla="val 20000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 sz="1500"/>
          </a:p>
        </p:txBody>
      </p:sp>
      <p:sp>
        <p:nvSpPr>
          <p:cNvPr id="18" name="Text 15"/>
          <p:cNvSpPr/>
          <p:nvPr/>
        </p:nvSpPr>
        <p:spPr>
          <a:xfrm>
            <a:off x="1872009" y="3900552"/>
            <a:ext cx="171153" cy="34706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734"/>
              </a:lnSpc>
            </a:pPr>
            <a:r>
              <a:rPr lang="en-US" sz="2187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3</a:t>
            </a:r>
            <a:endParaRPr lang="en-US" sz="2187" dirty="0"/>
          </a:p>
        </p:txBody>
      </p:sp>
      <p:sp>
        <p:nvSpPr>
          <p:cNvPr id="19" name="Text 16"/>
          <p:cNvSpPr/>
          <p:nvPr/>
        </p:nvSpPr>
        <p:spPr>
          <a:xfrm>
            <a:off x="3025141" y="3248368"/>
            <a:ext cx="2314575" cy="2893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78"/>
              </a:lnSpc>
            </a:pPr>
            <a:r>
              <a:rPr lang="en-US" sz="2000" dirty="0">
                <a:solidFill>
                  <a:srgbClr val="454240"/>
                </a:solidFill>
                <a:latin typeface="+mj-lt"/>
              </a:rPr>
              <a:t>SMEs &amp; Local Entrepreneurs support</a:t>
            </a:r>
          </a:p>
          <a:p>
            <a:pPr>
              <a:lnSpc>
                <a:spcPts val="2278"/>
              </a:lnSpc>
            </a:pPr>
            <a:endParaRPr lang="en-US" sz="2000" dirty="0">
              <a:solidFill>
                <a:srgbClr val="454240"/>
              </a:solidFill>
              <a:latin typeface="+mj-lt"/>
            </a:endParaRPr>
          </a:p>
          <a:p>
            <a:pPr>
              <a:lnSpc>
                <a:spcPts val="2278"/>
              </a:lnSpc>
            </a:pPr>
            <a:endParaRPr lang="en-US" sz="2000" dirty="0">
              <a:solidFill>
                <a:srgbClr val="454240"/>
              </a:solidFill>
              <a:latin typeface="+mj-lt"/>
            </a:endParaRPr>
          </a:p>
          <a:p>
            <a:pPr>
              <a:lnSpc>
                <a:spcPts val="2278"/>
              </a:lnSpc>
            </a:pPr>
            <a:endParaRPr lang="en-US" sz="2000" dirty="0">
              <a:latin typeface="+mj-lt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6B29DB42-4529-340F-D6A4-8221B5AD9F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3426" y="6428384"/>
            <a:ext cx="2101847" cy="605138"/>
          </a:xfrm>
          <a:prstGeom prst="rect">
            <a:avLst/>
          </a:prstGeom>
        </p:spPr>
      </p:pic>
      <p:sp>
        <p:nvSpPr>
          <p:cNvPr id="21" name="Freeform 29">
            <a:extLst>
              <a:ext uri="{FF2B5EF4-FFF2-40B4-BE49-F238E27FC236}">
                <a16:creationId xmlns:a16="http://schemas.microsoft.com/office/drawing/2014/main" id="{E4860326-5A54-77CE-D13C-D89ABCC45A5E}"/>
              </a:ext>
            </a:extLst>
          </p:cNvPr>
          <p:cNvSpPr/>
          <p:nvPr/>
        </p:nvSpPr>
        <p:spPr>
          <a:xfrm rot="5400000" flipH="1">
            <a:off x="4178" y="5843003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  <p:sp>
        <p:nvSpPr>
          <p:cNvPr id="23" name="Freeform 52">
            <a:extLst>
              <a:ext uri="{FF2B5EF4-FFF2-40B4-BE49-F238E27FC236}">
                <a16:creationId xmlns:a16="http://schemas.microsoft.com/office/drawing/2014/main" id="{01E4973A-0139-AA81-DF76-14AC6AE9B97F}"/>
              </a:ext>
            </a:extLst>
          </p:cNvPr>
          <p:cNvSpPr/>
          <p:nvPr/>
        </p:nvSpPr>
        <p:spPr>
          <a:xfrm rot="-5400000">
            <a:off x="6495233" y="1787743"/>
            <a:ext cx="7107036" cy="3273284"/>
          </a:xfrm>
          <a:custGeom>
            <a:avLst/>
            <a:gdLst/>
            <a:ahLst/>
            <a:cxnLst/>
            <a:rect l="l" t="t" r="r" b="b"/>
            <a:pathLst>
              <a:path w="7121120" h="3477480">
                <a:moveTo>
                  <a:pt x="0" y="0"/>
                </a:moveTo>
                <a:lnTo>
                  <a:pt x="7121120" y="0"/>
                </a:lnTo>
                <a:lnTo>
                  <a:pt x="7121120" y="3477480"/>
                </a:lnTo>
                <a:lnTo>
                  <a:pt x="0" y="3477480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A"/>
          </a:p>
        </p:txBody>
      </p:sp>
      <p:sp>
        <p:nvSpPr>
          <p:cNvPr id="2" name="Shape 13">
            <a:extLst>
              <a:ext uri="{FF2B5EF4-FFF2-40B4-BE49-F238E27FC236}">
                <a16:creationId xmlns:a16="http://schemas.microsoft.com/office/drawing/2014/main" id="{38A95563-0553-DFC9-1E64-09F85523B198}"/>
              </a:ext>
            </a:extLst>
          </p:cNvPr>
          <p:cNvSpPr/>
          <p:nvPr/>
        </p:nvSpPr>
        <p:spPr>
          <a:xfrm>
            <a:off x="2165895" y="4727862"/>
            <a:ext cx="647998" cy="37008"/>
          </a:xfrm>
          <a:prstGeom prst="roundRect">
            <a:avLst>
              <a:gd name="adj" fmla="val 225151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 sz="1500"/>
          </a:p>
        </p:txBody>
      </p:sp>
      <p:sp>
        <p:nvSpPr>
          <p:cNvPr id="3" name="Shape 14">
            <a:extLst>
              <a:ext uri="{FF2B5EF4-FFF2-40B4-BE49-F238E27FC236}">
                <a16:creationId xmlns:a16="http://schemas.microsoft.com/office/drawing/2014/main" id="{023A122F-8ADE-D684-407C-4EED2BAB595D}"/>
              </a:ext>
            </a:extLst>
          </p:cNvPr>
          <p:cNvSpPr/>
          <p:nvPr/>
        </p:nvSpPr>
        <p:spPr>
          <a:xfrm>
            <a:off x="1749276" y="4538107"/>
            <a:ext cx="416619" cy="416619"/>
          </a:xfrm>
          <a:prstGeom prst="roundRect">
            <a:avLst>
              <a:gd name="adj" fmla="val 20000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 sz="1500"/>
          </a:p>
        </p:txBody>
      </p:sp>
      <p:sp>
        <p:nvSpPr>
          <p:cNvPr id="26" name="Shape 13">
            <a:extLst>
              <a:ext uri="{FF2B5EF4-FFF2-40B4-BE49-F238E27FC236}">
                <a16:creationId xmlns:a16="http://schemas.microsoft.com/office/drawing/2014/main" id="{281ADB9D-AE03-B950-1A41-A49067C941C3}"/>
              </a:ext>
            </a:extLst>
          </p:cNvPr>
          <p:cNvSpPr/>
          <p:nvPr/>
        </p:nvSpPr>
        <p:spPr>
          <a:xfrm>
            <a:off x="2184349" y="5402133"/>
            <a:ext cx="647998" cy="37008"/>
          </a:xfrm>
          <a:prstGeom prst="roundRect">
            <a:avLst>
              <a:gd name="adj" fmla="val 225151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 sz="1500"/>
          </a:p>
        </p:txBody>
      </p:sp>
      <p:sp>
        <p:nvSpPr>
          <p:cNvPr id="27" name="Shape 14">
            <a:extLst>
              <a:ext uri="{FF2B5EF4-FFF2-40B4-BE49-F238E27FC236}">
                <a16:creationId xmlns:a16="http://schemas.microsoft.com/office/drawing/2014/main" id="{5E589405-49D0-0C22-A6DE-4323EB4CB613}"/>
              </a:ext>
            </a:extLst>
          </p:cNvPr>
          <p:cNvSpPr/>
          <p:nvPr/>
        </p:nvSpPr>
        <p:spPr>
          <a:xfrm>
            <a:off x="1767730" y="5212378"/>
            <a:ext cx="416619" cy="416619"/>
          </a:xfrm>
          <a:prstGeom prst="roundRect">
            <a:avLst>
              <a:gd name="adj" fmla="val 20000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 sz="1500"/>
          </a:p>
        </p:txBody>
      </p:sp>
      <p:sp>
        <p:nvSpPr>
          <p:cNvPr id="28" name="Text 15">
            <a:extLst>
              <a:ext uri="{FF2B5EF4-FFF2-40B4-BE49-F238E27FC236}">
                <a16:creationId xmlns:a16="http://schemas.microsoft.com/office/drawing/2014/main" id="{A0898F39-CAF4-A366-03B2-AA0879E4DBDE}"/>
              </a:ext>
            </a:extLst>
          </p:cNvPr>
          <p:cNvSpPr/>
          <p:nvPr/>
        </p:nvSpPr>
        <p:spPr>
          <a:xfrm>
            <a:off x="1890463" y="5247104"/>
            <a:ext cx="171153" cy="34706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734"/>
              </a:lnSpc>
            </a:pPr>
            <a:r>
              <a:rPr lang="en-US" sz="2187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5</a:t>
            </a:r>
            <a:endParaRPr lang="en-US" sz="2187" dirty="0"/>
          </a:p>
        </p:txBody>
      </p:sp>
      <p:sp>
        <p:nvSpPr>
          <p:cNvPr id="29" name="Text 16">
            <a:extLst>
              <a:ext uri="{FF2B5EF4-FFF2-40B4-BE49-F238E27FC236}">
                <a16:creationId xmlns:a16="http://schemas.microsoft.com/office/drawing/2014/main" id="{ACD4B48D-200C-7976-0282-B5DF9EFA621E}"/>
              </a:ext>
            </a:extLst>
          </p:cNvPr>
          <p:cNvSpPr/>
          <p:nvPr/>
        </p:nvSpPr>
        <p:spPr>
          <a:xfrm>
            <a:off x="3025140" y="4577417"/>
            <a:ext cx="2314575" cy="2893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78"/>
              </a:lnSpc>
            </a:pPr>
            <a:r>
              <a:rPr lang="en-US" sz="2000" dirty="0">
                <a:solidFill>
                  <a:srgbClr val="454240"/>
                </a:solidFill>
                <a:latin typeface="+mj-lt"/>
              </a:rPr>
              <a:t>SME Finance  Strategy</a:t>
            </a:r>
          </a:p>
        </p:txBody>
      </p:sp>
      <p:sp>
        <p:nvSpPr>
          <p:cNvPr id="31" name="Text 15">
            <a:extLst>
              <a:ext uri="{FF2B5EF4-FFF2-40B4-BE49-F238E27FC236}">
                <a16:creationId xmlns:a16="http://schemas.microsoft.com/office/drawing/2014/main" id="{251B6666-ACA5-B8E9-8578-9A3E4FF0F87B}"/>
              </a:ext>
            </a:extLst>
          </p:cNvPr>
          <p:cNvSpPr/>
          <p:nvPr/>
        </p:nvSpPr>
        <p:spPr>
          <a:xfrm>
            <a:off x="1866849" y="4554328"/>
            <a:ext cx="171153" cy="34706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734"/>
              </a:lnSpc>
            </a:pPr>
            <a:r>
              <a:rPr lang="en-US" sz="2187" dirty="0">
                <a:solidFill>
                  <a:srgbClr val="454240"/>
                </a:solidFill>
                <a:latin typeface="Libre Baskerville" pitchFamily="34" charset="0"/>
              </a:rPr>
              <a:t>4</a:t>
            </a:r>
            <a:endParaRPr lang="en-US" sz="2187" dirty="0"/>
          </a:p>
        </p:txBody>
      </p:sp>
      <p:sp>
        <p:nvSpPr>
          <p:cNvPr id="30" name="Shape 14">
            <a:extLst>
              <a:ext uri="{FF2B5EF4-FFF2-40B4-BE49-F238E27FC236}">
                <a16:creationId xmlns:a16="http://schemas.microsoft.com/office/drawing/2014/main" id="{86E4FC03-F15A-4CC3-AE2A-6FB606233923}"/>
              </a:ext>
            </a:extLst>
          </p:cNvPr>
          <p:cNvSpPr/>
          <p:nvPr/>
        </p:nvSpPr>
        <p:spPr>
          <a:xfrm>
            <a:off x="1767654" y="5873130"/>
            <a:ext cx="416619" cy="416619"/>
          </a:xfrm>
          <a:prstGeom prst="roundRect">
            <a:avLst>
              <a:gd name="adj" fmla="val 20000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endParaRPr lang="en-US" sz="1500"/>
          </a:p>
        </p:txBody>
      </p:sp>
      <p:sp>
        <p:nvSpPr>
          <p:cNvPr id="32" name="Shape 13">
            <a:extLst>
              <a:ext uri="{FF2B5EF4-FFF2-40B4-BE49-F238E27FC236}">
                <a16:creationId xmlns:a16="http://schemas.microsoft.com/office/drawing/2014/main" id="{D1561F50-F5B0-45DE-8B4B-38BEA7B94844}"/>
              </a:ext>
            </a:extLst>
          </p:cNvPr>
          <p:cNvSpPr/>
          <p:nvPr/>
        </p:nvSpPr>
        <p:spPr>
          <a:xfrm>
            <a:off x="2192853" y="6103477"/>
            <a:ext cx="647998" cy="37008"/>
          </a:xfrm>
          <a:prstGeom prst="roundRect">
            <a:avLst>
              <a:gd name="adj" fmla="val 225151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 sz="1500"/>
          </a:p>
        </p:txBody>
      </p:sp>
      <p:sp>
        <p:nvSpPr>
          <p:cNvPr id="33" name="Text 15">
            <a:extLst>
              <a:ext uri="{FF2B5EF4-FFF2-40B4-BE49-F238E27FC236}">
                <a16:creationId xmlns:a16="http://schemas.microsoft.com/office/drawing/2014/main" id="{893B46AC-D2E8-41AF-99B9-11E6438A2848}"/>
              </a:ext>
            </a:extLst>
          </p:cNvPr>
          <p:cNvSpPr/>
          <p:nvPr/>
        </p:nvSpPr>
        <p:spPr>
          <a:xfrm>
            <a:off x="1913255" y="5868228"/>
            <a:ext cx="171153" cy="347068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 algn="ctr">
              <a:lnSpc>
                <a:spcPts val="2734"/>
              </a:lnSpc>
            </a:pPr>
            <a:r>
              <a:rPr lang="en-US" sz="2187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6</a:t>
            </a:r>
            <a:endParaRPr lang="en-US" sz="2187" dirty="0"/>
          </a:p>
        </p:txBody>
      </p:sp>
      <p:sp>
        <p:nvSpPr>
          <p:cNvPr id="34" name="Text 11">
            <a:extLst>
              <a:ext uri="{FF2B5EF4-FFF2-40B4-BE49-F238E27FC236}">
                <a16:creationId xmlns:a16="http://schemas.microsoft.com/office/drawing/2014/main" id="{4E0BCCF0-0A62-437F-9847-AA22BAA8F9E2}"/>
              </a:ext>
            </a:extLst>
          </p:cNvPr>
          <p:cNvSpPr/>
          <p:nvPr/>
        </p:nvSpPr>
        <p:spPr>
          <a:xfrm>
            <a:off x="3044439" y="3929424"/>
            <a:ext cx="2773858" cy="2893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78"/>
              </a:lnSpc>
            </a:pPr>
            <a:r>
              <a:rPr lang="en-US" sz="2000" dirty="0">
                <a:solidFill>
                  <a:srgbClr val="454240"/>
                </a:solidFill>
                <a:latin typeface="+mj-lt"/>
              </a:rPr>
              <a:t>Skilled Based Finance for Youth</a:t>
            </a:r>
          </a:p>
          <a:p>
            <a:pPr>
              <a:lnSpc>
                <a:spcPts val="2278"/>
              </a:lnSpc>
            </a:pPr>
            <a:endParaRPr lang="en-US" sz="2000" dirty="0">
              <a:latin typeface="+mj-lt"/>
            </a:endParaRPr>
          </a:p>
        </p:txBody>
      </p:sp>
      <p:sp>
        <p:nvSpPr>
          <p:cNvPr id="10" name="Text 11">
            <a:extLst>
              <a:ext uri="{FF2B5EF4-FFF2-40B4-BE49-F238E27FC236}">
                <a16:creationId xmlns:a16="http://schemas.microsoft.com/office/drawing/2014/main" id="{5AFC08A9-4C9B-BD35-99BA-82612AD1201B}"/>
              </a:ext>
            </a:extLst>
          </p:cNvPr>
          <p:cNvSpPr/>
          <p:nvPr/>
        </p:nvSpPr>
        <p:spPr>
          <a:xfrm>
            <a:off x="3044439" y="5154638"/>
            <a:ext cx="2773858" cy="2893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78"/>
              </a:lnSpc>
            </a:pPr>
            <a:r>
              <a:rPr lang="en-US" sz="2000" dirty="0">
                <a:solidFill>
                  <a:srgbClr val="454240"/>
                </a:solidFill>
                <a:latin typeface="+mj-lt"/>
              </a:rPr>
              <a:t>DBN’s Funding Impact </a:t>
            </a:r>
          </a:p>
          <a:p>
            <a:pPr>
              <a:lnSpc>
                <a:spcPts val="2278"/>
              </a:lnSpc>
            </a:pPr>
            <a:endParaRPr lang="en-US" sz="2000" dirty="0">
              <a:latin typeface="+mj-lt"/>
            </a:endParaRPr>
          </a:p>
        </p:txBody>
      </p:sp>
      <p:sp>
        <p:nvSpPr>
          <p:cNvPr id="15" name="Shape 4">
            <a:extLst>
              <a:ext uri="{FF2B5EF4-FFF2-40B4-BE49-F238E27FC236}">
                <a16:creationId xmlns:a16="http://schemas.microsoft.com/office/drawing/2014/main" id="{2A729690-97F9-89D4-E13C-599E420DA30A}"/>
              </a:ext>
            </a:extLst>
          </p:cNvPr>
          <p:cNvSpPr/>
          <p:nvPr/>
        </p:nvSpPr>
        <p:spPr>
          <a:xfrm>
            <a:off x="1726630" y="1795647"/>
            <a:ext cx="457643" cy="438565"/>
          </a:xfrm>
          <a:prstGeom prst="roundRect">
            <a:avLst>
              <a:gd name="adj" fmla="val 20000"/>
            </a:avLst>
          </a:prstGeom>
          <a:solidFill>
            <a:srgbClr val="F7EDD4"/>
          </a:solidFill>
          <a:ln w="7620">
            <a:solidFill>
              <a:srgbClr val="DDD3BA"/>
            </a:solidFill>
            <a:prstDash val="solid"/>
          </a:ln>
        </p:spPr>
        <p:txBody>
          <a:bodyPr/>
          <a:lstStyle/>
          <a:p>
            <a:pPr algn="ctr">
              <a:lnSpc>
                <a:spcPts val="2734"/>
              </a:lnSpc>
            </a:pPr>
            <a:r>
              <a:rPr lang="en-US" sz="2100" dirty="0">
                <a:solidFill>
                  <a:srgbClr val="454240"/>
                </a:solidFill>
                <a:latin typeface="Libre Baskerville" pitchFamily="34" charset="0"/>
                <a:ea typeface="Libre Baskerville" pitchFamily="34" charset="-122"/>
                <a:cs typeface="Libre Baskerville" pitchFamily="34" charset="-120"/>
              </a:rPr>
              <a:t>1</a:t>
            </a:r>
            <a:endParaRPr lang="en-US" sz="2100" dirty="0"/>
          </a:p>
        </p:txBody>
      </p:sp>
      <p:sp>
        <p:nvSpPr>
          <p:cNvPr id="20" name="Shape 3">
            <a:extLst>
              <a:ext uri="{FF2B5EF4-FFF2-40B4-BE49-F238E27FC236}">
                <a16:creationId xmlns:a16="http://schemas.microsoft.com/office/drawing/2014/main" id="{0A9AFC63-9A6C-B324-255E-BB3522FDCB02}"/>
              </a:ext>
            </a:extLst>
          </p:cNvPr>
          <p:cNvSpPr/>
          <p:nvPr/>
        </p:nvSpPr>
        <p:spPr>
          <a:xfrm>
            <a:off x="2143249" y="2013130"/>
            <a:ext cx="647998" cy="37008"/>
          </a:xfrm>
          <a:prstGeom prst="roundRect">
            <a:avLst>
              <a:gd name="adj" fmla="val 225151"/>
            </a:avLst>
          </a:prstGeom>
          <a:solidFill>
            <a:srgbClr val="DDD3BA"/>
          </a:solidFill>
          <a:ln/>
        </p:spPr>
        <p:txBody>
          <a:bodyPr/>
          <a:lstStyle/>
          <a:p>
            <a:endParaRPr lang="en-US" sz="1500"/>
          </a:p>
        </p:txBody>
      </p:sp>
      <p:sp>
        <p:nvSpPr>
          <p:cNvPr id="25" name="Text 11">
            <a:extLst>
              <a:ext uri="{FF2B5EF4-FFF2-40B4-BE49-F238E27FC236}">
                <a16:creationId xmlns:a16="http://schemas.microsoft.com/office/drawing/2014/main" id="{5B5C5456-F0EF-2992-6CC6-D1FE35A3778E}"/>
              </a:ext>
            </a:extLst>
          </p:cNvPr>
          <p:cNvSpPr/>
          <p:nvPr/>
        </p:nvSpPr>
        <p:spPr>
          <a:xfrm>
            <a:off x="3044439" y="5850023"/>
            <a:ext cx="2773858" cy="289322"/>
          </a:xfrm>
          <a:prstGeom prst="rect">
            <a:avLst/>
          </a:prstGeom>
          <a:noFill/>
          <a:ln/>
        </p:spPr>
        <p:txBody>
          <a:bodyPr wrap="none" rtlCol="0" anchor="t"/>
          <a:lstStyle/>
          <a:p>
            <a:pPr>
              <a:lnSpc>
                <a:spcPts val="2278"/>
              </a:lnSpc>
            </a:pPr>
            <a:r>
              <a:rPr lang="en-US" sz="2000" dirty="0">
                <a:latin typeface="+mj-lt"/>
              </a:rPr>
              <a:t>Projects -  Showcases </a:t>
            </a:r>
          </a:p>
        </p:txBody>
      </p:sp>
    </p:spTree>
    <p:extLst>
      <p:ext uri="{BB962C8B-B14F-4D97-AF65-F5344CB8AC3E}">
        <p14:creationId xmlns:p14="http://schemas.microsoft.com/office/powerpoint/2010/main" val="35453821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9523008" y="4076910"/>
            <a:ext cx="1923237" cy="1960873"/>
            <a:chOff x="0" y="0"/>
            <a:chExt cx="773370" cy="788505"/>
          </a:xfrm>
          <a:solidFill>
            <a:srgbClr val="FFD966"/>
          </a:solidFill>
        </p:grpSpPr>
        <p:sp>
          <p:nvSpPr>
            <p:cNvPr id="3" name="Freeform 3"/>
            <p:cNvSpPr/>
            <p:nvPr/>
          </p:nvSpPr>
          <p:spPr>
            <a:xfrm>
              <a:off x="0" y="0"/>
              <a:ext cx="773370" cy="788505"/>
            </a:xfrm>
            <a:custGeom>
              <a:avLst/>
              <a:gdLst/>
              <a:ahLst/>
              <a:cxnLst/>
              <a:rect l="l" t="t" r="r" b="b"/>
              <a:pathLst>
                <a:path w="773370" h="788505">
                  <a:moveTo>
                    <a:pt x="0" y="0"/>
                  </a:moveTo>
                  <a:lnTo>
                    <a:pt x="773370" y="0"/>
                  </a:lnTo>
                  <a:lnTo>
                    <a:pt x="773370" y="788505"/>
                  </a:lnTo>
                  <a:lnTo>
                    <a:pt x="0" y="788505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NA" sz="1200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773370" cy="826605"/>
            </a:xfrm>
            <a:prstGeom prst="rect">
              <a:avLst/>
            </a:prstGeom>
            <a:grpFill/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60"/>
                </a:lnSpc>
              </a:pPr>
              <a:endParaRPr sz="1200"/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6598247" y="1188198"/>
            <a:ext cx="4481605" cy="4481605"/>
            <a:chOff x="0" y="0"/>
            <a:chExt cx="3282950" cy="3282950"/>
          </a:xfrm>
          <a:blipFill dpi="0" rotWithShape="1"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6" name="Freeform 6"/>
            <p:cNvSpPr/>
            <p:nvPr/>
          </p:nvSpPr>
          <p:spPr>
            <a:xfrm>
              <a:off x="0" y="0"/>
              <a:ext cx="3282950" cy="3282950"/>
            </a:xfrm>
            <a:custGeom>
              <a:avLst/>
              <a:gdLst/>
              <a:ahLst/>
              <a:cxnLst/>
              <a:rect l="l" t="t" r="r" b="b"/>
              <a:pathLst>
                <a:path w="3282950" h="3282950">
                  <a:moveTo>
                    <a:pt x="0" y="0"/>
                  </a:moveTo>
                  <a:lnTo>
                    <a:pt x="2532380" y="0"/>
                  </a:lnTo>
                  <a:cubicBezTo>
                    <a:pt x="2946400" y="0"/>
                    <a:pt x="3282950" y="336550"/>
                    <a:pt x="3282950" y="750570"/>
                  </a:cubicBezTo>
                  <a:lnTo>
                    <a:pt x="3282950" y="3282950"/>
                  </a:lnTo>
                  <a:lnTo>
                    <a:pt x="0" y="3282950"/>
                  </a:lnTo>
                  <a:lnTo>
                    <a:pt x="0" y="0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NA" sz="1200" dirty="0"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40115" y="1414006"/>
            <a:ext cx="6680117" cy="2528193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0256"/>
              </a:lnSpc>
            </a:pPr>
            <a:r>
              <a:rPr lang="en-US" sz="6400" b="1" dirty="0">
                <a:solidFill>
                  <a:srgbClr val="8D6F4B"/>
                </a:solidFill>
                <a:latin typeface="+mj-lt"/>
              </a:rPr>
              <a:t>LET’S DEVELOP</a:t>
            </a:r>
          </a:p>
          <a:p>
            <a:pPr>
              <a:lnSpc>
                <a:spcPts val="10256"/>
              </a:lnSpc>
            </a:pPr>
            <a:endParaRPr lang="en-US" sz="6400" dirty="0">
              <a:solidFill>
                <a:srgbClr val="8D6F4B"/>
              </a:solidFill>
              <a:latin typeface="Montserrat Classic Bold"/>
            </a:endParaRPr>
          </a:p>
        </p:txBody>
      </p:sp>
      <p:grpSp>
        <p:nvGrpSpPr>
          <p:cNvPr id="9" name="Group 9"/>
          <p:cNvGrpSpPr/>
          <p:nvPr/>
        </p:nvGrpSpPr>
        <p:grpSpPr>
          <a:xfrm>
            <a:off x="5191262" y="4449465"/>
            <a:ext cx="4331746" cy="1588319"/>
            <a:chOff x="0" y="0"/>
            <a:chExt cx="1711307" cy="627484"/>
          </a:xfrm>
          <a:solidFill>
            <a:srgbClr val="8E704A"/>
          </a:solidFill>
        </p:grpSpPr>
        <p:sp>
          <p:nvSpPr>
            <p:cNvPr id="10" name="Freeform 10"/>
            <p:cNvSpPr/>
            <p:nvPr/>
          </p:nvSpPr>
          <p:spPr>
            <a:xfrm>
              <a:off x="0" y="0"/>
              <a:ext cx="1711307" cy="627484"/>
            </a:xfrm>
            <a:custGeom>
              <a:avLst/>
              <a:gdLst/>
              <a:ahLst/>
              <a:cxnLst/>
              <a:rect l="l" t="t" r="r" b="b"/>
              <a:pathLst>
                <a:path w="1711307" h="627484">
                  <a:moveTo>
                    <a:pt x="0" y="0"/>
                  </a:moveTo>
                  <a:lnTo>
                    <a:pt x="1711307" y="0"/>
                  </a:lnTo>
                  <a:lnTo>
                    <a:pt x="1711307" y="627484"/>
                  </a:lnTo>
                  <a:lnTo>
                    <a:pt x="0" y="627484"/>
                  </a:lnTo>
                  <a:close/>
                </a:path>
              </a:pathLst>
            </a:custGeom>
            <a:grpFill/>
          </p:spPr>
          <p:txBody>
            <a:bodyPr/>
            <a:lstStyle/>
            <a:p>
              <a:endParaRPr lang="en-NA" sz="1200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0" y="-38100"/>
              <a:ext cx="1711307" cy="665584"/>
            </a:xfrm>
            <a:prstGeom prst="rect">
              <a:avLst/>
            </a:prstGeom>
            <a:grpFill/>
          </p:spPr>
          <p:txBody>
            <a:bodyPr lIns="33867" tIns="33867" rIns="33867" bIns="33867" rtlCol="0" anchor="ctr"/>
            <a:lstStyle/>
            <a:p>
              <a:pPr algn="ctr">
                <a:lnSpc>
                  <a:spcPts val="1960"/>
                </a:lnSpc>
              </a:pPr>
              <a:endParaRPr sz="1200"/>
            </a:p>
          </p:txBody>
        </p:sp>
      </p:grpSp>
      <p:sp>
        <p:nvSpPr>
          <p:cNvPr id="29" name="Freeform 29"/>
          <p:cNvSpPr/>
          <p:nvPr/>
        </p:nvSpPr>
        <p:spPr>
          <a:xfrm rot="5400000" flipH="1">
            <a:off x="0" y="6172200"/>
            <a:ext cx="680229" cy="6858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 sz="1200">
              <a:solidFill>
                <a:srgbClr val="8AB29A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CCE41869-5AD9-8774-3ED8-8AB3902D505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6101" y="6400760"/>
            <a:ext cx="1588146" cy="45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7865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 advClick="0" advTm="27000">
        <p159:morph option="byObject"/>
      </p:transition>
    </mc:Choice>
    <mc:Fallback xmlns="">
      <p:transition spd="slow" advClick="0" advTm="27000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Freeform 15"/>
          <p:cNvSpPr/>
          <p:nvPr/>
        </p:nvSpPr>
        <p:spPr>
          <a:xfrm flipH="1">
            <a:off x="11511771" y="6172200"/>
            <a:ext cx="680229" cy="6858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 sz="1200"/>
          </a:p>
        </p:txBody>
      </p:sp>
      <p:sp>
        <p:nvSpPr>
          <p:cNvPr id="17" name="TextBox 17"/>
          <p:cNvSpPr txBox="1"/>
          <p:nvPr/>
        </p:nvSpPr>
        <p:spPr>
          <a:xfrm>
            <a:off x="3554963" y="86340"/>
            <a:ext cx="6841512" cy="105157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4100"/>
              </a:lnSpc>
            </a:pPr>
            <a:r>
              <a:rPr lang="en-US" sz="4000" dirty="0">
                <a:solidFill>
                  <a:srgbClr val="8D6F4B"/>
                </a:solidFill>
                <a:latin typeface="+mj-lt"/>
              </a:rPr>
              <a:t>Background on DBN</a:t>
            </a:r>
          </a:p>
          <a:p>
            <a:pPr>
              <a:lnSpc>
                <a:spcPts val="4100"/>
              </a:lnSpc>
            </a:pPr>
            <a:r>
              <a:rPr lang="en-US" sz="3200" b="1" dirty="0">
                <a:solidFill>
                  <a:srgbClr val="8D6F4B"/>
                </a:solidFill>
                <a:latin typeface="+mj-lt"/>
              </a:rPr>
              <a:t>Purpose &amp; Vision</a:t>
            </a:r>
            <a:r>
              <a:rPr lang="en-US" sz="3200" dirty="0">
                <a:solidFill>
                  <a:srgbClr val="8D6F4B"/>
                </a:solidFill>
                <a:latin typeface="+mj-lt"/>
              </a:rPr>
              <a:t>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AD4B605-A2A9-2D5B-74D3-C12933580166}"/>
              </a:ext>
            </a:extLst>
          </p:cNvPr>
          <p:cNvGrpSpPr/>
          <p:nvPr/>
        </p:nvGrpSpPr>
        <p:grpSpPr>
          <a:xfrm>
            <a:off x="35972" y="1346200"/>
            <a:ext cx="4535173" cy="5086491"/>
            <a:chOff x="862294" y="2141665"/>
            <a:chExt cx="6802760" cy="7629737"/>
          </a:xfrm>
        </p:grpSpPr>
        <p:sp>
          <p:nvSpPr>
            <p:cNvPr id="9" name="Freeform 9"/>
            <p:cNvSpPr/>
            <p:nvPr/>
          </p:nvSpPr>
          <p:spPr>
            <a:xfrm rot="5400000" flipV="1">
              <a:off x="179053" y="3798583"/>
              <a:ext cx="6627674" cy="3313837"/>
            </a:xfrm>
            <a:custGeom>
              <a:avLst/>
              <a:gdLst/>
              <a:ahLst/>
              <a:cxnLst/>
              <a:rect l="l" t="t" r="r" b="b"/>
              <a:pathLst>
                <a:path w="6627674" h="3313837">
                  <a:moveTo>
                    <a:pt x="0" y="3313837"/>
                  </a:moveTo>
                  <a:lnTo>
                    <a:pt x="6627674" y="3313837"/>
                  </a:lnTo>
                  <a:lnTo>
                    <a:pt x="6627674" y="0"/>
                  </a:lnTo>
                  <a:lnTo>
                    <a:pt x="0" y="0"/>
                  </a:lnTo>
                  <a:lnTo>
                    <a:pt x="0" y="3313837"/>
                  </a:lnTo>
                  <a:close/>
                </a:path>
              </a:pathLst>
            </a:custGeom>
            <a:blipFill>
              <a:blip r:embed="rId4">
                <a:extLs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A" sz="1200" dirty="0"/>
            </a:p>
          </p:txBody>
        </p:sp>
        <p:grpSp>
          <p:nvGrpSpPr>
            <p:cNvPr id="10" name="Group 10"/>
            <p:cNvGrpSpPr/>
            <p:nvPr/>
          </p:nvGrpSpPr>
          <p:grpSpPr>
            <a:xfrm>
              <a:off x="2634564" y="2940257"/>
              <a:ext cx="5030490" cy="5030490"/>
              <a:chOff x="0" y="0"/>
              <a:chExt cx="812800" cy="812800"/>
            </a:xfrm>
          </p:grpSpPr>
          <p:sp>
            <p:nvSpPr>
              <p:cNvPr id="11" name="Freeform 11"/>
              <p:cNvSpPr/>
              <p:nvPr/>
            </p:nvSpPr>
            <p:spPr>
              <a:xfrm>
                <a:off x="0" y="0"/>
                <a:ext cx="812800" cy="812800"/>
              </a:xfrm>
              <a:custGeom>
                <a:avLst/>
                <a:gdLst/>
                <a:ahLst/>
                <a:cxnLst/>
                <a:rect l="l" t="t" r="r" b="b"/>
                <a:pathLst>
                  <a:path w="812800" h="812800">
                    <a:moveTo>
                      <a:pt x="406400" y="0"/>
                    </a:moveTo>
                    <a:cubicBezTo>
                      <a:pt x="181951" y="0"/>
                      <a:pt x="0" y="181951"/>
                      <a:pt x="0" y="406400"/>
                    </a:cubicBezTo>
                    <a:cubicBezTo>
                      <a:pt x="0" y="630849"/>
                      <a:pt x="181951" y="812800"/>
                      <a:pt x="406400" y="812800"/>
                    </a:cubicBezTo>
                    <a:cubicBezTo>
                      <a:pt x="630849" y="812800"/>
                      <a:pt x="812800" y="630849"/>
                      <a:pt x="812800" y="406400"/>
                    </a:cubicBezTo>
                    <a:cubicBezTo>
                      <a:pt x="812800" y="181951"/>
                      <a:pt x="630849" y="0"/>
                      <a:pt x="406400" y="0"/>
                    </a:cubicBezTo>
                    <a:close/>
                  </a:path>
                </a:pathLst>
              </a:custGeom>
              <a:solidFill>
                <a:srgbClr val="FFD966"/>
              </a:solidFill>
            </p:spPr>
            <p:txBody>
              <a:bodyPr/>
              <a:lstStyle/>
              <a:p>
                <a:endParaRPr lang="en-NA" sz="1200"/>
              </a:p>
            </p:txBody>
          </p:sp>
          <p:sp>
            <p:nvSpPr>
              <p:cNvPr id="12" name="TextBox 12"/>
              <p:cNvSpPr txBox="1"/>
              <p:nvPr/>
            </p:nvSpPr>
            <p:spPr>
              <a:xfrm>
                <a:off x="76200" y="38100"/>
                <a:ext cx="660400" cy="698500"/>
              </a:xfrm>
              <a:prstGeom prst="rect">
                <a:avLst/>
              </a:prstGeom>
            </p:spPr>
            <p:txBody>
              <a:bodyPr lIns="33867" tIns="33867" rIns="33867" bIns="33867" rtlCol="0" anchor="ctr"/>
              <a:lstStyle/>
              <a:p>
                <a:pPr algn="ctr">
                  <a:lnSpc>
                    <a:spcPts val="1960"/>
                  </a:lnSpc>
                </a:pPr>
                <a:endParaRPr sz="1200"/>
              </a:p>
            </p:txBody>
          </p:sp>
        </p:grpSp>
        <p:grpSp>
          <p:nvGrpSpPr>
            <p:cNvPr id="13" name="Group 13"/>
            <p:cNvGrpSpPr/>
            <p:nvPr/>
          </p:nvGrpSpPr>
          <p:grpSpPr>
            <a:xfrm>
              <a:off x="2850785" y="3156487"/>
              <a:ext cx="4598047" cy="4598029"/>
              <a:chOff x="0" y="0"/>
              <a:chExt cx="6350000" cy="6349975"/>
            </a:xfrm>
            <a:blipFill>
              <a:blip r:embed="rId6"/>
              <a:stretch>
                <a:fillRect l="-101637"/>
              </a:stretch>
            </a:blipFill>
          </p:grpSpPr>
          <p:sp>
            <p:nvSpPr>
              <p:cNvPr id="14" name="Freeform 14"/>
              <p:cNvSpPr/>
              <p:nvPr/>
            </p:nvSpPr>
            <p:spPr>
              <a:xfrm>
                <a:off x="0" y="0"/>
                <a:ext cx="6350000" cy="6349975"/>
              </a:xfrm>
              <a:custGeom>
                <a:avLst/>
                <a:gdLst/>
                <a:ahLst/>
                <a:cxnLst/>
                <a:rect l="l" t="t" r="r" b="b"/>
                <a:pathLst>
                  <a:path w="6350000" h="6349975">
                    <a:moveTo>
                      <a:pt x="6350000" y="3175025"/>
                    </a:moveTo>
                    <a:cubicBezTo>
                      <a:pt x="6350000" y="4928451"/>
                      <a:pt x="4928476" y="6349975"/>
                      <a:pt x="3175000" y="6349975"/>
                    </a:cubicBezTo>
                    <a:cubicBezTo>
                      <a:pt x="1421498" y="6349975"/>
                      <a:pt x="0" y="4928451"/>
                      <a:pt x="0" y="3175025"/>
                    </a:cubicBezTo>
                    <a:cubicBezTo>
                      <a:pt x="0" y="1421511"/>
                      <a:pt x="1421498" y="0"/>
                      <a:pt x="3175000" y="0"/>
                    </a:cubicBezTo>
                    <a:cubicBezTo>
                      <a:pt x="4928502" y="0"/>
                      <a:pt x="6350000" y="1421511"/>
                      <a:pt x="6350000" y="3175025"/>
                    </a:cubicBezTo>
                    <a:close/>
                  </a:path>
                </a:pathLst>
              </a:custGeom>
              <a:blipFill dpi="0" rotWithShape="1">
                <a:blip r:embed="rId7"/>
                <a:srcRect/>
                <a:stretch>
                  <a:fillRect l="-35000"/>
                </a:stretch>
              </a:blipFill>
            </p:spPr>
            <p:txBody>
              <a:bodyPr/>
              <a:lstStyle/>
              <a:p>
                <a:endParaRPr lang="en-NA" sz="1200" dirty="0"/>
              </a:p>
            </p:txBody>
          </p:sp>
        </p:grpSp>
        <p:sp>
          <p:nvSpPr>
            <p:cNvPr id="20" name="Freeform 20"/>
            <p:cNvSpPr/>
            <p:nvPr/>
          </p:nvSpPr>
          <p:spPr>
            <a:xfrm>
              <a:off x="862294" y="8637571"/>
              <a:ext cx="973677" cy="1133831"/>
            </a:xfrm>
            <a:custGeom>
              <a:avLst/>
              <a:gdLst/>
              <a:ahLst/>
              <a:cxnLst/>
              <a:rect l="l" t="t" r="r" b="b"/>
              <a:pathLst>
                <a:path w="973677" h="1133831">
                  <a:moveTo>
                    <a:pt x="0" y="0"/>
                  </a:moveTo>
                  <a:lnTo>
                    <a:pt x="973678" y="0"/>
                  </a:lnTo>
                  <a:lnTo>
                    <a:pt x="973678" y="1133831"/>
                  </a:lnTo>
                  <a:lnTo>
                    <a:pt x="0" y="1133831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8">
                <a:extLs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NA" sz="1200"/>
            </a:p>
          </p:txBody>
        </p:sp>
      </p:grpSp>
      <p:sp>
        <p:nvSpPr>
          <p:cNvPr id="16" name="TextBox 16"/>
          <p:cNvSpPr txBox="1"/>
          <p:nvPr/>
        </p:nvSpPr>
        <p:spPr>
          <a:xfrm>
            <a:off x="7020862" y="2828545"/>
            <a:ext cx="4571547" cy="1262653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2400" dirty="0">
                <a:solidFill>
                  <a:srgbClr val="7F7F7F"/>
                </a:solidFill>
              </a:rPr>
              <a:t>We exist to drive Namibia’s sustainable socio-economic development.</a:t>
            </a:r>
          </a:p>
          <a:p>
            <a:pPr>
              <a:lnSpc>
                <a:spcPts val="1960"/>
              </a:lnSpc>
            </a:pPr>
            <a:endParaRPr lang="en-US" sz="1400" dirty="0">
              <a:solidFill>
                <a:srgbClr val="7F7F7F"/>
              </a:solidFill>
              <a:latin typeface="Montserrat"/>
            </a:endParaRPr>
          </a:p>
          <a:p>
            <a:pPr>
              <a:lnSpc>
                <a:spcPts val="1960"/>
              </a:lnSpc>
            </a:pPr>
            <a:r>
              <a:rPr lang="en-US" sz="1400" dirty="0">
                <a:solidFill>
                  <a:srgbClr val="7F7F7F"/>
                </a:solidFill>
                <a:latin typeface="Montserrat"/>
              </a:rPr>
              <a:t>. </a:t>
            </a:r>
          </a:p>
        </p:txBody>
      </p:sp>
      <p:sp>
        <p:nvSpPr>
          <p:cNvPr id="6" name="Freeform 15">
            <a:extLst>
              <a:ext uri="{FF2B5EF4-FFF2-40B4-BE49-F238E27FC236}">
                <a16:creationId xmlns:a16="http://schemas.microsoft.com/office/drawing/2014/main" id="{41AB3391-A902-754C-0752-99598403466A}"/>
              </a:ext>
            </a:extLst>
          </p:cNvPr>
          <p:cNvSpPr/>
          <p:nvPr/>
        </p:nvSpPr>
        <p:spPr>
          <a:xfrm>
            <a:off x="5805228" y="2828545"/>
            <a:ext cx="787786" cy="799414"/>
          </a:xfrm>
          <a:custGeom>
            <a:avLst/>
            <a:gdLst/>
            <a:ahLst/>
            <a:cxnLst/>
            <a:rect l="l" t="t" r="r" b="b"/>
            <a:pathLst>
              <a:path w="1181679" h="1199121">
                <a:moveTo>
                  <a:pt x="0" y="0"/>
                </a:moveTo>
                <a:lnTo>
                  <a:pt x="1181679" y="0"/>
                </a:lnTo>
                <a:lnTo>
                  <a:pt x="1181679" y="1199120"/>
                </a:lnTo>
                <a:lnTo>
                  <a:pt x="0" y="1199120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NA" sz="1200" dirty="0"/>
          </a:p>
        </p:txBody>
      </p: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641F16E-C091-9513-CB0D-06DBBF407176}"/>
              </a:ext>
            </a:extLst>
          </p:cNvPr>
          <p:cNvSpPr/>
          <p:nvPr/>
        </p:nvSpPr>
        <p:spPr>
          <a:xfrm>
            <a:off x="5617030" y="2672333"/>
            <a:ext cx="5742054" cy="1231575"/>
          </a:xfrm>
          <a:prstGeom prst="roundRect">
            <a:avLst/>
          </a:prstGeom>
          <a:noFill/>
          <a:ln w="57150" cap="flat" cmpd="sng" algn="ctr">
            <a:solidFill>
              <a:srgbClr val="8AB29A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NA" sz="1200"/>
          </a:p>
        </p:txBody>
      </p:sp>
      <p:sp>
        <p:nvSpPr>
          <p:cNvPr id="28" name="Freeform 15" descr="Group brainstorm with solid fill">
            <a:extLst>
              <a:ext uri="{FF2B5EF4-FFF2-40B4-BE49-F238E27FC236}">
                <a16:creationId xmlns:a16="http://schemas.microsoft.com/office/drawing/2014/main" id="{C14551A9-AAF9-0848-7993-97C4F6A35557}"/>
              </a:ext>
            </a:extLst>
          </p:cNvPr>
          <p:cNvSpPr/>
          <p:nvPr/>
        </p:nvSpPr>
        <p:spPr>
          <a:xfrm>
            <a:off x="5771982" y="4328104"/>
            <a:ext cx="787786" cy="799414"/>
          </a:xfrm>
          <a:custGeom>
            <a:avLst/>
            <a:gdLst/>
            <a:ahLst/>
            <a:cxnLst/>
            <a:rect l="l" t="t" r="r" b="b"/>
            <a:pathLst>
              <a:path w="1181679" h="1199121">
                <a:moveTo>
                  <a:pt x="0" y="0"/>
                </a:moveTo>
                <a:lnTo>
                  <a:pt x="1181679" y="0"/>
                </a:lnTo>
                <a:lnTo>
                  <a:pt x="1181679" y="1199120"/>
                </a:lnTo>
                <a:lnTo>
                  <a:pt x="0" y="1199120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/>
          <a:lstStyle/>
          <a:p>
            <a:endParaRPr lang="en-NA" sz="1200" dirty="0"/>
          </a:p>
        </p:txBody>
      </p:sp>
      <p:sp>
        <p:nvSpPr>
          <p:cNvPr id="29" name="TextBox 16">
            <a:extLst>
              <a:ext uri="{FF2B5EF4-FFF2-40B4-BE49-F238E27FC236}">
                <a16:creationId xmlns:a16="http://schemas.microsoft.com/office/drawing/2014/main" id="{A2A9FCD4-8C93-8C03-E767-B1A3427EB60D}"/>
              </a:ext>
            </a:extLst>
          </p:cNvPr>
          <p:cNvSpPr txBox="1"/>
          <p:nvPr/>
        </p:nvSpPr>
        <p:spPr>
          <a:xfrm>
            <a:off x="6987615" y="4349299"/>
            <a:ext cx="4300301" cy="1262653"/>
          </a:xfrm>
          <a:prstGeom prst="rect">
            <a:avLst/>
          </a:prstGeom>
          <a:ln>
            <a:noFill/>
          </a:ln>
        </p:spPr>
        <p:txBody>
          <a:bodyPr wrap="square" lIns="0" tIns="0" rIns="0" bIns="0" rtlCol="0" anchor="t">
            <a:spAutoFit/>
          </a:bodyPr>
          <a:lstStyle/>
          <a:p>
            <a:pPr>
              <a:lnSpc>
                <a:spcPts val="1960"/>
              </a:lnSpc>
            </a:pPr>
            <a:r>
              <a:rPr lang="en-US" sz="2400" dirty="0">
                <a:solidFill>
                  <a:srgbClr val="7F7F7F"/>
                </a:solidFill>
              </a:rPr>
              <a:t>To be the partner of choice for Namibia’s innovative development solutions.</a:t>
            </a:r>
          </a:p>
          <a:p>
            <a:pPr>
              <a:lnSpc>
                <a:spcPts val="1960"/>
              </a:lnSpc>
            </a:pPr>
            <a:endParaRPr lang="en-US" sz="1400" dirty="0">
              <a:solidFill>
                <a:srgbClr val="7F7F7F"/>
              </a:solidFill>
              <a:latin typeface="Montserrat"/>
            </a:endParaRPr>
          </a:p>
          <a:p>
            <a:pPr>
              <a:lnSpc>
                <a:spcPts val="1960"/>
              </a:lnSpc>
            </a:pPr>
            <a:r>
              <a:rPr lang="en-US" sz="1400" dirty="0">
                <a:solidFill>
                  <a:srgbClr val="7F7F7F"/>
                </a:solidFill>
                <a:latin typeface="Montserrat"/>
              </a:rPr>
              <a:t>. </a:t>
            </a:r>
          </a:p>
        </p:txBody>
      </p:sp>
      <p:sp>
        <p:nvSpPr>
          <p:cNvPr id="33" name="Rectangle: Rounded Corners 32">
            <a:extLst>
              <a:ext uri="{FF2B5EF4-FFF2-40B4-BE49-F238E27FC236}">
                <a16:creationId xmlns:a16="http://schemas.microsoft.com/office/drawing/2014/main" id="{2834781F-41F4-83C2-4086-0AEFAA18B9BC}"/>
              </a:ext>
            </a:extLst>
          </p:cNvPr>
          <p:cNvSpPr/>
          <p:nvPr/>
        </p:nvSpPr>
        <p:spPr>
          <a:xfrm>
            <a:off x="5617030" y="4115739"/>
            <a:ext cx="5742054" cy="1231575"/>
          </a:xfrm>
          <a:prstGeom prst="roundRect">
            <a:avLst/>
          </a:prstGeom>
          <a:noFill/>
          <a:ln w="57150" cap="flat" cmpd="sng" algn="ctr">
            <a:solidFill>
              <a:srgbClr val="FFD966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6"/>
          </a:fontRef>
        </p:style>
        <p:txBody>
          <a:bodyPr rtlCol="0" anchor="ctr"/>
          <a:lstStyle/>
          <a:p>
            <a:pPr algn="ctr"/>
            <a:endParaRPr lang="en-NA" sz="120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D72D24-38A7-3B2B-5167-254752E3A104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38779" y="6393577"/>
            <a:ext cx="2101847" cy="605138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A30125E0-59DC-4A8E-8523-621D2A3C190C}"/>
              </a:ext>
            </a:extLst>
          </p:cNvPr>
          <p:cNvSpPr/>
          <p:nvPr/>
        </p:nvSpPr>
        <p:spPr>
          <a:xfrm>
            <a:off x="5429532" y="1374912"/>
            <a:ext cx="6540795" cy="10327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ts val="1960"/>
              </a:lnSpc>
              <a:spcAft>
                <a:spcPts val="1200"/>
              </a:spcAft>
              <a:buClr>
                <a:schemeClr val="accent4">
                  <a:lumMod val="75000"/>
                </a:schemeClr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7F7F7F"/>
                </a:solidFill>
              </a:rPr>
              <a:t>Established 2004 (Development Bank of Namibia Act)</a:t>
            </a:r>
          </a:p>
          <a:p>
            <a:pPr marL="342900" indent="-342900">
              <a:lnSpc>
                <a:spcPts val="1960"/>
              </a:lnSpc>
              <a:spcAft>
                <a:spcPts val="1200"/>
              </a:spcAft>
              <a:buClr>
                <a:schemeClr val="accent4">
                  <a:lumMod val="75000"/>
                </a:schemeClr>
              </a:buClr>
              <a:buSzPct val="150000"/>
              <a:buFont typeface="Arial" panose="020B0604020202020204" pitchFamily="34" charset="0"/>
              <a:buChar char="•"/>
            </a:pPr>
            <a:r>
              <a:rPr lang="en-US" sz="2400" dirty="0">
                <a:solidFill>
                  <a:srgbClr val="7F7F7F"/>
                </a:solidFill>
              </a:rPr>
              <a:t>Government of Namibia is the sole shareholder</a:t>
            </a:r>
          </a:p>
        </p:txBody>
      </p:sp>
    </p:spTree>
    <p:extLst>
      <p:ext uri="{BB962C8B-B14F-4D97-AF65-F5344CB8AC3E}">
        <p14:creationId xmlns:p14="http://schemas.microsoft.com/office/powerpoint/2010/main" val="352062546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6B29DB42-4529-340F-D6A4-8221B5AD9F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8539" y="6410780"/>
            <a:ext cx="2101847" cy="605138"/>
          </a:xfrm>
          <a:prstGeom prst="rect">
            <a:avLst/>
          </a:prstGeom>
        </p:spPr>
      </p:pic>
      <p:sp>
        <p:nvSpPr>
          <p:cNvPr id="5" name="Freeform 20">
            <a:extLst>
              <a:ext uri="{FF2B5EF4-FFF2-40B4-BE49-F238E27FC236}">
                <a16:creationId xmlns:a16="http://schemas.microsoft.com/office/drawing/2014/main" id="{A6ABED48-0C13-EAB9-C598-CCED8EEA087B}"/>
              </a:ext>
            </a:extLst>
          </p:cNvPr>
          <p:cNvSpPr/>
          <p:nvPr/>
        </p:nvSpPr>
        <p:spPr>
          <a:xfrm>
            <a:off x="11542882" y="5660299"/>
            <a:ext cx="649118" cy="755887"/>
          </a:xfrm>
          <a:custGeom>
            <a:avLst/>
            <a:gdLst/>
            <a:ahLst/>
            <a:cxnLst/>
            <a:rect l="l" t="t" r="r" b="b"/>
            <a:pathLst>
              <a:path w="973677" h="1133831">
                <a:moveTo>
                  <a:pt x="0" y="0"/>
                </a:moveTo>
                <a:lnTo>
                  <a:pt x="973678" y="0"/>
                </a:lnTo>
                <a:lnTo>
                  <a:pt x="973678" y="1133831"/>
                </a:lnTo>
                <a:lnTo>
                  <a:pt x="0" y="113383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A" sz="12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32776A5-2786-4F88-92FA-832BB5F5CC37}"/>
              </a:ext>
            </a:extLst>
          </p:cNvPr>
          <p:cNvSpPr/>
          <p:nvPr/>
        </p:nvSpPr>
        <p:spPr>
          <a:xfrm>
            <a:off x="6370578" y="874455"/>
            <a:ext cx="5201785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chemeClr val="accent4">
                  <a:lumMod val="75000"/>
                </a:schemeClr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sz="20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Large enterprises &amp; SME’s</a:t>
            </a:r>
          </a:p>
          <a:p>
            <a:pPr marL="800100" lvl="1" indent="-342900">
              <a:spcAft>
                <a:spcPts val="1200"/>
              </a:spcAft>
              <a:buClr>
                <a:schemeClr val="accent4">
                  <a:lumMod val="75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Private Sector</a:t>
            </a:r>
          </a:p>
          <a:p>
            <a:pPr marL="800100" lvl="1" indent="-342900">
              <a:spcAft>
                <a:spcPts val="1200"/>
              </a:spcAft>
              <a:buClr>
                <a:schemeClr val="accent4">
                  <a:lumMod val="75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Public Sector</a:t>
            </a:r>
          </a:p>
          <a:p>
            <a:pPr marL="800100" lvl="1" indent="-342900">
              <a:spcAft>
                <a:spcPts val="1200"/>
              </a:spcAft>
              <a:buClr>
                <a:schemeClr val="accent4">
                  <a:lumMod val="75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Public-Private Partnerships</a:t>
            </a:r>
            <a:endParaRPr lang="en-US" sz="2000" b="1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6AE7B88-62F3-9975-4A0A-FD4A8566B189}"/>
              </a:ext>
            </a:extLst>
          </p:cNvPr>
          <p:cNvSpPr/>
          <p:nvPr/>
        </p:nvSpPr>
        <p:spPr>
          <a:xfrm>
            <a:off x="619637" y="3904861"/>
            <a:ext cx="5628763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chemeClr val="accent4">
                  <a:lumMod val="75000"/>
                </a:schemeClr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sz="20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Lending to address development needs</a:t>
            </a:r>
          </a:p>
          <a:p>
            <a:pPr marL="285750" indent="-285750">
              <a:spcAft>
                <a:spcPts val="1200"/>
              </a:spcAft>
              <a:buClr>
                <a:schemeClr val="accent4">
                  <a:lumMod val="75000"/>
                </a:schemeClr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sz="20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Transformative lending to address persistent economic issues</a:t>
            </a:r>
          </a:p>
          <a:p>
            <a:pPr marL="285750" indent="-285750">
              <a:spcAft>
                <a:spcPts val="1200"/>
              </a:spcAft>
              <a:buClr>
                <a:schemeClr val="accent4">
                  <a:lumMod val="75000"/>
                </a:schemeClr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sz="20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Invested N$ 20 Billion since inception (2004)</a:t>
            </a:r>
          </a:p>
          <a:p>
            <a:pPr marL="285750" indent="-285750">
              <a:spcAft>
                <a:spcPts val="1200"/>
              </a:spcAft>
              <a:buClr>
                <a:schemeClr val="accent4">
                  <a:lumMod val="75000"/>
                </a:schemeClr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sz="20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Invested over N$ 2 Billion to SME’s since 2004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DFD2176-A4DA-36CD-FC04-BCC603C89BE6}"/>
              </a:ext>
            </a:extLst>
          </p:cNvPr>
          <p:cNvSpPr/>
          <p:nvPr/>
        </p:nvSpPr>
        <p:spPr>
          <a:xfrm>
            <a:off x="619637" y="1028342"/>
            <a:ext cx="5201785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1200"/>
              </a:spcAft>
              <a:buClr>
                <a:schemeClr val="accent4">
                  <a:lumMod val="75000"/>
                </a:schemeClr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sz="20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NDP5 Sector focus</a:t>
            </a:r>
            <a:endParaRPr lang="en-US" sz="2000" dirty="0"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800100" lvl="1" indent="-342900">
              <a:spcAft>
                <a:spcPts val="1200"/>
              </a:spcAft>
              <a:buClr>
                <a:schemeClr val="accent4">
                  <a:lumMod val="75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Manufacturing</a:t>
            </a:r>
          </a:p>
          <a:p>
            <a:pPr marL="800100" lvl="1" indent="-342900">
              <a:spcAft>
                <a:spcPts val="1200"/>
              </a:spcAft>
              <a:buClr>
                <a:schemeClr val="accent4">
                  <a:lumMod val="75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Transport and logistics</a:t>
            </a:r>
          </a:p>
          <a:p>
            <a:pPr marL="800100" lvl="1" indent="-342900">
              <a:spcAft>
                <a:spcPts val="1200"/>
              </a:spcAft>
              <a:buClr>
                <a:schemeClr val="accent4">
                  <a:lumMod val="75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Tourism &amp; Hospitality</a:t>
            </a:r>
          </a:p>
          <a:p>
            <a:pPr marL="800100" lvl="1" indent="-342900">
              <a:spcAft>
                <a:spcPts val="1200"/>
              </a:spcAft>
              <a:buClr>
                <a:schemeClr val="accent4">
                  <a:lumMod val="75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Infrastructure</a:t>
            </a:r>
          </a:p>
          <a:p>
            <a:pPr marL="800100" lvl="1" indent="-342900">
              <a:spcAft>
                <a:spcPts val="1200"/>
              </a:spcAft>
              <a:buClr>
                <a:schemeClr val="accent4">
                  <a:lumMod val="75000"/>
                </a:schemeClr>
              </a:buClr>
              <a:buSzPct val="150000"/>
              <a:buFont typeface="Wingdings" panose="05000000000000000000" pitchFamily="2" charset="2"/>
              <a:buChar char="§"/>
            </a:pPr>
            <a:r>
              <a:rPr lang="en-US" sz="2000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IT Infrastructure and digitalization</a:t>
            </a:r>
          </a:p>
        </p:txBody>
      </p:sp>
      <p:sp>
        <p:nvSpPr>
          <p:cNvPr id="8" name="Title 11">
            <a:extLst>
              <a:ext uri="{FF2B5EF4-FFF2-40B4-BE49-F238E27FC236}">
                <a16:creationId xmlns:a16="http://schemas.microsoft.com/office/drawing/2014/main" id="{F75D6FCB-4FB6-5ABE-133E-D06E3C5B317D}"/>
              </a:ext>
            </a:extLst>
          </p:cNvPr>
          <p:cNvSpPr txBox="1">
            <a:spLocks/>
          </p:cNvSpPr>
          <p:nvPr/>
        </p:nvSpPr>
        <p:spPr>
          <a:xfrm>
            <a:off x="467237" y="262259"/>
            <a:ext cx="6830838" cy="766083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ts val="4100"/>
              </a:lnSpc>
              <a:spcAft>
                <a:spcPts val="1200"/>
              </a:spcAft>
            </a:pPr>
            <a:r>
              <a:rPr lang="en-US" sz="4000" dirty="0">
                <a:solidFill>
                  <a:srgbClr val="8D6F4B"/>
                </a:solidFill>
              </a:rPr>
              <a:t>Lending Focus</a:t>
            </a:r>
          </a:p>
        </p:txBody>
      </p:sp>
      <p:pic>
        <p:nvPicPr>
          <p:cNvPr id="9" name="Picture Placeholder 12">
            <a:extLst>
              <a:ext uri="{FF2B5EF4-FFF2-40B4-BE49-F238E27FC236}">
                <a16:creationId xmlns:a16="http://schemas.microsoft.com/office/drawing/2014/main" id="{DB0B9C55-76E7-BF53-9978-ECC339D8E740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18075" r="18075"/>
          <a:stretch>
            <a:fillRect/>
          </a:stretch>
        </p:blipFill>
        <p:spPr>
          <a:xfrm>
            <a:off x="6882185" y="3604591"/>
            <a:ext cx="3186271" cy="3253409"/>
          </a:xfrm>
          <a:prstGeom prst="rect">
            <a:avLst/>
          </a:prstGeom>
        </p:spPr>
      </p:pic>
      <p:sp>
        <p:nvSpPr>
          <p:cNvPr id="3" name="Freeform 29">
            <a:extLst>
              <a:ext uri="{FF2B5EF4-FFF2-40B4-BE49-F238E27FC236}">
                <a16:creationId xmlns:a16="http://schemas.microsoft.com/office/drawing/2014/main" id="{FE5D63AE-7DAE-8E8B-003D-43DA0EDE03D3}"/>
              </a:ext>
            </a:extLst>
          </p:cNvPr>
          <p:cNvSpPr/>
          <p:nvPr/>
        </p:nvSpPr>
        <p:spPr>
          <a:xfrm rot="5400000" flipH="1">
            <a:off x="4178" y="5843003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82266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06E272-4805-34D3-3AFC-F0F00D474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8438" y="122798"/>
            <a:ext cx="3732178" cy="1943183"/>
          </a:xfrm>
        </p:spPr>
        <p:txBody>
          <a:bodyPr/>
          <a:lstStyle/>
          <a:p>
            <a:pPr defTabSz="914400">
              <a:lnSpc>
                <a:spcPts val="4100"/>
              </a:lnSpc>
              <a:spcAft>
                <a:spcPts val="1200"/>
              </a:spcAft>
            </a:pPr>
            <a:r>
              <a:rPr lang="en-US" sz="40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SMEs &amp; Local Entrepreneurs support</a:t>
            </a:r>
            <a:endParaRPr lang="en-NA" sz="4000" dirty="0">
              <a:solidFill>
                <a:srgbClr val="8D6F4B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6487D625-4261-6871-CA0F-E98E48721873}"/>
              </a:ext>
            </a:extLst>
          </p:cNvPr>
          <p:cNvPicPr>
            <a:picLocks noGrp="1" noChangeAspect="1"/>
          </p:cNvPicPr>
          <p:nvPr>
            <p:ph type="pic" sz="quarter" idx="32"/>
          </p:nvPr>
        </p:nvPicPr>
        <p:blipFill>
          <a:blip r:embed="rId2"/>
          <a:srcRect l="32214" r="32214"/>
          <a:stretch>
            <a:fillRect/>
          </a:stretch>
        </p:blipFill>
        <p:spPr>
          <a:xfrm>
            <a:off x="0" y="0"/>
            <a:ext cx="2830286" cy="4970591"/>
          </a:xfr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2B122493-7870-70D2-C570-04379812A74E}"/>
              </a:ext>
            </a:extLst>
          </p:cNvPr>
          <p:cNvSpPr/>
          <p:nvPr/>
        </p:nvSpPr>
        <p:spPr>
          <a:xfrm>
            <a:off x="3389819" y="2065981"/>
            <a:ext cx="5419725" cy="497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en-US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General</a:t>
            </a:r>
          </a:p>
          <a:p>
            <a:pPr marL="285750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SME has annual turnover of N$10 million or less</a:t>
            </a:r>
          </a:p>
          <a:p>
            <a:pPr marL="285750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SME growth or start-up</a:t>
            </a:r>
          </a:p>
          <a:p>
            <a:pPr marL="285750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Less complex needs / lower amounts / individual products</a:t>
            </a:r>
          </a:p>
          <a:p>
            <a:pPr marL="285750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Lower threshold is N$150,000</a:t>
            </a:r>
          </a:p>
          <a:p>
            <a:pPr marL="285750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endParaRPr lang="en-US" dirty="0"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  <a:p>
            <a:pPr>
              <a:spcAft>
                <a:spcPts val="600"/>
              </a:spcAft>
              <a:buClr>
                <a:srgbClr val="BF9000"/>
              </a:buClr>
              <a:buSzPct val="150000"/>
            </a:pPr>
            <a:r>
              <a:rPr lang="en-US" b="1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Types of finance</a:t>
            </a:r>
          </a:p>
          <a:p>
            <a:pPr marL="285750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Asset backed finance (equipment and vehicles)</a:t>
            </a:r>
          </a:p>
          <a:p>
            <a:pPr marL="285750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Business finance (term loans)</a:t>
            </a:r>
          </a:p>
          <a:p>
            <a:pPr marL="285750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Contract based finance</a:t>
            </a:r>
          </a:p>
          <a:p>
            <a:pPr marL="285750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Performance guarantees</a:t>
            </a:r>
          </a:p>
          <a:p>
            <a:pPr marL="285750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Management buy-ins and buy-outs</a:t>
            </a:r>
          </a:p>
          <a:p>
            <a:pPr marL="285750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endParaRPr lang="en-US" dirty="0">
              <a:latin typeface="Georgia" panose="02040502050405020303" pitchFamily="18" charset="0"/>
            </a:endParaRPr>
          </a:p>
        </p:txBody>
      </p:sp>
      <p:sp>
        <p:nvSpPr>
          <p:cNvPr id="16" name="Freeform 29">
            <a:extLst>
              <a:ext uri="{FF2B5EF4-FFF2-40B4-BE49-F238E27FC236}">
                <a16:creationId xmlns:a16="http://schemas.microsoft.com/office/drawing/2014/main" id="{A74DCA6B-2195-990F-6C64-E10310577315}"/>
              </a:ext>
            </a:extLst>
          </p:cNvPr>
          <p:cNvSpPr/>
          <p:nvPr/>
        </p:nvSpPr>
        <p:spPr>
          <a:xfrm rot="5400000" flipH="1">
            <a:off x="4178" y="5843003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2E1C2BD-35E0-DF35-9B00-6AAC4A7FCCF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6777" y="6391573"/>
            <a:ext cx="2101847" cy="6051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9875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FA66B4-E652-81F7-552D-3BEE7F732EA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8D3D93F5-7A5E-4292-E0BA-6DE843C127A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8700" y="6402550"/>
            <a:ext cx="2101847" cy="60513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D8A01A1-0B97-EFF1-6662-311E01B23620}"/>
              </a:ext>
            </a:extLst>
          </p:cNvPr>
          <p:cNvSpPr/>
          <p:nvPr/>
        </p:nvSpPr>
        <p:spPr>
          <a:xfrm>
            <a:off x="204410" y="147499"/>
            <a:ext cx="7651966" cy="6342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4100"/>
              </a:lnSpc>
              <a:spcAft>
                <a:spcPts val="1200"/>
              </a:spcAft>
            </a:pPr>
            <a:r>
              <a:rPr lang="en-US" sz="4000" dirty="0">
                <a:solidFill>
                  <a:srgbClr val="8D6F4B"/>
                </a:solidFill>
                <a:latin typeface="+mj-lt"/>
              </a:rPr>
              <a:t>SME Finance</a:t>
            </a:r>
          </a:p>
          <a:p>
            <a:pPr lvl="0">
              <a:spcAft>
                <a:spcPts val="1200"/>
              </a:spcAft>
              <a:defRPr/>
            </a:pPr>
            <a:r>
              <a:rPr lang="en-US" sz="2000" b="1" dirty="0">
                <a:solidFill>
                  <a:prstClr val="black"/>
                </a:solidFill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Application elements</a:t>
            </a:r>
          </a:p>
          <a:p>
            <a:pPr marL="742950" lvl="1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US" dirty="0">
                <a:solidFill>
                  <a:prstClr val="black"/>
                </a:solidFill>
                <a:latin typeface="+mj-lt"/>
              </a:rPr>
              <a:t>Application form</a:t>
            </a:r>
          </a:p>
          <a:p>
            <a:pPr marL="742950" lvl="1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US" dirty="0">
                <a:solidFill>
                  <a:prstClr val="black"/>
                </a:solidFill>
                <a:latin typeface="+mj-lt"/>
              </a:rPr>
              <a:t>Business plan / description</a:t>
            </a:r>
          </a:p>
          <a:p>
            <a:pPr marL="742950" lvl="1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US" dirty="0">
                <a:solidFill>
                  <a:prstClr val="black"/>
                </a:solidFill>
                <a:latin typeface="+mj-lt"/>
              </a:rPr>
              <a:t>Cash flow statement / 6 months’ bank statements</a:t>
            </a:r>
          </a:p>
          <a:p>
            <a:pPr marL="742950" lvl="1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US" dirty="0">
                <a:solidFill>
                  <a:prstClr val="black"/>
                </a:solidFill>
                <a:latin typeface="+mj-lt"/>
              </a:rPr>
              <a:t>Balance sheet</a:t>
            </a:r>
          </a:p>
          <a:p>
            <a:pPr marL="742950" lvl="1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US" dirty="0">
                <a:solidFill>
                  <a:prstClr val="black"/>
                </a:solidFill>
                <a:latin typeface="+mj-lt"/>
              </a:rPr>
              <a:t>Collateral (case-by-case basis)</a:t>
            </a:r>
          </a:p>
          <a:p>
            <a:pPr marL="742950" lvl="1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US" dirty="0">
                <a:solidFill>
                  <a:prstClr val="black"/>
                </a:solidFill>
                <a:latin typeface="+mj-lt"/>
              </a:rPr>
              <a:t>CV &amp; organogram</a:t>
            </a:r>
          </a:p>
          <a:p>
            <a:pPr marL="742950" lvl="1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US" dirty="0">
                <a:solidFill>
                  <a:prstClr val="black"/>
                </a:solidFill>
                <a:latin typeface="+mj-lt"/>
              </a:rPr>
              <a:t>All documentation at </a:t>
            </a:r>
            <a:br>
              <a:rPr lang="en-US" dirty="0">
                <a:solidFill>
                  <a:prstClr val="black"/>
                </a:solidFill>
                <a:latin typeface="+mj-lt"/>
              </a:rPr>
            </a:br>
            <a:r>
              <a:rPr lang="en-US" dirty="0">
                <a:solidFill>
                  <a:prstClr val="black"/>
                </a:solidFill>
                <a:latin typeface="+mj-lt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www.dbn.com.na/applications</a:t>
            </a:r>
            <a:endParaRPr lang="en-US" dirty="0">
              <a:solidFill>
                <a:prstClr val="black"/>
              </a:solidFill>
              <a:latin typeface="+mj-lt"/>
            </a:endParaRPr>
          </a:p>
          <a:p>
            <a:pPr marL="742950" lvl="1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US" dirty="0">
                <a:solidFill>
                  <a:prstClr val="black"/>
                </a:solidFill>
                <a:latin typeface="+mj-lt"/>
              </a:rPr>
              <a:t>KYC compliance</a:t>
            </a:r>
          </a:p>
          <a:p>
            <a:pPr marL="742950" lvl="1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US" dirty="0">
                <a:solidFill>
                  <a:prstClr val="black"/>
                </a:solidFill>
                <a:latin typeface="+mj-lt"/>
              </a:rPr>
              <a:t>ESM</a:t>
            </a:r>
            <a:br>
              <a:rPr lang="en-US" dirty="0">
                <a:solidFill>
                  <a:prstClr val="black"/>
                </a:solidFill>
                <a:latin typeface="+mj-lt"/>
              </a:rPr>
            </a:br>
            <a:r>
              <a:rPr lang="en-US" i="1" dirty="0">
                <a:solidFill>
                  <a:prstClr val="black"/>
                </a:solidFill>
                <a:latin typeface="+mj-lt"/>
              </a:rPr>
              <a:t>Environmental and social management elements</a:t>
            </a:r>
            <a:endParaRPr lang="en-US" u="sng" dirty="0">
              <a:solidFill>
                <a:srgbClr val="0070C0"/>
              </a:solidFill>
              <a:latin typeface="+mj-lt"/>
            </a:endParaRPr>
          </a:p>
          <a:p>
            <a:pPr marL="742950" lvl="1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US" dirty="0">
                <a:solidFill>
                  <a:prstClr val="black"/>
                </a:solidFill>
                <a:latin typeface="+mj-lt"/>
              </a:rPr>
              <a:t>Complete documentation enables DBN to make a timely decision</a:t>
            </a:r>
          </a:p>
          <a:p>
            <a:pPr marL="742950" lvl="1" indent="-285750">
              <a:buFont typeface="Courier New" panose="02070309020205020404" pitchFamily="49" charset="0"/>
              <a:buChar char="o"/>
              <a:defRPr/>
            </a:pPr>
            <a:endParaRPr lang="en-US" b="1" dirty="0">
              <a:solidFill>
                <a:prstClr val="black"/>
              </a:solidFill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Freeform 29">
            <a:extLst>
              <a:ext uri="{FF2B5EF4-FFF2-40B4-BE49-F238E27FC236}">
                <a16:creationId xmlns:a16="http://schemas.microsoft.com/office/drawing/2014/main" id="{43371321-9A4E-528E-5DE8-D6D0FF448C8B}"/>
              </a:ext>
            </a:extLst>
          </p:cNvPr>
          <p:cNvSpPr/>
          <p:nvPr/>
        </p:nvSpPr>
        <p:spPr>
          <a:xfrm rot="5400000" flipH="1">
            <a:off x="4178" y="5833478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  <p:sp>
        <p:nvSpPr>
          <p:cNvPr id="2" name="Freeform 52">
            <a:extLst>
              <a:ext uri="{FF2B5EF4-FFF2-40B4-BE49-F238E27FC236}">
                <a16:creationId xmlns:a16="http://schemas.microsoft.com/office/drawing/2014/main" id="{C4CD0390-3C95-C22F-1BCF-36C504FDFAB8}"/>
              </a:ext>
            </a:extLst>
          </p:cNvPr>
          <p:cNvSpPr/>
          <p:nvPr/>
        </p:nvSpPr>
        <p:spPr>
          <a:xfrm rot="-5400000">
            <a:off x="6256843" y="1667840"/>
            <a:ext cx="7107036" cy="3273284"/>
          </a:xfrm>
          <a:custGeom>
            <a:avLst/>
            <a:gdLst/>
            <a:ahLst/>
            <a:cxnLst/>
            <a:rect l="l" t="t" r="r" b="b"/>
            <a:pathLst>
              <a:path w="7121120" h="3477480">
                <a:moveTo>
                  <a:pt x="0" y="0"/>
                </a:moveTo>
                <a:lnTo>
                  <a:pt x="7121120" y="0"/>
                </a:lnTo>
                <a:lnTo>
                  <a:pt x="7121120" y="3477480"/>
                </a:lnTo>
                <a:lnTo>
                  <a:pt x="0" y="3477480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NA" dirty="0"/>
          </a:p>
        </p:txBody>
      </p:sp>
    </p:spTree>
    <p:extLst>
      <p:ext uri="{BB962C8B-B14F-4D97-AF65-F5344CB8AC3E}">
        <p14:creationId xmlns:p14="http://schemas.microsoft.com/office/powerpoint/2010/main" val="296761976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C706E272-4805-34D3-3AFC-F0F00D474D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7357" y="181539"/>
            <a:ext cx="3732178" cy="1218636"/>
          </a:xfrm>
        </p:spPr>
        <p:txBody>
          <a:bodyPr/>
          <a:lstStyle/>
          <a:p>
            <a:pPr defTabSz="914400">
              <a:lnSpc>
                <a:spcPts val="4100"/>
              </a:lnSpc>
              <a:spcAft>
                <a:spcPts val="1200"/>
              </a:spcAft>
            </a:pPr>
            <a:r>
              <a:rPr lang="en-US" sz="40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Skills-based finance for youth</a:t>
            </a:r>
            <a:endParaRPr lang="en-NA" sz="4000" dirty="0">
              <a:solidFill>
                <a:srgbClr val="8D6F4B"/>
              </a:solidFill>
              <a:latin typeface="Calibri Light" panose="020F0302020204030204" pitchFamily="34" charset="0"/>
              <a:ea typeface="Calibri Light" panose="020F0302020204030204" pitchFamily="34" charset="0"/>
              <a:cs typeface="Calibri Light" panose="020F0302020204030204" pitchFamily="34" charset="0"/>
            </a:endParaRPr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E2C4E328-ECBA-0F7B-266F-D579C99DB3BC}"/>
              </a:ext>
            </a:extLst>
          </p:cNvPr>
          <p:cNvPicPr>
            <a:picLocks noGrp="1" noChangeAspect="1"/>
          </p:cNvPicPr>
          <p:nvPr>
            <p:ph type="pic" sz="quarter" idx="34"/>
          </p:nvPr>
        </p:nvPicPr>
        <p:blipFill>
          <a:blip r:embed="rId2"/>
          <a:srcRect l="19056" r="19056"/>
          <a:stretch>
            <a:fillRect/>
          </a:stretch>
        </p:blipFill>
        <p:spPr>
          <a:xfrm>
            <a:off x="8844644" y="3298626"/>
            <a:ext cx="3186271" cy="3432327"/>
          </a:xfr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3565917-7E81-90E4-272E-06693FC4A128}"/>
              </a:ext>
            </a:extLst>
          </p:cNvPr>
          <p:cNvSpPr/>
          <p:nvPr/>
        </p:nvSpPr>
        <p:spPr>
          <a:xfrm>
            <a:off x="3424919" y="1503959"/>
            <a:ext cx="5419725" cy="49244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Finance for accredited skills</a:t>
            </a:r>
          </a:p>
          <a:p>
            <a:pPr marL="742950" lvl="1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Professionals: (NQF6+)</a:t>
            </a:r>
          </a:p>
          <a:p>
            <a:pPr marL="742950" lvl="1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Artisans (NQF3+)</a:t>
            </a:r>
          </a:p>
          <a:p>
            <a:pPr marL="285750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Accredited skills mitigate finance risk</a:t>
            </a:r>
          </a:p>
          <a:p>
            <a:pPr marL="285750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Addresses unemployment among youth</a:t>
            </a:r>
          </a:p>
          <a:p>
            <a:pPr marL="285750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Possibility for youth entrepreneurs to create employment</a:t>
            </a:r>
          </a:p>
          <a:p>
            <a:pPr marL="285750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Addresses skills shortages</a:t>
            </a:r>
          </a:p>
          <a:p>
            <a:pPr marL="285750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Development of future generation of skilled </a:t>
            </a:r>
            <a:b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</a:b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&amp; experienced entrepreneurs</a:t>
            </a:r>
          </a:p>
          <a:p>
            <a:pPr marL="285750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Development of collateral for future borrowing</a:t>
            </a:r>
          </a:p>
          <a:p>
            <a:pPr marL="285750" indent="-285750">
              <a:spcAft>
                <a:spcPts val="12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dirty="0"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 Non-skills-based lending for youth under SME Finance &amp; Investments</a:t>
            </a:r>
          </a:p>
        </p:txBody>
      </p:sp>
      <p:sp>
        <p:nvSpPr>
          <p:cNvPr id="7" name="Freeform 29">
            <a:extLst>
              <a:ext uri="{FF2B5EF4-FFF2-40B4-BE49-F238E27FC236}">
                <a16:creationId xmlns:a16="http://schemas.microsoft.com/office/drawing/2014/main" id="{D1ADE7E6-535F-3B2F-0219-A0EA4574D099}"/>
              </a:ext>
            </a:extLst>
          </p:cNvPr>
          <p:cNvSpPr/>
          <p:nvPr/>
        </p:nvSpPr>
        <p:spPr>
          <a:xfrm rot="5400000" flipH="1">
            <a:off x="4178" y="5843003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A3A88BC-0F7D-C3DF-951B-4F36B036DB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33426" y="6428384"/>
            <a:ext cx="2101847" cy="605138"/>
          </a:xfrm>
          <a:prstGeom prst="rect">
            <a:avLst/>
          </a:prstGeom>
        </p:spPr>
      </p:pic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0A01158B-86FE-D97F-3C46-ECA2543D0399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0" y="0"/>
            <a:ext cx="3135085" cy="6858000"/>
          </a:xfrm>
        </p:spPr>
        <p:txBody>
          <a:bodyPr/>
          <a:lstStyle/>
          <a:p>
            <a:endParaRPr lang="en-NA" dirty="0"/>
          </a:p>
        </p:txBody>
      </p:sp>
      <p:pic>
        <p:nvPicPr>
          <p:cNvPr id="14" name="Picture Placeholder 13">
            <a:extLst>
              <a:ext uri="{FF2B5EF4-FFF2-40B4-BE49-F238E27FC236}">
                <a16:creationId xmlns:a16="http://schemas.microsoft.com/office/drawing/2014/main" id="{45969318-C844-EE0D-721B-1267D0DF8645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0132" r="30132"/>
          <a:stretch>
            <a:fillRect/>
          </a:stretch>
        </p:blipFill>
        <p:spPr>
          <a:xfrm>
            <a:off x="0" y="9525"/>
            <a:ext cx="3135085" cy="5776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6493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0"/>
          <p:cNvGraphicFramePr/>
          <p:nvPr>
            <p:extLst>
              <p:ext uri="{D42A27DB-BD31-4B8C-83A1-F6EECF244321}">
                <p14:modId xmlns:p14="http://schemas.microsoft.com/office/powerpoint/2010/main" val="3222518557"/>
              </p:ext>
            </p:extLst>
          </p:nvPr>
        </p:nvGraphicFramePr>
        <p:xfrm>
          <a:off x="273320" y="814004"/>
          <a:ext cx="3238501" cy="2022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Slide Number Placeholder 0"/>
          <p:cNvSpPr>
            <a:spLocks noGrp="1"/>
          </p:cNvSpPr>
          <p:nvPr>
            <p:ph type="sldNum" sz="quarter" idx="4294967295"/>
          </p:nvPr>
        </p:nvSpPr>
        <p:spPr>
          <a:xfrm>
            <a:off x="11353800" y="317500"/>
            <a:ext cx="368300" cy="355600"/>
          </a:xfrm>
          <a:prstGeom prst="rect">
            <a:avLst/>
          </a:prstGeom>
          <a:extLst>
            <a:ext uri="{C572A759-6A51-4108-AA02-DFA0A04FC94B}">
              <ma14:wrappingTextBoxFlag xmlns="" xmlns:ma14="http://schemas.microsoft.com/office/mac/drawingml/2011/main" val="0"/>
            </a:ext>
          </a:extLst>
        </p:spPr>
        <p:txBody>
          <a:bodyPr anchor="ctr" anchorCtr="0"/>
          <a:lstStyle>
            <a:lvl1pPr marL="0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812760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25519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38278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25103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406379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876557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689315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6502075" algn="l" defTabSz="1625519" rtl="0" eaLnBrk="1" latinLnBrk="0" hangingPunct="1"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F7021451-1387-4CA6-816F-3879F97B5CBC}" type="slidenum">
              <a:rPr lang="en-US" sz="1050" b="0">
                <a:latin typeface="Calibri"/>
                <a:ea typeface="Calibri"/>
                <a:cs typeface="Calibri"/>
              </a:rPr>
              <a:pPr algn="ctr"/>
              <a:t>8</a:t>
            </a:fld>
            <a:endParaRPr lang="en-US" sz="1050">
              <a:latin typeface="Calibri"/>
              <a:ea typeface="Calibri"/>
              <a:cs typeface="Calibri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FA669CC-AA78-4FBC-B4F7-C39B71235146}"/>
              </a:ext>
            </a:extLst>
          </p:cNvPr>
          <p:cNvSpPr txBox="1"/>
          <p:nvPr/>
        </p:nvSpPr>
        <p:spPr>
          <a:xfrm>
            <a:off x="469900" y="184253"/>
            <a:ext cx="10439400" cy="622093"/>
          </a:xfrm>
          <a:prstGeom prst="rect">
            <a:avLst/>
          </a:prstGeom>
          <a:noFill/>
        </p:spPr>
        <p:txBody>
          <a:bodyPr vertOverflow="overflow" vert="horz" wrap="square" rtlCol="0" anchor="t" anchorCtr="0">
            <a:spAutoFit/>
          </a:bodyPr>
          <a:lstStyle/>
          <a:p>
            <a:pPr>
              <a:lnSpc>
                <a:spcPts val="4100"/>
              </a:lnSpc>
              <a:spcAft>
                <a:spcPts val="1200"/>
              </a:spcAft>
            </a:pPr>
            <a:r>
              <a:rPr lang="en-US" sz="4000" dirty="0">
                <a:solidFill>
                  <a:srgbClr val="8D6F4B"/>
                </a:solidFill>
                <a:latin typeface="+mj-lt"/>
              </a:rPr>
              <a:t>SME Finance Strategy</a:t>
            </a:r>
            <a:endParaRPr lang="en-NA" sz="4000" dirty="0">
              <a:solidFill>
                <a:srgbClr val="8D6F4B"/>
              </a:solidFill>
              <a:latin typeface="+mj-lt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7CC66E4-9E66-4330-8858-024579742101}"/>
              </a:ext>
            </a:extLst>
          </p:cNvPr>
          <p:cNvSpPr txBox="1"/>
          <p:nvPr/>
        </p:nvSpPr>
        <p:spPr>
          <a:xfrm>
            <a:off x="749301" y="1527517"/>
            <a:ext cx="2102757" cy="584775"/>
          </a:xfrm>
          <a:prstGeom prst="rect">
            <a:avLst/>
          </a:prstGeom>
          <a:noFill/>
        </p:spPr>
        <p:txBody>
          <a:bodyPr vertOverflow="overflow" vert="horz" wrap="square" rtlCol="0" anchor="ctr" anchorCtr="1">
            <a:spAutoFit/>
          </a:bodyPr>
          <a:lstStyle/>
          <a:p>
            <a:pPr>
              <a:spcAft>
                <a:spcPts val="1200"/>
              </a:spcAft>
            </a:pPr>
            <a:r>
              <a:rPr lang="en-US" sz="1600" b="1" dirty="0"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Credit Guarantee Scheme (CGS)  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615183D-3A34-4989-A11C-AA3118B090D6}"/>
              </a:ext>
            </a:extLst>
          </p:cNvPr>
          <p:cNvSpPr txBox="1"/>
          <p:nvPr/>
        </p:nvSpPr>
        <p:spPr>
          <a:xfrm>
            <a:off x="187952" y="2781564"/>
            <a:ext cx="3492771" cy="3262432"/>
          </a:xfrm>
          <a:prstGeom prst="rect">
            <a:avLst/>
          </a:prstGeom>
          <a:noFill/>
        </p:spPr>
        <p:txBody>
          <a:bodyPr vertOverflow="overflow" vert="horz" wrap="square" rtlCol="0" anchor="t">
            <a:spAutoFit/>
          </a:bodyPr>
          <a:lstStyle/>
          <a:p>
            <a:pPr marL="285750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sz="1600" dirty="0">
                <a:latin typeface="+mj-lt"/>
              </a:rPr>
              <a:t>Reduced collateral available through participating banks at the discretion of banks</a:t>
            </a:r>
          </a:p>
          <a:p>
            <a:pPr marL="285750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sz="1600" dirty="0">
                <a:latin typeface="+mj-lt"/>
              </a:rPr>
              <a:t>Offered by</a:t>
            </a:r>
          </a:p>
          <a:p>
            <a:pPr marL="742950" lvl="1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sz="1600" dirty="0">
                <a:latin typeface="+mj-lt"/>
              </a:rPr>
              <a:t>FNB</a:t>
            </a:r>
          </a:p>
          <a:p>
            <a:pPr marL="742950" lvl="1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sz="1600" dirty="0">
                <a:latin typeface="+mj-lt"/>
              </a:rPr>
              <a:t>Standard Bank</a:t>
            </a:r>
          </a:p>
          <a:p>
            <a:pPr marL="742950" lvl="1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ZA" sz="1600" dirty="0">
                <a:latin typeface="+mj-lt"/>
              </a:rPr>
              <a:t>Bank Windhoek</a:t>
            </a:r>
          </a:p>
          <a:p>
            <a:pPr marL="742950" lvl="1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ZA" sz="1600" dirty="0" err="1">
                <a:latin typeface="+mj-lt"/>
              </a:rPr>
              <a:t>NedBank</a:t>
            </a:r>
            <a:endParaRPr lang="en-US" sz="1600" dirty="0">
              <a:latin typeface="+mj-lt"/>
            </a:endParaRPr>
          </a:p>
          <a:p>
            <a:pPr marL="285750" indent="-285750"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</a:pPr>
            <a:r>
              <a:rPr lang="en-US" sz="1600" dirty="0">
                <a:latin typeface="+mj-lt"/>
              </a:rPr>
              <a:t>DBN signed the agreement on 23</a:t>
            </a:r>
            <a:r>
              <a:rPr lang="en-US" sz="1600" baseline="30000" dirty="0">
                <a:latin typeface="+mj-lt"/>
              </a:rPr>
              <a:t>rd</a:t>
            </a:r>
            <a:r>
              <a:rPr lang="en-US" sz="1600" dirty="0">
                <a:latin typeface="+mj-lt"/>
              </a:rPr>
              <a:t> October 2023 to participate. DBN clients will now also benefit</a:t>
            </a:r>
            <a:endParaRPr lang="en-NA" sz="1600" dirty="0">
              <a:latin typeface="+mj-lt"/>
              <a:ea typeface="Calibri"/>
              <a:cs typeface="Calibri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8A453F1-6F31-DF90-3357-F8EB7E7E90A6}"/>
              </a:ext>
            </a:extLst>
          </p:cNvPr>
          <p:cNvSpPr/>
          <p:nvPr/>
        </p:nvSpPr>
        <p:spPr>
          <a:xfrm>
            <a:off x="3680723" y="2645527"/>
            <a:ext cx="5134670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2" indent="-285750">
              <a:spcBef>
                <a:spcPts val="600"/>
              </a:spcBef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GB" sz="1600" dirty="0">
                <a:latin typeface="+mj-lt"/>
              </a:rPr>
              <a:t>The purpose of the VCF is to:</a:t>
            </a:r>
          </a:p>
          <a:p>
            <a:pPr marL="800100" lvl="3" indent="-285750">
              <a:spcBef>
                <a:spcPts val="600"/>
              </a:spcBef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GB" sz="1600" dirty="0">
                <a:latin typeface="+mj-lt"/>
              </a:rPr>
              <a:t>Improve access to finance for SMEs by providing long-term growth capital;</a:t>
            </a:r>
          </a:p>
          <a:p>
            <a:pPr marL="800100" lvl="3" indent="-285750">
              <a:spcBef>
                <a:spcPts val="600"/>
              </a:spcBef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GB" sz="1600" dirty="0">
                <a:latin typeface="+mj-lt"/>
              </a:rPr>
              <a:t>Create and preserve employment;</a:t>
            </a:r>
          </a:p>
          <a:p>
            <a:pPr marL="800100" lvl="3" indent="-285750">
              <a:spcBef>
                <a:spcPts val="600"/>
              </a:spcBef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GB" sz="1600" dirty="0">
                <a:latin typeface="+mj-lt"/>
              </a:rPr>
              <a:t>Create new enterprises through backward and forward integration with large scale enterprises;</a:t>
            </a:r>
          </a:p>
          <a:p>
            <a:pPr marL="800100" lvl="3" indent="-285750">
              <a:spcBef>
                <a:spcPts val="600"/>
              </a:spcBef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GB" sz="1600" dirty="0">
                <a:latin typeface="+mj-lt"/>
              </a:rPr>
              <a:t>Complement national development policies such as the SME Policy, NDPs, HPP2 and Vision 2030; and</a:t>
            </a:r>
          </a:p>
          <a:p>
            <a:pPr marL="800100" lvl="3" indent="-285750">
              <a:spcBef>
                <a:spcPts val="600"/>
              </a:spcBef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GB" sz="1600" dirty="0">
                <a:latin typeface="+mj-lt"/>
              </a:rPr>
              <a:t>Contribute towards the deepening of the financial sector.</a:t>
            </a:r>
          </a:p>
          <a:p>
            <a:pPr marL="285750" lvl="2" indent="-285750">
              <a:spcBef>
                <a:spcPts val="600"/>
              </a:spcBef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GB" sz="1600" dirty="0">
                <a:latin typeface="+mj-lt"/>
              </a:rPr>
              <a:t>Currently DBN is working towards the implementation of the fund.</a:t>
            </a:r>
          </a:p>
        </p:txBody>
      </p:sp>
      <p:graphicFrame>
        <p:nvGraphicFramePr>
          <p:cNvPr id="16" name="Chart 0">
            <a:extLst>
              <a:ext uri="{FF2B5EF4-FFF2-40B4-BE49-F238E27FC236}">
                <a16:creationId xmlns:a16="http://schemas.microsoft.com/office/drawing/2014/main" id="{CAA75F65-F783-CBF9-305D-43A0F07D802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770021613"/>
              </p:ext>
            </p:extLst>
          </p:nvPr>
        </p:nvGraphicFramePr>
        <p:xfrm>
          <a:off x="3987802" y="776161"/>
          <a:ext cx="3238501" cy="2022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" name="Rectangle 16">
            <a:extLst>
              <a:ext uri="{FF2B5EF4-FFF2-40B4-BE49-F238E27FC236}">
                <a16:creationId xmlns:a16="http://schemas.microsoft.com/office/drawing/2014/main" id="{560DABA7-2CAE-4114-52A8-6030746B2989}"/>
              </a:ext>
            </a:extLst>
          </p:cNvPr>
          <p:cNvSpPr/>
          <p:nvPr/>
        </p:nvSpPr>
        <p:spPr>
          <a:xfrm>
            <a:off x="8790201" y="2624054"/>
            <a:ext cx="3052284" cy="435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2" indent="-285750">
              <a:spcBef>
                <a:spcPts val="600"/>
              </a:spcBef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GB" sz="1600" dirty="0">
                <a:latin typeface="+mj-lt"/>
              </a:rPr>
              <a:t>The purpose of the MCP is to:</a:t>
            </a:r>
          </a:p>
          <a:p>
            <a:pPr marL="800100" lvl="3" indent="-285750">
              <a:spcBef>
                <a:spcPts val="600"/>
              </a:spcBef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GB" sz="1600" dirty="0">
                <a:latin typeface="+mj-lt"/>
              </a:rPr>
              <a:t>Address business operations and management (for example financial, compliance, human capital and marketing) challenges experienced by the SMEs.</a:t>
            </a:r>
          </a:p>
          <a:p>
            <a:pPr marL="285750" lvl="2" indent="-285750">
              <a:spcBef>
                <a:spcPts val="600"/>
              </a:spcBef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GB" sz="1600" dirty="0">
                <a:latin typeface="+mj-lt"/>
              </a:rPr>
              <a:t>The program is rolled-out through Financial Institutions.</a:t>
            </a:r>
          </a:p>
          <a:p>
            <a:pPr marL="285750" lvl="2" indent="-285750">
              <a:spcBef>
                <a:spcPts val="600"/>
              </a:spcBef>
              <a:spcAft>
                <a:spcPts val="600"/>
              </a:spcAft>
              <a:buClr>
                <a:srgbClr val="BF9000"/>
              </a:buClr>
              <a:buSzPct val="150000"/>
              <a:buFont typeface="Courier New" panose="02070309020205020404" pitchFamily="49" charset="0"/>
              <a:buChar char="o"/>
              <a:defRPr/>
            </a:pPr>
            <a:r>
              <a:rPr lang="en-GB" sz="1600" dirty="0">
                <a:latin typeface="+mj-lt"/>
              </a:rPr>
              <a:t>SMEs should apply through respective financial institutions or alternatively contact the DBN.</a:t>
            </a:r>
          </a:p>
        </p:txBody>
      </p:sp>
      <p:graphicFrame>
        <p:nvGraphicFramePr>
          <p:cNvPr id="18" name="Chart 0">
            <a:extLst>
              <a:ext uri="{FF2B5EF4-FFF2-40B4-BE49-F238E27FC236}">
                <a16:creationId xmlns:a16="http://schemas.microsoft.com/office/drawing/2014/main" id="{5C4B065A-33D8-1DDE-B933-D3F6C4956285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98483153"/>
              </p:ext>
            </p:extLst>
          </p:nvPr>
        </p:nvGraphicFramePr>
        <p:xfrm>
          <a:off x="8603984" y="694573"/>
          <a:ext cx="3413845" cy="20229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19" name="Picture 18">
            <a:extLst>
              <a:ext uri="{FF2B5EF4-FFF2-40B4-BE49-F238E27FC236}">
                <a16:creationId xmlns:a16="http://schemas.microsoft.com/office/drawing/2014/main" id="{CFE2B2C6-4715-14CF-7F7B-3BD74829BB9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6777" y="6391573"/>
            <a:ext cx="2101847" cy="605138"/>
          </a:xfrm>
          <a:prstGeom prst="rect">
            <a:avLst/>
          </a:prstGeom>
        </p:spPr>
      </p:pic>
      <p:sp>
        <p:nvSpPr>
          <p:cNvPr id="20" name="Freeform 29">
            <a:extLst>
              <a:ext uri="{FF2B5EF4-FFF2-40B4-BE49-F238E27FC236}">
                <a16:creationId xmlns:a16="http://schemas.microsoft.com/office/drawing/2014/main" id="{C9779754-2C2F-2D02-CA3E-5984AC0C3D80}"/>
              </a:ext>
            </a:extLst>
          </p:cNvPr>
          <p:cNvSpPr/>
          <p:nvPr/>
        </p:nvSpPr>
        <p:spPr>
          <a:xfrm rot="5400000" flipH="1">
            <a:off x="4178" y="5843003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0800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0"/>
          <p:cNvSpPr/>
          <p:nvPr/>
        </p:nvSpPr>
        <p:spPr>
          <a:xfrm>
            <a:off x="262511" y="111158"/>
            <a:ext cx="10439400" cy="1320800"/>
          </a:xfrm>
          <a:prstGeom prst="rect">
            <a:avLst/>
          </a:prstGeom>
          <a:noFill/>
          <a:ln/>
        </p:spPr>
        <p:txBody>
          <a:bodyPr wrap="square" rtlCol="0" anchor="t" anchorCtr="0"/>
          <a:lstStyle>
            <a:lvl1pPr marL="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09585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19170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2875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43833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047924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657509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267093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876678" algn="l" defTabSz="1219170" rtl="0" eaLnBrk="1" latinLnBrk="0" hangingPunct="1"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0" defTabSz="914400">
              <a:lnSpc>
                <a:spcPts val="4100"/>
              </a:lnSpc>
              <a:spcAft>
                <a:spcPts val="1200"/>
              </a:spcAft>
              <a:buNone/>
            </a:pPr>
            <a:r>
              <a:rPr lang="en-US" sz="4000" dirty="0">
                <a:solidFill>
                  <a:srgbClr val="8D6F4B"/>
                </a:solidFill>
                <a:latin typeface="Calibri Light" panose="020F0302020204030204" pitchFamily="34" charset="0"/>
                <a:ea typeface="Calibri Light" panose="020F0302020204030204" pitchFamily="34" charset="0"/>
                <a:cs typeface="Calibri Light" panose="020F0302020204030204" pitchFamily="34" charset="0"/>
              </a:rPr>
              <a:t>Funding Impact - Regional</a:t>
            </a:r>
          </a:p>
        </p:txBody>
      </p:sp>
      <p:sp>
        <p:nvSpPr>
          <p:cNvPr id="4" name="Shape 1"/>
          <p:cNvSpPr/>
          <p:nvPr/>
        </p:nvSpPr>
        <p:spPr>
          <a:xfrm>
            <a:off x="1219200" y="1219200"/>
            <a:ext cx="1219200" cy="1219200"/>
          </a:xfrm>
          <a:prstGeom prst="line">
            <a:avLst/>
          </a:prstGeom>
          <a:noFill/>
          <a:ln/>
        </p:spPr>
        <p:txBody>
          <a:bodyPr/>
          <a:lstStyle/>
          <a:p>
            <a:endParaRPr lang="en-NA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030F76-61BA-C666-48F1-51D8EF6580EF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rgbClr val="D9C3A5">
                <a:tint val="50000"/>
                <a:satMod val="180000"/>
              </a:srgbClr>
            </a:duotone>
            <a:lum bright="-20000" contrast="20000"/>
          </a:blip>
          <a:stretch>
            <a:fillRect/>
          </a:stretch>
        </p:blipFill>
        <p:spPr>
          <a:xfrm>
            <a:off x="1828800" y="771558"/>
            <a:ext cx="7962038" cy="5505664"/>
          </a:xfrm>
          <a:prstGeom prst="rect">
            <a:avLst/>
          </a:prstGeom>
        </p:spPr>
      </p:pic>
      <p:sp>
        <p:nvSpPr>
          <p:cNvPr id="2" name="Freeform 29">
            <a:extLst>
              <a:ext uri="{FF2B5EF4-FFF2-40B4-BE49-F238E27FC236}">
                <a16:creationId xmlns:a16="http://schemas.microsoft.com/office/drawing/2014/main" id="{0DB05783-E842-48A5-AADE-1A549208515C}"/>
              </a:ext>
            </a:extLst>
          </p:cNvPr>
          <p:cNvSpPr/>
          <p:nvPr/>
        </p:nvSpPr>
        <p:spPr>
          <a:xfrm rot="5400000" flipH="1">
            <a:off x="4178" y="5843003"/>
            <a:ext cx="1020344" cy="1028700"/>
          </a:xfrm>
          <a:custGeom>
            <a:avLst/>
            <a:gdLst/>
            <a:ahLst/>
            <a:cxnLst/>
            <a:rect l="l" t="t" r="r" b="b"/>
            <a:pathLst>
              <a:path w="1020344" h="1028700">
                <a:moveTo>
                  <a:pt x="1020344" y="0"/>
                </a:moveTo>
                <a:lnTo>
                  <a:pt x="0" y="0"/>
                </a:lnTo>
                <a:lnTo>
                  <a:pt x="0" y="1028700"/>
                </a:lnTo>
                <a:lnTo>
                  <a:pt x="1020344" y="1028700"/>
                </a:lnTo>
                <a:lnTo>
                  <a:pt x="1020344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 l="-101637"/>
            </a:stretch>
          </a:blipFill>
        </p:spPr>
        <p:txBody>
          <a:bodyPr/>
          <a:lstStyle/>
          <a:p>
            <a:endParaRPr lang="en-NA">
              <a:solidFill>
                <a:srgbClr val="8AB29A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8EBAE21-8E4D-DE82-594B-C2B8D9A3B30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19200" y="6410285"/>
            <a:ext cx="1588146" cy="457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8891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idnight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Flame">
  <a:themeElements>
    <a:clrScheme name="0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4D00"/>
      </a:accent1>
      <a:accent2>
        <a:srgbClr val="FE7032"/>
      </a:accent2>
      <a:accent3>
        <a:srgbClr val="91BED4"/>
      </a:accent3>
      <a:accent4>
        <a:srgbClr val="FFC000"/>
      </a:accent4>
      <a:accent5>
        <a:srgbClr val="D9E8F5"/>
      </a:accent5>
      <a:accent6>
        <a:srgbClr val="FFAD8D"/>
      </a:accent6>
      <a:hlink>
        <a:srgbClr val="0563C1"/>
      </a:hlink>
      <a:folHlink>
        <a:srgbClr val="954F72"/>
      </a:folHlink>
    </a:clrScheme>
    <a:fontScheme name="04">
      <a:majorFont>
        <a:latin typeface="Montserrat ExtraBold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Flame">
  <a:themeElements>
    <a:clrScheme name="0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F4D00"/>
      </a:accent1>
      <a:accent2>
        <a:srgbClr val="FE7032"/>
      </a:accent2>
      <a:accent3>
        <a:srgbClr val="91BED4"/>
      </a:accent3>
      <a:accent4>
        <a:srgbClr val="FFC000"/>
      </a:accent4>
      <a:accent5>
        <a:srgbClr val="D9E8F5"/>
      </a:accent5>
      <a:accent6>
        <a:srgbClr val="FFAD8D"/>
      </a:accent6>
      <a:hlink>
        <a:srgbClr val="0563C1"/>
      </a:hlink>
      <a:folHlink>
        <a:srgbClr val="954F72"/>
      </a:folHlink>
    </a:clrScheme>
    <a:fontScheme name="04">
      <a:majorFont>
        <a:latin typeface="Montserrat ExtraBold"/>
        <a:ea typeface=""/>
        <a:cs typeface=""/>
      </a:majorFont>
      <a:minorFont>
        <a:latin typeface="Open Sans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webextensions/_rels/taskpanes.xml.rels><?xml version="1.0" encoding="UTF-8" standalone="yes"?>
<Relationships xmlns="http://schemas.openxmlformats.org/package/2006/relationships"><Relationship Id="rId1" Type="http://schemas.microsoft.com/office/2011/relationships/webextension" Target="webextension1.xml"/></Relationships>
</file>

<file path=ppt/webextensions/taskpanes.xml><?xml version="1.0" encoding="utf-8"?>
<wetp:taskpanes xmlns:wetp="http://schemas.microsoft.com/office/webextensions/taskpanes/2010/11">
  <wetp:taskpane dockstate="right" visibility="0" width="438" row="1">
    <wetp:webextensionref xmlns:r="http://schemas.openxmlformats.org/officeDocument/2006/relationships" r:id="rId1"/>
  </wetp:taskpane>
</wetp:taskpanes>
</file>

<file path=ppt/webextensions/webextension1.xml><?xml version="1.0" encoding="utf-8"?>
<we:webextension xmlns:we="http://schemas.microsoft.com/office/webextensions/webextension/2010/11" id="{0239E8BF-28F0-493C-A2A4-F0D24F16CE9C}">
  <we:reference id="wa200005566" version="3.0.0.2" store="en-US" storeType="OMEX"/>
  <we:alternateReferences>
    <we:reference id="wa200005566" version="3.0.0.2" store="WA200005566" storeType="OMEX"/>
  </we:alternateReferences>
  <we:properties/>
  <we:bindings/>
  <we:snapshot xmlns:r="http://schemas.openxmlformats.org/officeDocument/2006/relationships"/>
</we:webextension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42513ffe-9748-4023-8ca7-99e717ad7295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8EA7EDCC00E1C4D9BFE10F6666F4529" ma:contentTypeVersion="6" ma:contentTypeDescription="Create a new document." ma:contentTypeScope="" ma:versionID="6b99e04c3d970ce123164ebd4ce064d5">
  <xsd:schema xmlns:xsd="http://www.w3.org/2001/XMLSchema" xmlns:xs="http://www.w3.org/2001/XMLSchema" xmlns:p="http://schemas.microsoft.com/office/2006/metadata/properties" xmlns:ns3="42513ffe-9748-4023-8ca7-99e717ad7295" targetNamespace="http://schemas.microsoft.com/office/2006/metadata/properties" ma:root="true" ma:fieldsID="efa011cf3769bd92566faa8bc8908d20" ns3:_="">
    <xsd:import namespace="42513ffe-9748-4023-8ca7-99e717ad7295"/>
    <xsd:element name="properties">
      <xsd:complexType>
        <xsd:sequence>
          <xsd:element name="documentManagement">
            <xsd:complexType>
              <xsd:all>
                <xsd:element ref="ns3:MediaServiceDateTaken" minOccurs="0"/>
                <xsd:element ref="ns3:MediaServiceMetadata" minOccurs="0"/>
                <xsd:element ref="ns3:MediaServiceFastMetadata" minOccurs="0"/>
                <xsd:element ref="ns3:MediaServiceSearchProperties" minOccurs="0"/>
                <xsd:element ref="ns3:MediaServiceObjectDetectorVersions" minOccurs="0"/>
                <xsd:element ref="ns3:_activity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513ffe-9748-4023-8ca7-99e717ad7295" elementFormDefault="qualified">
    <xsd:import namespace="http://schemas.microsoft.com/office/2006/documentManagement/types"/>
    <xsd:import namespace="http://schemas.microsoft.com/office/infopath/2007/PartnerControls"/>
    <xsd:element name="MediaServiceDateTaken" ma:index="8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Metadata" ma:index="9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0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1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2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_activity" ma:index="13" nillable="true" ma:displayName="_activity" ma:hidden="true" ma:internalName="_activity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DA65978-69D9-424C-B574-11EA6C5B718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A543A6A-4E78-425C-AEB4-5A89B9E84EA9}">
  <ds:schemaRefs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42513ffe-9748-4023-8ca7-99e717ad7295"/>
    <ds:schemaRef ds:uri="http://www.w3.org/XML/1998/namespace"/>
    <ds:schemaRef ds:uri="http://schemas.microsoft.com/office/2006/metadata/properties"/>
    <ds:schemaRef ds:uri="http://purl.org/dc/terms/"/>
    <ds:schemaRef ds:uri="http://purl.org/dc/dcmitype/"/>
    <ds:schemaRef ds:uri="http://purl.org/dc/elements/1.1/"/>
  </ds:schemaRefs>
</ds:datastoreItem>
</file>

<file path=customXml/itemProps3.xml><?xml version="1.0" encoding="utf-8"?>
<ds:datastoreItem xmlns:ds="http://schemas.openxmlformats.org/officeDocument/2006/customXml" ds:itemID="{05A5AEF7-6F43-43BC-A39A-A7618CACFE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513ffe-9748-4023-8ca7-99e717ad729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7bc65a64-b5b4-4a47-8281-319f7ab75392}" enabled="0" method="" siteId="{7bc65a64-b5b4-4a47-8281-319f7ab75392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5301</TotalTime>
  <Words>660</Words>
  <Application>Microsoft Office PowerPoint</Application>
  <PresentationFormat>Widescreen</PresentationFormat>
  <Paragraphs>142</Paragraphs>
  <Slides>20</Slides>
  <Notes>12</Notes>
  <HiddenSlides>0</HiddenSlides>
  <MMClips>0</MMClips>
  <ScaleCrop>false</ScaleCrop>
  <HeadingPairs>
    <vt:vector size="8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7" baseType="lpstr">
      <vt:lpstr>Arial</vt:lpstr>
      <vt:lpstr>Calibri</vt:lpstr>
      <vt:lpstr>Calibri Light</vt:lpstr>
      <vt:lpstr>Courier New</vt:lpstr>
      <vt:lpstr>Georgia</vt:lpstr>
      <vt:lpstr>Libre Baskerville</vt:lpstr>
      <vt:lpstr>Montserrat</vt:lpstr>
      <vt:lpstr>Montserrat Classic Bold</vt:lpstr>
      <vt:lpstr>Montserrat ExtraBold</vt:lpstr>
      <vt:lpstr>Montserrat SemiBold</vt:lpstr>
      <vt:lpstr>Open Sans</vt:lpstr>
      <vt:lpstr>Wingdings</vt:lpstr>
      <vt:lpstr>Office Theme</vt:lpstr>
      <vt:lpstr>Midnight</vt:lpstr>
      <vt:lpstr>Flame</vt:lpstr>
      <vt:lpstr>Flame</vt:lpstr>
      <vt:lpstr>Worksheet</vt:lpstr>
      <vt:lpstr>PowerPoint Presentation</vt:lpstr>
      <vt:lpstr>PowerPoint Presentation</vt:lpstr>
      <vt:lpstr>PowerPoint Presentation</vt:lpstr>
      <vt:lpstr>PowerPoint Presentation</vt:lpstr>
      <vt:lpstr>SMEs &amp; Local Entrepreneurs support</vt:lpstr>
      <vt:lpstr>PowerPoint Presentation</vt:lpstr>
      <vt:lpstr>Skills-based finance for youth</vt:lpstr>
      <vt:lpstr>PowerPoint Presentation</vt:lpstr>
      <vt:lpstr>PowerPoint Presentation</vt:lpstr>
      <vt:lpstr>DBN’s Impact to SME’s – Since 2017 </vt:lpstr>
      <vt:lpstr>DBN’s Impact to SME’s – Since 2017 </vt:lpstr>
      <vt:lpstr>DBN’s Impact to SME’s – Since 2017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Pierre Maré</dc:creator>
  <cp:lastModifiedBy>Tabitha Kandjii</cp:lastModifiedBy>
  <cp:revision>406</cp:revision>
  <cp:lastPrinted>2023-05-31T08:28:19Z</cp:lastPrinted>
  <dcterms:created xsi:type="dcterms:W3CDTF">2020-11-04T11:02:12Z</dcterms:created>
  <dcterms:modified xsi:type="dcterms:W3CDTF">2024-11-05T08:31:09Z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0x010100B8EA7EDCC00E1C4D9BFE10F6666F4529</vt:lpwstr>
  </property>
</Properties>
</file>