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9" r:id="rId4"/>
  </p:sldMasterIdLst>
  <p:notesMasterIdLst>
    <p:notesMasterId r:id="rId15"/>
  </p:notesMasterIdLst>
  <p:handoutMasterIdLst>
    <p:handoutMasterId r:id="rId16"/>
  </p:handoutMasterIdLst>
  <p:sldIdLst>
    <p:sldId id="1251" r:id="rId5"/>
    <p:sldId id="1254" r:id="rId6"/>
    <p:sldId id="1256" r:id="rId7"/>
    <p:sldId id="1257" r:id="rId8"/>
    <p:sldId id="258" r:id="rId9"/>
    <p:sldId id="257" r:id="rId10"/>
    <p:sldId id="1253" r:id="rId11"/>
    <p:sldId id="702" r:id="rId12"/>
    <p:sldId id="1255" r:id="rId13"/>
    <p:sldId id="123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68" userDrawn="1">
          <p15:clr>
            <a:srgbClr val="A4A3A4"/>
          </p15:clr>
        </p15:guide>
        <p15:guide id="2" pos="408" userDrawn="1">
          <p15:clr>
            <a:srgbClr val="A4A3A4"/>
          </p15:clr>
        </p15:guide>
        <p15:guide id="3" orient="horz" pos="3912" userDrawn="1">
          <p15:clr>
            <a:srgbClr val="A4A3A4"/>
          </p15:clr>
        </p15:guide>
        <p15:guide id="4" pos="7272" userDrawn="1">
          <p15:clr>
            <a:srgbClr val="A4A3A4"/>
          </p15:clr>
        </p15:guide>
        <p15:guide id="5" orient="horz" pos="16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574C36F-63F5-0DA8-6BD2-98825743A297}" name="Indileni Nanghonga" initials="IN" userId="S::inanghonga@agribank.com.na::7025ad0b-a6a6-4fe0-8b85-2a5664838f28" providerId="AD"/>
  <p188:author id="{4AFD07A3-523D-117F-D8DA-EBBE12545378}" name="Mary Kwenani" initials="MK" userId="S::mkwenani@agribank.com.na::d841dd37-57d2-492e-b791-65f93ac21f2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0706"/>
    <a:srgbClr val="009999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5A5DCA-2A30-4463-957D-FEDB50190F59}" v="87" dt="2024-11-04T10:09:08.638"/>
  </p1510:revLst>
</p1510:revInfo>
</file>

<file path=ppt/tableStyles.xml><?xml version="1.0" encoding="utf-8"?>
<a:tblStyleLst xmlns:a="http://schemas.openxmlformats.org/drawingml/2006/main" def="{6E25E649-3F16-4E02-A733-19D2CDBF48F0}"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4" autoAdjust="0"/>
    <p:restoredTop sz="94660"/>
  </p:normalViewPr>
  <p:slideViewPr>
    <p:cSldViewPr snapToGrid="0">
      <p:cViewPr varScale="1">
        <p:scale>
          <a:sx n="78" d="100"/>
          <a:sy n="78" d="100"/>
        </p:scale>
        <p:origin x="840" y="62"/>
      </p:cViewPr>
      <p:guideLst>
        <p:guide orient="horz" pos="1968"/>
        <p:guide pos="408"/>
        <p:guide orient="horz" pos="3912"/>
        <p:guide pos="7272"/>
        <p:guide orient="horz" pos="16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76F666D-E0C2-435B-BAA8-9287F9E5D3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FEBCAF-CB3F-4928-91AA-D61472F880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77DB-935E-4A0A-947A-D283B9F9F452}" type="datetimeFigureOut">
              <a:rPr lang="en-US" smtClean="0"/>
              <a:t>11/4/2024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256698-63C6-4CCC-81CB-EA5604C30F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467FDA-05D7-4760-A373-5D6AEAAF42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C0B10-7CAE-41E4-AB02-7E8B1FF2B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5375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9EC30E-1A71-4188-9BE7-E2A64929A436}" type="datetimeFigureOut">
              <a:rPr lang="en-US" noProof="0" smtClean="0"/>
              <a:t>11/4/2024</a:t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0193B-564F-4854-8A52-728F3FB19C85}" type="slidenum">
              <a:rPr lang="en-US" noProof="0" smtClean="0"/>
              <a:t>‹#›</a:t>
            </a:fld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6038165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5C82CE-C2CD-49C4-A79D-4B642260DD79}" type="datetimeFigureOut">
              <a:rPr lang="en-ZA" smtClean="0"/>
              <a:t>2024/11/04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A81111-E4D2-4452-A829-681945F4491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161087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5C82CE-C2CD-49C4-A79D-4B642260DD79}" type="datetimeFigureOut">
              <a:rPr lang="en-ZA" smtClean="0"/>
              <a:t>2024/11/04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A81111-E4D2-4452-A829-681945F4491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578086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5C82CE-C2CD-49C4-A79D-4B642260DD79}" type="datetimeFigureOut">
              <a:rPr lang="en-ZA" smtClean="0"/>
              <a:t>2024/11/04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A81111-E4D2-4452-A829-681945F4491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50881496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rt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3CD802-D0A0-4EAC-8222-78FFDDD76A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38200" y="2039392"/>
            <a:ext cx="105156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BCB8BF-DA17-4856-91E9-77C601F2B1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5000"/>
            <a:ext cx="10515600" cy="700115"/>
          </a:xfrm>
          <a:prstGeom prst="rect">
            <a:avLst/>
          </a:prstGeom>
        </p:spPr>
        <p:txBody>
          <a:bodyPr anchor="ctr"/>
          <a:lstStyle>
            <a:lvl1pPr algn="ctr"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20754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A57703-9E4A-48E0-A123-3A5EDC7647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ED61BFD1-C421-442F-ACC0-868D35B02015}"/>
              </a:ext>
            </a:extLst>
          </p:cNvPr>
          <p:cNvSpPr/>
          <p:nvPr userDrawn="1"/>
        </p:nvSpPr>
        <p:spPr>
          <a:xfrm>
            <a:off x="3166402" y="903484"/>
            <a:ext cx="5859196" cy="5051033"/>
          </a:xfrm>
          <a:prstGeom prst="hexagon">
            <a:avLst/>
          </a:prstGeom>
          <a:solidFill>
            <a:schemeClr val="accent5">
              <a:alpha val="40000"/>
            </a:schemeClr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Hexagon 13">
            <a:extLst>
              <a:ext uri="{FF2B5EF4-FFF2-40B4-BE49-F238E27FC236}">
                <a16:creationId xmlns:a16="http://schemas.microsoft.com/office/drawing/2014/main" id="{89B16BC3-CBF9-4BF0-A37A-9F2BB89BED54}"/>
              </a:ext>
            </a:extLst>
          </p:cNvPr>
          <p:cNvSpPr/>
          <p:nvPr userDrawn="1"/>
        </p:nvSpPr>
        <p:spPr>
          <a:xfrm>
            <a:off x="7974278" y="5753530"/>
            <a:ext cx="651613" cy="561736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80EA9ECE-F57C-4B25-AD19-4F78933A61EC}"/>
              </a:ext>
            </a:extLst>
          </p:cNvPr>
          <p:cNvSpPr/>
          <p:nvPr userDrawn="1"/>
        </p:nvSpPr>
        <p:spPr>
          <a:xfrm>
            <a:off x="2255521" y="2751804"/>
            <a:ext cx="785546" cy="677196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DCBDF4EA-BFFB-460D-B9A8-45C097E920DA}"/>
              </a:ext>
            </a:extLst>
          </p:cNvPr>
          <p:cNvSpPr/>
          <p:nvPr userDrawn="1"/>
        </p:nvSpPr>
        <p:spPr>
          <a:xfrm>
            <a:off x="8021783" y="671564"/>
            <a:ext cx="392774" cy="338599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AB15A15E-528E-4041-8E63-65C0D0398F3A}"/>
              </a:ext>
            </a:extLst>
          </p:cNvPr>
          <p:cNvSpPr/>
          <p:nvPr userDrawn="1"/>
        </p:nvSpPr>
        <p:spPr>
          <a:xfrm>
            <a:off x="2035398" y="3344350"/>
            <a:ext cx="196388" cy="169300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A620BD-CFAD-4100-8C9F-494D15A0A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6846" y="2576760"/>
            <a:ext cx="3924935" cy="1695637"/>
          </a:xfrm>
          <a:prstGeom prst="rect">
            <a:avLst/>
          </a:prstGeom>
        </p:spPr>
        <p:txBody>
          <a:bodyPr/>
          <a:lstStyle>
            <a:lvl1pPr>
              <a:spcBef>
                <a:spcPts val="1000"/>
              </a:spcBef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340C15AA-E296-48AE-857F-0589EEA69D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96848" y="1899514"/>
            <a:ext cx="3924934" cy="490538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accent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E0A61465-6ECA-46DC-97DD-7BCFDB69EB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84582" y="4459105"/>
            <a:ext cx="3222836" cy="1168530"/>
          </a:xfrm>
          <a:prstGeom prst="rect">
            <a:avLst/>
          </a:prstGeom>
        </p:spPr>
        <p:txBody>
          <a:bodyPr anchor="b"/>
          <a:lstStyle>
            <a:lvl1pPr algn="r"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81487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A57703-9E4A-48E0-A123-3A5EDC7647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Rectangle 1" descr="Tall office building looking up">
            <a:extLst>
              <a:ext uri="{FF2B5EF4-FFF2-40B4-BE49-F238E27FC236}">
                <a16:creationId xmlns:a16="http://schemas.microsoft.com/office/drawing/2014/main" id="{AF7FA146-2A75-4EA7-A9AD-EBCE6F17FB42}"/>
              </a:ext>
            </a:extLst>
          </p:cNvPr>
          <p:cNvSpPr/>
          <p:nvPr userDrawn="1"/>
        </p:nvSpPr>
        <p:spPr>
          <a:xfrm>
            <a:off x="3718560" y="1181123"/>
            <a:ext cx="4754880" cy="4495754"/>
          </a:xfrm>
          <a:prstGeom prst="rect">
            <a:avLst/>
          </a:prstGeom>
          <a:solidFill>
            <a:schemeClr val="accent5">
              <a:alpha val="40000"/>
            </a:schemeClr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340C15AA-E296-48AE-857F-0589EEA69DC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49139" y="4859469"/>
            <a:ext cx="3924934" cy="490538"/>
          </a:xfrm>
          <a:prstGeom prst="rect">
            <a:avLst/>
          </a:prstGeom>
        </p:spPr>
        <p:txBody>
          <a:bodyPr/>
          <a:lstStyle>
            <a:lvl1pPr algn="r">
              <a:buNone/>
              <a:defRPr lang="en-US" sz="2400" b="1" kern="1200" dirty="0" smtClean="0">
                <a:solidFill>
                  <a:schemeClr val="accent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2BE5D7-9E35-49F8-A8E4-2093183A6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9139" y="1529685"/>
            <a:ext cx="3924934" cy="1695637"/>
          </a:xfrm>
          <a:prstGeom prst="rect">
            <a:avLst/>
          </a:prstGeom>
        </p:spPr>
        <p:txBody>
          <a:bodyPr/>
          <a:lstStyle>
            <a:lvl1pPr>
              <a:spcBef>
                <a:spcPts val="1000"/>
              </a:spcBef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3995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21">
            <a:extLst>
              <a:ext uri="{FF2B5EF4-FFF2-40B4-BE49-F238E27FC236}">
                <a16:creationId xmlns:a16="http://schemas.microsoft.com/office/drawing/2014/main" id="{75D96571-69F8-475F-A910-ECC1834250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" name="Oval 2" descr="Tall office building looking up">
            <a:extLst>
              <a:ext uri="{FF2B5EF4-FFF2-40B4-BE49-F238E27FC236}">
                <a16:creationId xmlns:a16="http://schemas.microsoft.com/office/drawing/2014/main" id="{CD4C2457-AECB-4015-9FE4-CCBC516AA9EE}"/>
              </a:ext>
            </a:extLst>
          </p:cNvPr>
          <p:cNvSpPr/>
          <p:nvPr userDrawn="1"/>
        </p:nvSpPr>
        <p:spPr>
          <a:xfrm>
            <a:off x="3352800" y="685800"/>
            <a:ext cx="5486400" cy="5486400"/>
          </a:xfrm>
          <a:prstGeom prst="ellipse">
            <a:avLst/>
          </a:prstGeom>
          <a:solidFill>
            <a:schemeClr val="accent5">
              <a:alpha val="40000"/>
            </a:schemeClr>
          </a:solidFill>
          <a:ln w="603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289A018F-D11C-4B07-9830-8336B27A18AD}"/>
              </a:ext>
            </a:extLst>
          </p:cNvPr>
          <p:cNvSpPr/>
          <p:nvPr userDrawn="1"/>
        </p:nvSpPr>
        <p:spPr>
          <a:xfrm>
            <a:off x="8138160" y="5669280"/>
            <a:ext cx="502920" cy="5029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0209A32-FE17-4457-B02B-0A1DB9B8ADB1}"/>
              </a:ext>
            </a:extLst>
          </p:cNvPr>
          <p:cNvSpPr/>
          <p:nvPr userDrawn="1"/>
        </p:nvSpPr>
        <p:spPr>
          <a:xfrm>
            <a:off x="2915463" y="1295169"/>
            <a:ext cx="692878" cy="6928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585A541-0EDE-4213-AE62-4D909E8EB7F5}"/>
              </a:ext>
            </a:extLst>
          </p:cNvPr>
          <p:cNvSpPr/>
          <p:nvPr userDrawn="1"/>
        </p:nvSpPr>
        <p:spPr>
          <a:xfrm>
            <a:off x="3398520" y="904895"/>
            <a:ext cx="251460" cy="2514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 Placeholder 23">
            <a:extLst>
              <a:ext uri="{FF2B5EF4-FFF2-40B4-BE49-F238E27FC236}">
                <a16:creationId xmlns:a16="http://schemas.microsoft.com/office/drawing/2014/main" id="{CBFD020D-881A-48D8-BDA8-55C7B95C59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27927" y="4609453"/>
            <a:ext cx="3924934" cy="490538"/>
          </a:xfrm>
          <a:prstGeom prst="rect">
            <a:avLst/>
          </a:prstGeom>
        </p:spPr>
        <p:txBody>
          <a:bodyPr anchor="b"/>
          <a:lstStyle>
            <a:lvl1pPr algn="ctr">
              <a:buNone/>
              <a:defRPr lang="en-US" sz="2000" b="1" kern="1200" dirty="0" smtClean="0">
                <a:solidFill>
                  <a:schemeClr val="accent4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F9687A5-0BDD-45B2-A892-542449E31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5678" y="1988047"/>
            <a:ext cx="4007183" cy="2374194"/>
          </a:xfrm>
          <a:prstGeom prst="rect">
            <a:avLst/>
          </a:prstGeom>
        </p:spPr>
        <p:txBody>
          <a:bodyPr/>
          <a:lstStyle>
            <a:lvl1pPr algn="ctr">
              <a:spcBef>
                <a:spcPts val="1000"/>
              </a:spcBef>
              <a:defRPr sz="2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86324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6">
            <a:extLst>
              <a:ext uri="{FF2B5EF4-FFF2-40B4-BE49-F238E27FC236}">
                <a16:creationId xmlns:a16="http://schemas.microsoft.com/office/drawing/2014/main" id="{4AA38E8C-A334-4183-8ABC-112B8517F4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0400" y="2044700"/>
            <a:ext cx="4275138" cy="3560763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sz="2000"/>
            </a:lvl1pPr>
            <a:lvl2pPr>
              <a:buClr>
                <a:schemeClr val="accent4"/>
              </a:buClr>
              <a:buFont typeface="Wingdings" panose="05000000000000000000" pitchFamily="2" charset="2"/>
              <a:buChar char="§"/>
              <a:defRPr sz="1800"/>
            </a:lvl2pPr>
            <a:lvl3pPr>
              <a:buClr>
                <a:schemeClr val="accent4"/>
              </a:buClr>
              <a:buFont typeface="Wingdings" panose="05000000000000000000" pitchFamily="2" charset="2"/>
              <a:buChar char="§"/>
              <a:defRPr sz="1600"/>
            </a:lvl3pPr>
            <a:lvl4pPr>
              <a:buClr>
                <a:schemeClr val="accent4"/>
              </a:buClr>
              <a:buFont typeface="Wingdings" panose="05000000000000000000" pitchFamily="2" charset="2"/>
              <a:buChar char="§"/>
              <a:defRPr sz="1600"/>
            </a:lvl4pPr>
            <a:lvl5pPr>
              <a:buClr>
                <a:schemeClr val="accent4"/>
              </a:buClr>
              <a:buFont typeface="Wingdings" panose="05000000000000000000" pitchFamily="2" charset="2"/>
              <a:buChar char="§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0624A4-5116-4AAF-8C31-C25D1DB16FEC}"/>
              </a:ext>
            </a:extLst>
          </p:cNvPr>
          <p:cNvSpPr/>
          <p:nvPr userDrawn="1"/>
        </p:nvSpPr>
        <p:spPr>
          <a:xfrm>
            <a:off x="9354457" y="5363987"/>
            <a:ext cx="457200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07EC8A-6024-4DEA-9C4D-AE4228E17854}"/>
              </a:ext>
            </a:extLst>
          </p:cNvPr>
          <p:cNvSpPr/>
          <p:nvPr userDrawn="1"/>
        </p:nvSpPr>
        <p:spPr>
          <a:xfrm>
            <a:off x="6692791" y="1699889"/>
            <a:ext cx="319749" cy="31974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1C8FAEF-DF78-48CC-AEEF-F9B802055C05}"/>
              </a:ext>
            </a:extLst>
          </p:cNvPr>
          <p:cNvSpPr/>
          <p:nvPr userDrawn="1"/>
        </p:nvSpPr>
        <p:spPr>
          <a:xfrm>
            <a:off x="9354457" y="5897738"/>
            <a:ext cx="179977" cy="17997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66F72D6-AEEE-4CF3-8136-F6782F1E489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90227" y="786181"/>
            <a:ext cx="4441372" cy="5393036"/>
          </a:xfrm>
          <a:custGeom>
            <a:avLst/>
            <a:gdLst>
              <a:gd name="connsiteX0" fmla="*/ 0 w 4441372"/>
              <a:gd name="connsiteY0" fmla="*/ 3188969 h 5393036"/>
              <a:gd name="connsiteX1" fmla="*/ 2173516 w 4441372"/>
              <a:gd name="connsiteY1" fmla="*/ 3188969 h 5393036"/>
              <a:gd name="connsiteX2" fmla="*/ 2173516 w 4441372"/>
              <a:gd name="connsiteY2" fmla="*/ 5393036 h 5393036"/>
              <a:gd name="connsiteX3" fmla="*/ 0 w 4441372"/>
              <a:gd name="connsiteY3" fmla="*/ 5393036 h 5393036"/>
              <a:gd name="connsiteX4" fmla="*/ 2267856 w 4441372"/>
              <a:gd name="connsiteY4" fmla="*/ 2293018 h 5393036"/>
              <a:gd name="connsiteX5" fmla="*/ 4441372 w 4441372"/>
              <a:gd name="connsiteY5" fmla="*/ 2293018 h 5393036"/>
              <a:gd name="connsiteX6" fmla="*/ 4441372 w 4441372"/>
              <a:gd name="connsiteY6" fmla="*/ 4497085 h 5393036"/>
              <a:gd name="connsiteX7" fmla="*/ 2267856 w 4441372"/>
              <a:gd name="connsiteY7" fmla="*/ 4497085 h 5393036"/>
              <a:gd name="connsiteX8" fmla="*/ 0 w 4441372"/>
              <a:gd name="connsiteY8" fmla="*/ 906837 h 5393036"/>
              <a:gd name="connsiteX9" fmla="*/ 2173516 w 4441372"/>
              <a:gd name="connsiteY9" fmla="*/ 906837 h 5393036"/>
              <a:gd name="connsiteX10" fmla="*/ 2173516 w 4441372"/>
              <a:gd name="connsiteY10" fmla="*/ 3110904 h 5393036"/>
              <a:gd name="connsiteX11" fmla="*/ 0 w 4441372"/>
              <a:gd name="connsiteY11" fmla="*/ 3110904 h 5393036"/>
              <a:gd name="connsiteX12" fmla="*/ 2267856 w 4441372"/>
              <a:gd name="connsiteY12" fmla="*/ 0 h 5393036"/>
              <a:gd name="connsiteX13" fmla="*/ 4441372 w 4441372"/>
              <a:gd name="connsiteY13" fmla="*/ 0 h 5393036"/>
              <a:gd name="connsiteX14" fmla="*/ 4441372 w 4441372"/>
              <a:gd name="connsiteY14" fmla="*/ 2204067 h 5393036"/>
              <a:gd name="connsiteX15" fmla="*/ 2267856 w 4441372"/>
              <a:gd name="connsiteY15" fmla="*/ 2204067 h 539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441372" h="5393036">
                <a:moveTo>
                  <a:pt x="0" y="3188969"/>
                </a:moveTo>
                <a:lnTo>
                  <a:pt x="2173516" y="3188969"/>
                </a:lnTo>
                <a:lnTo>
                  <a:pt x="2173516" y="5393036"/>
                </a:lnTo>
                <a:lnTo>
                  <a:pt x="0" y="5393036"/>
                </a:lnTo>
                <a:close/>
                <a:moveTo>
                  <a:pt x="2267856" y="2293018"/>
                </a:moveTo>
                <a:lnTo>
                  <a:pt x="4441372" y="2293018"/>
                </a:lnTo>
                <a:lnTo>
                  <a:pt x="4441372" y="4497085"/>
                </a:lnTo>
                <a:lnTo>
                  <a:pt x="2267856" y="4497085"/>
                </a:lnTo>
                <a:close/>
                <a:moveTo>
                  <a:pt x="0" y="906837"/>
                </a:moveTo>
                <a:lnTo>
                  <a:pt x="2173516" y="906837"/>
                </a:lnTo>
                <a:lnTo>
                  <a:pt x="2173516" y="3110904"/>
                </a:lnTo>
                <a:lnTo>
                  <a:pt x="0" y="3110904"/>
                </a:lnTo>
                <a:close/>
                <a:moveTo>
                  <a:pt x="2267856" y="0"/>
                </a:moveTo>
                <a:lnTo>
                  <a:pt x="4441372" y="0"/>
                </a:lnTo>
                <a:lnTo>
                  <a:pt x="4441372" y="2204067"/>
                </a:lnTo>
                <a:lnTo>
                  <a:pt x="2267856" y="220406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59DADC7-BE21-4434-A6E4-BAF809005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4275138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43700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04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1416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24FAA9D0-7C9C-4043-9931-A15819ABB9B5}"/>
              </a:ext>
            </a:extLst>
          </p:cNvPr>
          <p:cNvSpPr/>
          <p:nvPr userDrawn="1"/>
        </p:nvSpPr>
        <p:spPr>
          <a:xfrm>
            <a:off x="7362825" y="443263"/>
            <a:ext cx="361950" cy="36195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232AB2D-843E-4B5F-8793-6A263DA356BB}"/>
              </a:ext>
            </a:extLst>
          </p:cNvPr>
          <p:cNvSpPr/>
          <p:nvPr userDrawn="1"/>
        </p:nvSpPr>
        <p:spPr>
          <a:xfrm>
            <a:off x="11007246" y="5605994"/>
            <a:ext cx="654227" cy="6542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FA75A12B-C399-4072-BD69-D872D2C2AD1F}"/>
              </a:ext>
            </a:extLst>
          </p:cNvPr>
          <p:cNvSpPr/>
          <p:nvPr userDrawn="1"/>
        </p:nvSpPr>
        <p:spPr>
          <a:xfrm>
            <a:off x="10683791" y="6132439"/>
            <a:ext cx="251152" cy="2511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23AE48B-50E9-4BEA-B66A-B2D2B9CCFE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33416" y="624239"/>
            <a:ext cx="5855754" cy="5631571"/>
          </a:xfrm>
          <a:custGeom>
            <a:avLst/>
            <a:gdLst>
              <a:gd name="connsiteX0" fmla="*/ 3433020 w 5855754"/>
              <a:gd name="connsiteY0" fmla="*/ 786103 h 5631571"/>
              <a:gd name="connsiteX1" fmla="*/ 5855754 w 5855754"/>
              <a:gd name="connsiteY1" fmla="*/ 3208837 h 5631571"/>
              <a:gd name="connsiteX2" fmla="*/ 3433020 w 5855754"/>
              <a:gd name="connsiteY2" fmla="*/ 5631571 h 5631571"/>
              <a:gd name="connsiteX3" fmla="*/ 1010286 w 5855754"/>
              <a:gd name="connsiteY3" fmla="*/ 3208837 h 5631571"/>
              <a:gd name="connsiteX4" fmla="*/ 3433020 w 5855754"/>
              <a:gd name="connsiteY4" fmla="*/ 786103 h 5631571"/>
              <a:gd name="connsiteX5" fmla="*/ 828675 w 5855754"/>
              <a:gd name="connsiteY5" fmla="*/ 0 h 5631571"/>
              <a:gd name="connsiteX6" fmla="*/ 1657350 w 5855754"/>
              <a:gd name="connsiteY6" fmla="*/ 828675 h 5631571"/>
              <a:gd name="connsiteX7" fmla="*/ 828675 w 5855754"/>
              <a:gd name="connsiteY7" fmla="*/ 1657350 h 5631571"/>
              <a:gd name="connsiteX8" fmla="*/ 0 w 5855754"/>
              <a:gd name="connsiteY8" fmla="*/ 828675 h 5631571"/>
              <a:gd name="connsiteX9" fmla="*/ 828675 w 5855754"/>
              <a:gd name="connsiteY9" fmla="*/ 0 h 5631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55754" h="5631571">
                <a:moveTo>
                  <a:pt x="3433020" y="786103"/>
                </a:moveTo>
                <a:cubicBezTo>
                  <a:pt x="4771059" y="786103"/>
                  <a:pt x="5855754" y="1870798"/>
                  <a:pt x="5855754" y="3208837"/>
                </a:cubicBezTo>
                <a:cubicBezTo>
                  <a:pt x="5855754" y="4546876"/>
                  <a:pt x="4771059" y="5631571"/>
                  <a:pt x="3433020" y="5631571"/>
                </a:cubicBezTo>
                <a:cubicBezTo>
                  <a:pt x="2094981" y="5631571"/>
                  <a:pt x="1010286" y="4546876"/>
                  <a:pt x="1010286" y="3208837"/>
                </a:cubicBezTo>
                <a:cubicBezTo>
                  <a:pt x="1010286" y="1870798"/>
                  <a:pt x="2094981" y="786103"/>
                  <a:pt x="3433020" y="786103"/>
                </a:cubicBezTo>
                <a:close/>
                <a:moveTo>
                  <a:pt x="828675" y="0"/>
                </a:moveTo>
                <a:cubicBezTo>
                  <a:pt x="1286340" y="0"/>
                  <a:pt x="1657350" y="371010"/>
                  <a:pt x="1657350" y="828675"/>
                </a:cubicBez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ubicBezTo>
                  <a:pt x="0" y="371010"/>
                  <a:pt x="371010" y="0"/>
                  <a:pt x="828675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282D3E62-6D1A-4E9D-BE54-2EED9BF429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0400" y="2044700"/>
            <a:ext cx="4275138" cy="3560763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buClr>
                <a:schemeClr val="accent4"/>
              </a:buClr>
              <a:buFont typeface="Wingdings" panose="05000000000000000000" pitchFamily="2" charset="2"/>
              <a:buChar char="§"/>
              <a:defRPr sz="2000"/>
            </a:lvl1pPr>
            <a:lvl2pPr>
              <a:buClr>
                <a:schemeClr val="accent4"/>
              </a:buClr>
              <a:buFont typeface="Wingdings" panose="05000000000000000000" pitchFamily="2" charset="2"/>
              <a:buChar char="§"/>
              <a:defRPr sz="2000"/>
            </a:lvl2pPr>
            <a:lvl3pPr>
              <a:buClr>
                <a:schemeClr val="accent4"/>
              </a:buClr>
              <a:buFont typeface="Wingdings" panose="05000000000000000000" pitchFamily="2" charset="2"/>
              <a:buChar char="§"/>
              <a:defRPr sz="1800"/>
            </a:lvl3pPr>
            <a:lvl4pPr>
              <a:buClr>
                <a:schemeClr val="accent4"/>
              </a:buClr>
              <a:buFont typeface="Wingdings" panose="05000000000000000000" pitchFamily="2" charset="2"/>
              <a:buChar char="§"/>
              <a:defRPr sz="1800"/>
            </a:lvl4pPr>
            <a:lvl5pPr>
              <a:buClr>
                <a:schemeClr val="accent4"/>
              </a:buClr>
              <a:buFont typeface="Wingdings" panose="05000000000000000000" pitchFamily="2" charset="2"/>
              <a:buChar char="§"/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B8F0E5-B89F-48AD-87BD-534EA9463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4275138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497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FDA3C6F-5F6A-4D64-8BFE-AFFF58B1A04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12871" y="4141999"/>
            <a:ext cx="4220845" cy="8614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4"/>
                </a:solidFill>
                <a:latin typeface="+mj-lt"/>
              </a:defRPr>
            </a:lvl1pPr>
            <a:lvl2pPr>
              <a:buNone/>
              <a:defRPr sz="20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AC159667-7690-4645-986D-BE501438455F}"/>
              </a:ext>
            </a:extLst>
          </p:cNvPr>
          <p:cNvSpPr/>
          <p:nvPr userDrawn="1"/>
        </p:nvSpPr>
        <p:spPr>
          <a:xfrm>
            <a:off x="740309" y="1382809"/>
            <a:ext cx="1229566" cy="1059971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Hexagon 15">
            <a:extLst>
              <a:ext uri="{FF2B5EF4-FFF2-40B4-BE49-F238E27FC236}">
                <a16:creationId xmlns:a16="http://schemas.microsoft.com/office/drawing/2014/main" id="{54667EE4-E77F-453B-BF8B-B1EE2AE80715}"/>
              </a:ext>
            </a:extLst>
          </p:cNvPr>
          <p:cNvSpPr/>
          <p:nvPr userDrawn="1"/>
        </p:nvSpPr>
        <p:spPr>
          <a:xfrm>
            <a:off x="3755031" y="1194620"/>
            <a:ext cx="1666162" cy="1436347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FC050232-A229-425F-BFC8-D50374F2D171}"/>
              </a:ext>
            </a:extLst>
          </p:cNvPr>
          <p:cNvSpPr/>
          <p:nvPr userDrawn="1"/>
        </p:nvSpPr>
        <p:spPr>
          <a:xfrm>
            <a:off x="3804994" y="5233183"/>
            <a:ext cx="718261" cy="619191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53E4EBC7-340A-43A5-9E23-4B73A6F700B6}"/>
              </a:ext>
            </a:extLst>
          </p:cNvPr>
          <p:cNvSpPr/>
          <p:nvPr userDrawn="1"/>
        </p:nvSpPr>
        <p:spPr>
          <a:xfrm>
            <a:off x="1837838" y="1101306"/>
            <a:ext cx="651613" cy="561736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1ED0E31A-F0A3-481D-8D9C-E3C4531FD21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71515" y="1914044"/>
            <a:ext cx="3993624" cy="3617848"/>
          </a:xfrm>
          <a:custGeom>
            <a:avLst/>
            <a:gdLst>
              <a:gd name="connsiteX0" fmla="*/ 1223161 w 3993624"/>
              <a:gd name="connsiteY0" fmla="*/ 2354088 h 3617848"/>
              <a:gd name="connsiteX1" fmla="*/ 2057242 w 3993624"/>
              <a:gd name="connsiteY1" fmla="*/ 2354088 h 3617848"/>
              <a:gd name="connsiteX2" fmla="*/ 2373182 w 3993624"/>
              <a:gd name="connsiteY2" fmla="*/ 2985968 h 3617848"/>
              <a:gd name="connsiteX3" fmla="*/ 2057242 w 3993624"/>
              <a:gd name="connsiteY3" fmla="*/ 3617848 h 3617848"/>
              <a:gd name="connsiteX4" fmla="*/ 1223161 w 3993624"/>
              <a:gd name="connsiteY4" fmla="*/ 3617848 h 3617848"/>
              <a:gd name="connsiteX5" fmla="*/ 907221 w 3993624"/>
              <a:gd name="connsiteY5" fmla="*/ 2985968 h 3617848"/>
              <a:gd name="connsiteX6" fmla="*/ 2569631 w 3993624"/>
              <a:gd name="connsiteY6" fmla="*/ 1425984 h 3617848"/>
              <a:gd name="connsiteX7" fmla="*/ 3602417 w 3993624"/>
              <a:gd name="connsiteY7" fmla="*/ 1425984 h 3617848"/>
              <a:gd name="connsiteX8" fmla="*/ 3993624 w 3993624"/>
              <a:gd name="connsiteY8" fmla="*/ 2208398 h 3617848"/>
              <a:gd name="connsiteX9" fmla="*/ 3602417 w 3993624"/>
              <a:gd name="connsiteY9" fmla="*/ 2990812 h 3617848"/>
              <a:gd name="connsiteX10" fmla="*/ 2569631 w 3993624"/>
              <a:gd name="connsiteY10" fmla="*/ 2990812 h 3617848"/>
              <a:gd name="connsiteX11" fmla="*/ 2178424 w 3993624"/>
              <a:gd name="connsiteY11" fmla="*/ 2208398 h 3617848"/>
              <a:gd name="connsiteX12" fmla="*/ 551406 w 3993624"/>
              <a:gd name="connsiteY12" fmla="*/ 0 h 3617848"/>
              <a:gd name="connsiteX13" fmla="*/ 2007117 w 3993624"/>
              <a:gd name="connsiteY13" fmla="*/ 0 h 3617848"/>
              <a:gd name="connsiteX14" fmla="*/ 2558523 w 3993624"/>
              <a:gd name="connsiteY14" fmla="*/ 1102811 h 3617848"/>
              <a:gd name="connsiteX15" fmla="*/ 2007117 w 3993624"/>
              <a:gd name="connsiteY15" fmla="*/ 2205622 h 3617848"/>
              <a:gd name="connsiteX16" fmla="*/ 551406 w 3993624"/>
              <a:gd name="connsiteY16" fmla="*/ 2205622 h 3617848"/>
              <a:gd name="connsiteX17" fmla="*/ 0 w 3993624"/>
              <a:gd name="connsiteY17" fmla="*/ 1102811 h 3617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993624" h="3617848">
                <a:moveTo>
                  <a:pt x="1223161" y="2354088"/>
                </a:moveTo>
                <a:lnTo>
                  <a:pt x="2057242" y="2354088"/>
                </a:lnTo>
                <a:lnTo>
                  <a:pt x="2373182" y="2985968"/>
                </a:lnTo>
                <a:lnTo>
                  <a:pt x="2057242" y="3617848"/>
                </a:lnTo>
                <a:lnTo>
                  <a:pt x="1223161" y="3617848"/>
                </a:lnTo>
                <a:lnTo>
                  <a:pt x="907221" y="2985968"/>
                </a:lnTo>
                <a:close/>
                <a:moveTo>
                  <a:pt x="2569631" y="1425984"/>
                </a:moveTo>
                <a:lnTo>
                  <a:pt x="3602417" y="1425984"/>
                </a:lnTo>
                <a:lnTo>
                  <a:pt x="3993624" y="2208398"/>
                </a:lnTo>
                <a:lnTo>
                  <a:pt x="3602417" y="2990812"/>
                </a:lnTo>
                <a:lnTo>
                  <a:pt x="2569631" y="2990812"/>
                </a:lnTo>
                <a:lnTo>
                  <a:pt x="2178424" y="2208398"/>
                </a:lnTo>
                <a:close/>
                <a:moveTo>
                  <a:pt x="551406" y="0"/>
                </a:moveTo>
                <a:lnTo>
                  <a:pt x="2007117" y="0"/>
                </a:lnTo>
                <a:lnTo>
                  <a:pt x="2558523" y="1102811"/>
                </a:lnTo>
                <a:lnTo>
                  <a:pt x="2007117" y="2205622"/>
                </a:lnTo>
                <a:lnTo>
                  <a:pt x="551406" y="2205622"/>
                </a:lnTo>
                <a:lnTo>
                  <a:pt x="0" y="1102811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E68100-C56F-4515-A4FD-3F301797E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2871" y="2050552"/>
            <a:ext cx="4998720" cy="1748983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03056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CF421413-161E-4B36-B693-FB38DF14EDAB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5353508" y="2555551"/>
            <a:ext cx="1484985" cy="1280160"/>
          </a:xfrm>
          <a:custGeom>
            <a:avLst/>
            <a:gdLst>
              <a:gd name="connsiteX0" fmla="*/ 320040 w 1484985"/>
              <a:gd name="connsiteY0" fmla="*/ 0 h 1280160"/>
              <a:gd name="connsiteX1" fmla="*/ 1164945 w 1484985"/>
              <a:gd name="connsiteY1" fmla="*/ 0 h 1280160"/>
              <a:gd name="connsiteX2" fmla="*/ 1484985 w 1484985"/>
              <a:gd name="connsiteY2" fmla="*/ 640080 h 1280160"/>
              <a:gd name="connsiteX3" fmla="*/ 1164945 w 1484985"/>
              <a:gd name="connsiteY3" fmla="*/ 1280160 h 1280160"/>
              <a:gd name="connsiteX4" fmla="*/ 320040 w 1484985"/>
              <a:gd name="connsiteY4" fmla="*/ 1280160 h 1280160"/>
              <a:gd name="connsiteX5" fmla="*/ 0 w 1484985"/>
              <a:gd name="connsiteY5" fmla="*/ 6400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4985" h="1280160">
                <a:moveTo>
                  <a:pt x="320040" y="0"/>
                </a:moveTo>
                <a:lnTo>
                  <a:pt x="1164945" y="0"/>
                </a:lnTo>
                <a:lnTo>
                  <a:pt x="1484985" y="640080"/>
                </a:lnTo>
                <a:lnTo>
                  <a:pt x="1164945" y="1280160"/>
                </a:lnTo>
                <a:lnTo>
                  <a:pt x="320040" y="1280160"/>
                </a:lnTo>
                <a:lnTo>
                  <a:pt x="0" y="6400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B5D207AE-9C9C-410A-9F31-2402BAD6DDF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3115921" y="2555551"/>
            <a:ext cx="1484985" cy="1280160"/>
          </a:xfrm>
          <a:custGeom>
            <a:avLst/>
            <a:gdLst>
              <a:gd name="connsiteX0" fmla="*/ 320040 w 1484985"/>
              <a:gd name="connsiteY0" fmla="*/ 0 h 1280160"/>
              <a:gd name="connsiteX1" fmla="*/ 1164945 w 1484985"/>
              <a:gd name="connsiteY1" fmla="*/ 0 h 1280160"/>
              <a:gd name="connsiteX2" fmla="*/ 1484985 w 1484985"/>
              <a:gd name="connsiteY2" fmla="*/ 640080 h 1280160"/>
              <a:gd name="connsiteX3" fmla="*/ 1164945 w 1484985"/>
              <a:gd name="connsiteY3" fmla="*/ 1280160 h 1280160"/>
              <a:gd name="connsiteX4" fmla="*/ 320040 w 1484985"/>
              <a:gd name="connsiteY4" fmla="*/ 1280160 h 1280160"/>
              <a:gd name="connsiteX5" fmla="*/ 0 w 1484985"/>
              <a:gd name="connsiteY5" fmla="*/ 6400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4985" h="1280160">
                <a:moveTo>
                  <a:pt x="320040" y="0"/>
                </a:moveTo>
                <a:lnTo>
                  <a:pt x="1164945" y="0"/>
                </a:lnTo>
                <a:lnTo>
                  <a:pt x="1484985" y="640080"/>
                </a:lnTo>
                <a:lnTo>
                  <a:pt x="1164945" y="1280160"/>
                </a:lnTo>
                <a:lnTo>
                  <a:pt x="320040" y="1280160"/>
                </a:lnTo>
                <a:lnTo>
                  <a:pt x="0" y="6400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DE3344FC-C4DE-481F-9C31-667EDD563C47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602465" y="2555551"/>
            <a:ext cx="1484985" cy="1280160"/>
          </a:xfrm>
          <a:custGeom>
            <a:avLst/>
            <a:gdLst>
              <a:gd name="connsiteX0" fmla="*/ 320040 w 1484985"/>
              <a:gd name="connsiteY0" fmla="*/ 0 h 1280160"/>
              <a:gd name="connsiteX1" fmla="*/ 1164945 w 1484985"/>
              <a:gd name="connsiteY1" fmla="*/ 0 h 1280160"/>
              <a:gd name="connsiteX2" fmla="*/ 1484985 w 1484985"/>
              <a:gd name="connsiteY2" fmla="*/ 640080 h 1280160"/>
              <a:gd name="connsiteX3" fmla="*/ 1164945 w 1484985"/>
              <a:gd name="connsiteY3" fmla="*/ 1280160 h 1280160"/>
              <a:gd name="connsiteX4" fmla="*/ 320040 w 1484985"/>
              <a:gd name="connsiteY4" fmla="*/ 1280160 h 1280160"/>
              <a:gd name="connsiteX5" fmla="*/ 0 w 1484985"/>
              <a:gd name="connsiteY5" fmla="*/ 6400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4985" h="1280160">
                <a:moveTo>
                  <a:pt x="320040" y="0"/>
                </a:moveTo>
                <a:lnTo>
                  <a:pt x="1164945" y="0"/>
                </a:lnTo>
                <a:lnTo>
                  <a:pt x="1484985" y="640080"/>
                </a:lnTo>
                <a:lnTo>
                  <a:pt x="1164945" y="1280160"/>
                </a:lnTo>
                <a:lnTo>
                  <a:pt x="320040" y="1280160"/>
                </a:lnTo>
                <a:lnTo>
                  <a:pt x="0" y="6400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59094D7D-3613-49C1-BB58-A65B41A9738D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9840051" y="2555551"/>
            <a:ext cx="1484985" cy="1280160"/>
          </a:xfrm>
          <a:custGeom>
            <a:avLst/>
            <a:gdLst>
              <a:gd name="connsiteX0" fmla="*/ 320040 w 1484985"/>
              <a:gd name="connsiteY0" fmla="*/ 0 h 1280160"/>
              <a:gd name="connsiteX1" fmla="*/ 1164945 w 1484985"/>
              <a:gd name="connsiteY1" fmla="*/ 0 h 1280160"/>
              <a:gd name="connsiteX2" fmla="*/ 1484985 w 1484985"/>
              <a:gd name="connsiteY2" fmla="*/ 640080 h 1280160"/>
              <a:gd name="connsiteX3" fmla="*/ 1164945 w 1484985"/>
              <a:gd name="connsiteY3" fmla="*/ 1280160 h 1280160"/>
              <a:gd name="connsiteX4" fmla="*/ 320040 w 1484985"/>
              <a:gd name="connsiteY4" fmla="*/ 1280160 h 1280160"/>
              <a:gd name="connsiteX5" fmla="*/ 0 w 1484985"/>
              <a:gd name="connsiteY5" fmla="*/ 6400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4985" h="1280160">
                <a:moveTo>
                  <a:pt x="320040" y="0"/>
                </a:moveTo>
                <a:lnTo>
                  <a:pt x="1164945" y="0"/>
                </a:lnTo>
                <a:lnTo>
                  <a:pt x="1484985" y="640080"/>
                </a:lnTo>
                <a:lnTo>
                  <a:pt x="1164945" y="1280160"/>
                </a:lnTo>
                <a:lnTo>
                  <a:pt x="320040" y="1280160"/>
                </a:lnTo>
                <a:lnTo>
                  <a:pt x="0" y="6400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9FE87B7-32A4-4C7F-9AAF-37688E640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647700"/>
            <a:ext cx="11340000" cy="700114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800" b="1">
                <a:solidFill>
                  <a:schemeClr val="tx1"/>
                </a:solidFill>
              </a:rPr>
              <a:t>Click to edit Master title style</a:t>
            </a: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476CA45F-A66A-4AD8-A004-10DB55A5D7B2}"/>
              </a:ext>
            </a:extLst>
          </p:cNvPr>
          <p:cNvSpPr/>
          <p:nvPr userDrawn="1"/>
        </p:nvSpPr>
        <p:spPr>
          <a:xfrm>
            <a:off x="546669" y="3467555"/>
            <a:ext cx="458268" cy="39505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27A66A3D-2437-4015-9F5F-380C4D23D83C}"/>
              </a:ext>
            </a:extLst>
          </p:cNvPr>
          <p:cNvSpPr/>
          <p:nvPr userDrawn="1"/>
        </p:nvSpPr>
        <p:spPr>
          <a:xfrm>
            <a:off x="11113337" y="2394722"/>
            <a:ext cx="358391" cy="308958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FFB14F3B-E7EF-4546-8D74-71FFB45C77C0}"/>
              </a:ext>
            </a:extLst>
          </p:cNvPr>
          <p:cNvSpPr/>
          <p:nvPr userDrawn="1"/>
        </p:nvSpPr>
        <p:spPr>
          <a:xfrm>
            <a:off x="10882649" y="2202202"/>
            <a:ext cx="230688" cy="198869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591F943B-ED0D-49A1-844A-E23BA9A487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46668" y="4172761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000" b="1" kern="1200" dirty="0" smtClean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9AC6B9A8-053C-4828-B705-901C6018F3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6692" y="4588259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BBA6FD52-E179-41F8-AE78-9AF3D65F28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89482" y="4172761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000" b="1" kern="1200" dirty="0" smtClean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C49A82AB-D328-4DB0-841B-186884119E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89483" y="4588259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84E23D5D-9866-48F9-8E08-DD2DBE4C4E3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32296" y="4172761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000" b="1" kern="1200" dirty="0" smtClean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E671C9E6-A1A5-4EE5-8642-94AA7635DB0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29201" y="4588259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22">
            <a:extLst>
              <a:ext uri="{FF2B5EF4-FFF2-40B4-BE49-F238E27FC236}">
                <a16:creationId xmlns:a16="http://schemas.microsoft.com/office/drawing/2014/main" id="{DF6BB5C9-B678-435A-830F-4C10EB1A957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275110" y="4172761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000" b="1" kern="1200" dirty="0" smtClean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22">
            <a:extLst>
              <a:ext uri="{FF2B5EF4-FFF2-40B4-BE49-F238E27FC236}">
                <a16:creationId xmlns:a16="http://schemas.microsoft.com/office/drawing/2014/main" id="{1861EC87-A9E2-4FC3-B8BC-06C520B8A1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75111" y="4588259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2">
            <a:extLst>
              <a:ext uri="{FF2B5EF4-FFF2-40B4-BE49-F238E27FC236}">
                <a16:creationId xmlns:a16="http://schemas.microsoft.com/office/drawing/2014/main" id="{FC3EDE91-631F-4947-94DC-557685FD23E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517923" y="4172761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2000" b="1" kern="1200" dirty="0" smtClean="0">
                <a:solidFill>
                  <a:schemeClr val="accent4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Text Placeholder 22">
            <a:extLst>
              <a:ext uri="{FF2B5EF4-FFF2-40B4-BE49-F238E27FC236}">
                <a16:creationId xmlns:a16="http://schemas.microsoft.com/office/drawing/2014/main" id="{8FDDBEF4-1329-49DF-B043-D51B34F5EE3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517923" y="4588259"/>
            <a:ext cx="2139696" cy="34431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en-US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FBDB3FD3-4F52-4E28-B639-5F73070E47D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78337" y="2555551"/>
            <a:ext cx="1484985" cy="1280160"/>
          </a:xfrm>
          <a:custGeom>
            <a:avLst/>
            <a:gdLst>
              <a:gd name="connsiteX0" fmla="*/ 320040 w 1484985"/>
              <a:gd name="connsiteY0" fmla="*/ 0 h 1280160"/>
              <a:gd name="connsiteX1" fmla="*/ 1164945 w 1484985"/>
              <a:gd name="connsiteY1" fmla="*/ 0 h 1280160"/>
              <a:gd name="connsiteX2" fmla="*/ 1484985 w 1484985"/>
              <a:gd name="connsiteY2" fmla="*/ 640080 h 1280160"/>
              <a:gd name="connsiteX3" fmla="*/ 1164945 w 1484985"/>
              <a:gd name="connsiteY3" fmla="*/ 1280160 h 1280160"/>
              <a:gd name="connsiteX4" fmla="*/ 320040 w 1484985"/>
              <a:gd name="connsiteY4" fmla="*/ 1280160 h 1280160"/>
              <a:gd name="connsiteX5" fmla="*/ 0 w 1484985"/>
              <a:gd name="connsiteY5" fmla="*/ 640080 h 1280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84985" h="1280160">
                <a:moveTo>
                  <a:pt x="320040" y="0"/>
                </a:moveTo>
                <a:lnTo>
                  <a:pt x="1164945" y="0"/>
                </a:lnTo>
                <a:lnTo>
                  <a:pt x="1484985" y="640080"/>
                </a:lnTo>
                <a:lnTo>
                  <a:pt x="1164945" y="1280160"/>
                </a:lnTo>
                <a:lnTo>
                  <a:pt x="320040" y="1280160"/>
                </a:lnTo>
                <a:lnTo>
                  <a:pt x="0" y="64008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505855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5C82CE-C2CD-49C4-A79D-4B642260DD79}" type="datetimeFigureOut">
              <a:rPr lang="en-ZA" smtClean="0"/>
              <a:t>2024/11/04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A81111-E4D2-4452-A829-681945F4491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5118880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ontent Placeholder 39">
            <a:extLst>
              <a:ext uri="{FF2B5EF4-FFF2-40B4-BE49-F238E27FC236}">
                <a16:creationId xmlns:a16="http://schemas.microsoft.com/office/drawing/2014/main" id="{6BB16225-AC51-4525-A1E8-438B8B0B736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739655" y="2117897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1" name="Content Placeholder 39">
            <a:extLst>
              <a:ext uri="{FF2B5EF4-FFF2-40B4-BE49-F238E27FC236}">
                <a16:creationId xmlns:a16="http://schemas.microsoft.com/office/drawing/2014/main" id="{6EC38F38-5935-49D5-AA85-4182E82D6FF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739655" y="4724146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2" name="Content Placeholder 39">
            <a:extLst>
              <a:ext uri="{FF2B5EF4-FFF2-40B4-BE49-F238E27FC236}">
                <a16:creationId xmlns:a16="http://schemas.microsoft.com/office/drawing/2014/main" id="{51C9D5ED-A19A-42A1-9200-C77E39E6F5C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739655" y="3420892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3" name="Content Placeholder 39">
            <a:extLst>
              <a:ext uri="{FF2B5EF4-FFF2-40B4-BE49-F238E27FC236}">
                <a16:creationId xmlns:a16="http://schemas.microsoft.com/office/drawing/2014/main" id="{47A95437-77F3-4E2C-8470-57587793A10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493865" y="2117897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4" name="Content Placeholder 39">
            <a:extLst>
              <a:ext uri="{FF2B5EF4-FFF2-40B4-BE49-F238E27FC236}">
                <a16:creationId xmlns:a16="http://schemas.microsoft.com/office/drawing/2014/main" id="{CB1EA2BE-D294-486E-88F0-2AA9518A6E6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493865" y="4724146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5" name="Content Placeholder 39">
            <a:extLst>
              <a:ext uri="{FF2B5EF4-FFF2-40B4-BE49-F238E27FC236}">
                <a16:creationId xmlns:a16="http://schemas.microsoft.com/office/drawing/2014/main" id="{108734A0-880E-44E2-858F-7AA6C6B0A5A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7493865" y="3420892"/>
            <a:ext cx="4208386" cy="912812"/>
          </a:xfrm>
          <a:prstGeom prst="rect">
            <a:avLst/>
          </a:prstGeom>
        </p:spPr>
        <p:txBody>
          <a:bodyPr/>
          <a:lstStyle>
            <a:lvl1pPr>
              <a:buNone/>
              <a:defRPr kumimoji="0" lang="en-US" sz="1800" b="1" i="0" u="none" strike="noStrike" kern="1200" cap="none" spc="0" normalizeH="0" baseline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+mj-lt"/>
                <a:ea typeface="+mn-ea"/>
                <a:cs typeface="Biome Light" panose="020B0303030204020804" pitchFamily="34" charset="0"/>
              </a:defRPr>
            </a:lvl1pPr>
            <a:lvl2pPr marL="0" indent="0">
              <a:buNone/>
              <a:defRPr kumimoji="0" lang="en-US" sz="16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iome Light" panose="020B0303030204020804" pitchFamily="34" charset="0"/>
              </a:defRPr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3CED4CD-5348-488E-A883-0486DD574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10693400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82706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69FE87B7-32A4-4C7F-9AAF-37688E640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000" y="647700"/>
            <a:ext cx="11340000" cy="700114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en-US" sz="4800" b="1">
                <a:solidFill>
                  <a:schemeClr val="tx1"/>
                </a:solidFill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800613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D1E0F77B-E8C6-4A86-B521-8368A308A9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47700" y="2057818"/>
            <a:ext cx="5080000" cy="438150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n-ea"/>
                <a:cs typeface="Biome Light" panose="020B03030302040208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AACFBE9-8475-4CC0-8189-87BFC4059A86}"/>
              </a:ext>
            </a:extLst>
          </p:cNvPr>
          <p:cNvSpPr/>
          <p:nvPr userDrawn="1"/>
        </p:nvSpPr>
        <p:spPr>
          <a:xfrm>
            <a:off x="10385897" y="1443145"/>
            <a:ext cx="471170" cy="47117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5F8C6FC8-D350-4A01-A7E0-5AEDAC96F358}"/>
              </a:ext>
            </a:extLst>
          </p:cNvPr>
          <p:cNvSpPr/>
          <p:nvPr userDrawn="1"/>
        </p:nvSpPr>
        <p:spPr>
          <a:xfrm>
            <a:off x="8910011" y="328773"/>
            <a:ext cx="317813" cy="317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88F1038A-897D-4C38-B499-73FC76C716FA}"/>
              </a:ext>
            </a:extLst>
          </p:cNvPr>
          <p:cNvSpPr/>
          <p:nvPr userDrawn="1"/>
        </p:nvSpPr>
        <p:spPr>
          <a:xfrm flipH="1">
            <a:off x="8634932" y="623939"/>
            <a:ext cx="170406" cy="17040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/>
              </a:solidFill>
            </a:endParaRP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4A6E2374-7B5B-4947-8461-F294B56E70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673522"/>
            <a:ext cx="5067300" cy="2935288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Biome Light" panose="020B03030302040208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FB9159BE-CEED-461B-AF31-03BC124E27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51600" y="2061363"/>
            <a:ext cx="5080000" cy="438150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n-ea"/>
                <a:cs typeface="Biome Light" panose="020B03030302040208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2C15BD20-69D8-4EC1-8A33-A0C6EAFD30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4300" y="2677067"/>
            <a:ext cx="5067300" cy="2935288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Biome Light" panose="020B03030302040208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57B52D4-8D50-4E16-B60E-688B084764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261647" y="0"/>
            <a:ext cx="2930353" cy="1559882"/>
          </a:xfrm>
          <a:custGeom>
            <a:avLst/>
            <a:gdLst>
              <a:gd name="connsiteX0" fmla="*/ 562125 w 2930353"/>
              <a:gd name="connsiteY0" fmla="*/ 435632 h 1559882"/>
              <a:gd name="connsiteX1" fmla="*/ 1124250 w 2930353"/>
              <a:gd name="connsiteY1" fmla="*/ 997757 h 1559882"/>
              <a:gd name="connsiteX2" fmla="*/ 562125 w 2930353"/>
              <a:gd name="connsiteY2" fmla="*/ 1559882 h 1559882"/>
              <a:gd name="connsiteX3" fmla="*/ 0 w 2930353"/>
              <a:gd name="connsiteY3" fmla="*/ 997757 h 1559882"/>
              <a:gd name="connsiteX4" fmla="*/ 562125 w 2930353"/>
              <a:gd name="connsiteY4" fmla="*/ 435632 h 1559882"/>
              <a:gd name="connsiteX5" fmla="*/ 1475035 w 2930353"/>
              <a:gd name="connsiteY5" fmla="*/ 0 h 1559882"/>
              <a:gd name="connsiteX6" fmla="*/ 2930353 w 2930353"/>
              <a:gd name="connsiteY6" fmla="*/ 0 h 1559882"/>
              <a:gd name="connsiteX7" fmla="*/ 2930353 w 2930353"/>
              <a:gd name="connsiteY7" fmla="*/ 1239091 h 1559882"/>
              <a:gd name="connsiteX8" fmla="*/ 2822571 w 2930353"/>
              <a:gd name="connsiteY8" fmla="*/ 1328020 h 1559882"/>
              <a:gd name="connsiteX9" fmla="*/ 2282653 w 2930353"/>
              <a:gd name="connsiteY9" fmla="*/ 1492942 h 1559882"/>
              <a:gd name="connsiteX10" fmla="*/ 1316979 w 2930353"/>
              <a:gd name="connsiteY10" fmla="*/ 527268 h 1559882"/>
              <a:gd name="connsiteX11" fmla="*/ 1392867 w 2930353"/>
              <a:gd name="connsiteY11" fmla="*/ 151384 h 1559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930353" h="1559882">
                <a:moveTo>
                  <a:pt x="562125" y="435632"/>
                </a:moveTo>
                <a:cubicBezTo>
                  <a:pt x="872578" y="435632"/>
                  <a:pt x="1124250" y="687304"/>
                  <a:pt x="1124250" y="997757"/>
                </a:cubicBezTo>
                <a:cubicBezTo>
                  <a:pt x="1124250" y="1308210"/>
                  <a:pt x="872578" y="1559882"/>
                  <a:pt x="562125" y="1559882"/>
                </a:cubicBezTo>
                <a:cubicBezTo>
                  <a:pt x="251672" y="1559882"/>
                  <a:pt x="0" y="1308210"/>
                  <a:pt x="0" y="997757"/>
                </a:cubicBezTo>
                <a:cubicBezTo>
                  <a:pt x="0" y="687304"/>
                  <a:pt x="251672" y="435632"/>
                  <a:pt x="562125" y="435632"/>
                </a:cubicBezTo>
                <a:close/>
                <a:moveTo>
                  <a:pt x="1475035" y="0"/>
                </a:moveTo>
                <a:lnTo>
                  <a:pt x="2930353" y="0"/>
                </a:lnTo>
                <a:lnTo>
                  <a:pt x="2930353" y="1239091"/>
                </a:lnTo>
                <a:lnTo>
                  <a:pt x="2822571" y="1328020"/>
                </a:lnTo>
                <a:cubicBezTo>
                  <a:pt x="2668448" y="1432143"/>
                  <a:pt x="2482651" y="1492942"/>
                  <a:pt x="2282653" y="1492942"/>
                </a:cubicBezTo>
                <a:cubicBezTo>
                  <a:pt x="1749326" y="1492942"/>
                  <a:pt x="1316979" y="1060595"/>
                  <a:pt x="1316979" y="527268"/>
                </a:cubicBezTo>
                <a:cubicBezTo>
                  <a:pt x="1316979" y="393936"/>
                  <a:pt x="1344001" y="266916"/>
                  <a:pt x="1392867" y="151384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2F03355-C197-48C4-A4DF-B41338483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4275138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65901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2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D1E0F77B-E8C6-4A86-B521-8368A308A9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60400" y="2037656"/>
            <a:ext cx="3474720" cy="438150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n-ea"/>
                <a:cs typeface="Biome Light" panose="020B03030302040208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4A6E2374-7B5B-4947-8461-F294B56E70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0400" y="2664637"/>
            <a:ext cx="3474720" cy="2935288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Biome Light" panose="020B03030302040208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27">
            <a:extLst>
              <a:ext uri="{FF2B5EF4-FFF2-40B4-BE49-F238E27FC236}">
                <a16:creationId xmlns:a16="http://schemas.microsoft.com/office/drawing/2014/main" id="{FB9159BE-CEED-461B-AF31-03BC124E274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44180" y="2052478"/>
            <a:ext cx="3474720" cy="438150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n-ea"/>
                <a:cs typeface="Biome Light" panose="020B03030302040208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2C15BD20-69D8-4EC1-8A33-A0C6EAFD30A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56880" y="2668182"/>
            <a:ext cx="3474720" cy="2935288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Biome Light" panose="020B03030302040208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27">
            <a:extLst>
              <a:ext uri="{FF2B5EF4-FFF2-40B4-BE49-F238E27FC236}">
                <a16:creationId xmlns:a16="http://schemas.microsoft.com/office/drawing/2014/main" id="{4FDB27CA-009D-4863-B119-0EC36837148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52290" y="2048933"/>
            <a:ext cx="3474720" cy="438150"/>
          </a:xfrm>
          <a:prstGeom prst="rect">
            <a:avLst/>
          </a:prstGeom>
        </p:spPr>
        <p:txBody>
          <a:bodyPr/>
          <a:lstStyle>
            <a:lvl1pPr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n-ea"/>
                <a:cs typeface="Biome Light" panose="020B0303030204020804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25">
            <a:extLst>
              <a:ext uri="{FF2B5EF4-FFF2-40B4-BE49-F238E27FC236}">
                <a16:creationId xmlns:a16="http://schemas.microsoft.com/office/drawing/2014/main" id="{FD03E3EF-D812-4B98-959B-6800BBE59D1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364990" y="2664637"/>
            <a:ext cx="3474720" cy="2935288"/>
          </a:xfrm>
          <a:prstGeom prst="rect">
            <a:avLst/>
          </a:prstGeom>
        </p:spPr>
        <p:txBody>
          <a:bodyPr/>
          <a:lstStyle>
            <a:lvl1pPr>
              <a:buClr>
                <a:schemeClr val="accent4"/>
              </a:buClr>
              <a:buFont typeface="Wingdings" panose="05000000000000000000" pitchFamily="2" charset="2"/>
              <a:buChar char="§"/>
              <a:defRPr 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Biome Light" panose="020B03030302040208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Hexagon 2">
            <a:extLst>
              <a:ext uri="{FF2B5EF4-FFF2-40B4-BE49-F238E27FC236}">
                <a16:creationId xmlns:a16="http://schemas.microsoft.com/office/drawing/2014/main" id="{303FFB35-43AC-4A56-92D0-91038C098B3C}"/>
              </a:ext>
            </a:extLst>
          </p:cNvPr>
          <p:cNvSpPr/>
          <p:nvPr userDrawn="1"/>
        </p:nvSpPr>
        <p:spPr>
          <a:xfrm>
            <a:off x="10700126" y="788523"/>
            <a:ext cx="1155906" cy="996471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AAF31DA0-707D-4A5D-BB7A-A5C90DB11A55}"/>
              </a:ext>
            </a:extLst>
          </p:cNvPr>
          <p:cNvSpPr/>
          <p:nvPr userDrawn="1"/>
        </p:nvSpPr>
        <p:spPr>
          <a:xfrm>
            <a:off x="11388427" y="1859136"/>
            <a:ext cx="315205" cy="271728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539F452B-F55F-4D85-834B-A7EAF742647C}"/>
              </a:ext>
            </a:extLst>
          </p:cNvPr>
          <p:cNvSpPr/>
          <p:nvPr userDrawn="1"/>
        </p:nvSpPr>
        <p:spPr>
          <a:xfrm>
            <a:off x="9014155" y="740289"/>
            <a:ext cx="379060" cy="326776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1D9F6BE-FB0B-42EE-8F02-95F5CC039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4275138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67FFA0E-8AAA-4DEB-B97E-31969F57927D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93238" y="2"/>
            <a:ext cx="2798762" cy="1354861"/>
          </a:xfrm>
          <a:custGeom>
            <a:avLst/>
            <a:gdLst>
              <a:gd name="connsiteX0" fmla="*/ 316595 w 2798762"/>
              <a:gd name="connsiteY0" fmla="*/ 88390 h 1354861"/>
              <a:gd name="connsiteX1" fmla="*/ 1152465 w 2798762"/>
              <a:gd name="connsiteY1" fmla="*/ 88390 h 1354861"/>
              <a:gd name="connsiteX2" fmla="*/ 1469083 w 2798762"/>
              <a:gd name="connsiteY2" fmla="*/ 721626 h 1354861"/>
              <a:gd name="connsiteX3" fmla="*/ 1152465 w 2798762"/>
              <a:gd name="connsiteY3" fmla="*/ 1354861 h 1354861"/>
              <a:gd name="connsiteX4" fmla="*/ 316595 w 2798762"/>
              <a:gd name="connsiteY4" fmla="*/ 1354861 h 1354861"/>
              <a:gd name="connsiteX5" fmla="*/ 0 w 2798762"/>
              <a:gd name="connsiteY5" fmla="*/ 721672 h 1354861"/>
              <a:gd name="connsiteX6" fmla="*/ 0 w 2798762"/>
              <a:gd name="connsiteY6" fmla="*/ 721580 h 1354861"/>
              <a:gd name="connsiteX7" fmla="*/ 1250372 w 2798762"/>
              <a:gd name="connsiteY7" fmla="*/ 0 h 1354861"/>
              <a:gd name="connsiteX8" fmla="*/ 2798762 w 2798762"/>
              <a:gd name="connsiteY8" fmla="*/ 0 h 1354861"/>
              <a:gd name="connsiteX9" fmla="*/ 2798762 w 2798762"/>
              <a:gd name="connsiteY9" fmla="*/ 505978 h 1354861"/>
              <a:gd name="connsiteX10" fmla="*/ 2719777 w 2798762"/>
              <a:gd name="connsiteY10" fmla="*/ 663948 h 1354861"/>
              <a:gd name="connsiteX11" fmla="*/ 1582346 w 2798762"/>
              <a:gd name="connsiteY11" fmla="*/ 663948 h 1354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98762" h="1354861">
                <a:moveTo>
                  <a:pt x="316595" y="88390"/>
                </a:moveTo>
                <a:lnTo>
                  <a:pt x="1152465" y="88390"/>
                </a:lnTo>
                <a:lnTo>
                  <a:pt x="1469083" y="721626"/>
                </a:lnTo>
                <a:lnTo>
                  <a:pt x="1152465" y="1354861"/>
                </a:lnTo>
                <a:lnTo>
                  <a:pt x="316595" y="1354861"/>
                </a:lnTo>
                <a:lnTo>
                  <a:pt x="0" y="721672"/>
                </a:lnTo>
                <a:lnTo>
                  <a:pt x="0" y="721580"/>
                </a:lnTo>
                <a:close/>
                <a:moveTo>
                  <a:pt x="1250372" y="0"/>
                </a:moveTo>
                <a:lnTo>
                  <a:pt x="2798762" y="0"/>
                </a:lnTo>
                <a:lnTo>
                  <a:pt x="2798762" y="505978"/>
                </a:lnTo>
                <a:lnTo>
                  <a:pt x="2719777" y="663948"/>
                </a:lnTo>
                <a:lnTo>
                  <a:pt x="1582346" y="66394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965590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5E74AFC3-1C60-42DE-ABAC-F53CA85AC6F1}"/>
              </a:ext>
            </a:extLst>
          </p:cNvPr>
          <p:cNvSpPr/>
          <p:nvPr userDrawn="1"/>
        </p:nvSpPr>
        <p:spPr>
          <a:xfrm>
            <a:off x="5897272" y="1457542"/>
            <a:ext cx="617218" cy="61721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F133261-FFEB-4B3D-B085-14AEAE741F82}"/>
              </a:ext>
            </a:extLst>
          </p:cNvPr>
          <p:cNvSpPr/>
          <p:nvPr userDrawn="1"/>
        </p:nvSpPr>
        <p:spPr>
          <a:xfrm>
            <a:off x="9810348" y="5955461"/>
            <a:ext cx="394539" cy="39453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53FE105-1D8E-48B0-AD9A-95AC9A165651}"/>
              </a:ext>
            </a:extLst>
          </p:cNvPr>
          <p:cNvSpPr/>
          <p:nvPr userDrawn="1"/>
        </p:nvSpPr>
        <p:spPr>
          <a:xfrm>
            <a:off x="6514490" y="946887"/>
            <a:ext cx="335852" cy="33585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C4388F5-0DCA-4A09-A6E1-AE07F403093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7701" y="2042790"/>
            <a:ext cx="4143374" cy="26543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2C12FDC-BC11-43E8-B22A-3EC48E0344D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7699" y="4953919"/>
            <a:ext cx="4143375" cy="75947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>
                <a:solidFill>
                  <a:schemeClr val="accent4"/>
                </a:solidFill>
              </a:defRPr>
            </a:lvl1pPr>
            <a:lvl2pPr>
              <a:buNone/>
              <a:defRPr sz="2000"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D43F412-F2C7-4D38-BDD0-9663029081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887402" y="533063"/>
            <a:ext cx="5542598" cy="5611666"/>
          </a:xfrm>
          <a:custGeom>
            <a:avLst/>
            <a:gdLst>
              <a:gd name="connsiteX0" fmla="*/ 3354105 w 5542598"/>
              <a:gd name="connsiteY0" fmla="*/ 4359376 h 5611666"/>
              <a:gd name="connsiteX1" fmla="*/ 3980250 w 5542598"/>
              <a:gd name="connsiteY1" fmla="*/ 4985521 h 5611666"/>
              <a:gd name="connsiteX2" fmla="*/ 3354105 w 5542598"/>
              <a:gd name="connsiteY2" fmla="*/ 5611666 h 5611666"/>
              <a:gd name="connsiteX3" fmla="*/ 2727960 w 5542598"/>
              <a:gd name="connsiteY3" fmla="*/ 4985521 h 5611666"/>
              <a:gd name="connsiteX4" fmla="*/ 3354105 w 5542598"/>
              <a:gd name="connsiteY4" fmla="*/ 4359376 h 5611666"/>
              <a:gd name="connsiteX5" fmla="*/ 1592580 w 5542598"/>
              <a:gd name="connsiteY5" fmla="*/ 1430357 h 5611666"/>
              <a:gd name="connsiteX6" fmla="*/ 3185160 w 5542598"/>
              <a:gd name="connsiteY6" fmla="*/ 3022937 h 5611666"/>
              <a:gd name="connsiteX7" fmla="*/ 1592580 w 5542598"/>
              <a:gd name="connsiteY7" fmla="*/ 4615517 h 5611666"/>
              <a:gd name="connsiteX8" fmla="*/ 0 w 5542598"/>
              <a:gd name="connsiteY8" fmla="*/ 3022937 h 5611666"/>
              <a:gd name="connsiteX9" fmla="*/ 1592580 w 5542598"/>
              <a:gd name="connsiteY9" fmla="*/ 1430357 h 5611666"/>
              <a:gd name="connsiteX10" fmla="*/ 4230267 w 5542598"/>
              <a:gd name="connsiteY10" fmla="*/ 0 h 5611666"/>
              <a:gd name="connsiteX11" fmla="*/ 5542598 w 5542598"/>
              <a:gd name="connsiteY11" fmla="*/ 1312331 h 5611666"/>
              <a:gd name="connsiteX12" fmla="*/ 4230267 w 5542598"/>
              <a:gd name="connsiteY12" fmla="*/ 2624662 h 5611666"/>
              <a:gd name="connsiteX13" fmla="*/ 2917936 w 5542598"/>
              <a:gd name="connsiteY13" fmla="*/ 1312331 h 5611666"/>
              <a:gd name="connsiteX14" fmla="*/ 4230267 w 5542598"/>
              <a:gd name="connsiteY14" fmla="*/ 0 h 5611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542598" h="5611666">
                <a:moveTo>
                  <a:pt x="3354105" y="4359376"/>
                </a:moveTo>
                <a:cubicBezTo>
                  <a:pt x="3699915" y="4359376"/>
                  <a:pt x="3980250" y="4639711"/>
                  <a:pt x="3980250" y="4985521"/>
                </a:cubicBezTo>
                <a:cubicBezTo>
                  <a:pt x="3980250" y="5331331"/>
                  <a:pt x="3699915" y="5611666"/>
                  <a:pt x="3354105" y="5611666"/>
                </a:cubicBezTo>
                <a:cubicBezTo>
                  <a:pt x="3008295" y="5611666"/>
                  <a:pt x="2727960" y="5331331"/>
                  <a:pt x="2727960" y="4985521"/>
                </a:cubicBezTo>
                <a:cubicBezTo>
                  <a:pt x="2727960" y="4639711"/>
                  <a:pt x="3008295" y="4359376"/>
                  <a:pt x="3354105" y="4359376"/>
                </a:cubicBezTo>
                <a:close/>
                <a:moveTo>
                  <a:pt x="1592580" y="1430357"/>
                </a:moveTo>
                <a:cubicBezTo>
                  <a:pt x="2472138" y="1430357"/>
                  <a:pt x="3185160" y="2143379"/>
                  <a:pt x="3185160" y="3022937"/>
                </a:cubicBezTo>
                <a:cubicBezTo>
                  <a:pt x="3185160" y="3902495"/>
                  <a:pt x="2472138" y="4615517"/>
                  <a:pt x="1592580" y="4615517"/>
                </a:cubicBezTo>
                <a:cubicBezTo>
                  <a:pt x="713022" y="4615517"/>
                  <a:pt x="0" y="3902495"/>
                  <a:pt x="0" y="3022937"/>
                </a:cubicBezTo>
                <a:cubicBezTo>
                  <a:pt x="0" y="2143379"/>
                  <a:pt x="713022" y="1430357"/>
                  <a:pt x="1592580" y="1430357"/>
                </a:cubicBezTo>
                <a:close/>
                <a:moveTo>
                  <a:pt x="4230267" y="0"/>
                </a:moveTo>
                <a:cubicBezTo>
                  <a:pt x="4955047" y="0"/>
                  <a:pt x="5542598" y="587551"/>
                  <a:pt x="5542598" y="1312331"/>
                </a:cubicBezTo>
                <a:cubicBezTo>
                  <a:pt x="5542598" y="2037111"/>
                  <a:pt x="4955047" y="2624662"/>
                  <a:pt x="4230267" y="2624662"/>
                </a:cubicBezTo>
                <a:cubicBezTo>
                  <a:pt x="3505487" y="2624662"/>
                  <a:pt x="2917936" y="2037111"/>
                  <a:pt x="2917936" y="1312331"/>
                </a:cubicBezTo>
                <a:cubicBezTo>
                  <a:pt x="2917936" y="587551"/>
                  <a:pt x="3505487" y="0"/>
                  <a:pt x="4230267" y="0"/>
                </a:cubicBez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1176083-2CE5-4707-A564-46805454A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805213"/>
            <a:ext cx="4275138" cy="830997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161869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7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5C82CE-C2CD-49C4-A79D-4B642260DD79}" type="datetimeFigureOut">
              <a:rPr lang="en-ZA" smtClean="0"/>
              <a:t>2024/11/04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A81111-E4D2-4452-A829-681945F4491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046083303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5C82CE-C2CD-49C4-A79D-4B642260DD79}" type="datetimeFigureOut">
              <a:rPr lang="en-ZA" smtClean="0"/>
              <a:t>2024/11/04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A81111-E4D2-4452-A829-681945F4491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108648296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5C82CE-C2CD-49C4-A79D-4B642260DD79}" type="datetimeFigureOut">
              <a:rPr lang="en-ZA" smtClean="0"/>
              <a:t>2024/11/04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A81111-E4D2-4452-A829-681945F4491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4134288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5C82CE-C2CD-49C4-A79D-4B642260DD79}" type="datetimeFigureOut">
              <a:rPr lang="en-ZA" smtClean="0"/>
              <a:t>2024/11/04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A81111-E4D2-4452-A829-681945F4491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11949449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701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5C82CE-C2CD-49C4-A79D-4B642260DD79}" type="datetimeFigureOut">
              <a:rPr lang="en-ZA" smtClean="0"/>
              <a:t>2024/11/04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A81111-E4D2-4452-A829-681945F4491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125837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5C82CE-C2CD-49C4-A79D-4B642260DD79}" type="datetimeFigureOut">
              <a:rPr lang="en-ZA" smtClean="0"/>
              <a:t>2024/11/04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BA81111-E4D2-4452-A829-681945F4491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49584342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1117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689" r:id="rId13"/>
    <p:sldLayoutId id="2147483690" r:id="rId14"/>
    <p:sldLayoutId id="2147483688" r:id="rId15"/>
    <p:sldLayoutId id="2147483681" r:id="rId16"/>
    <p:sldLayoutId id="2147483680" r:id="rId17"/>
    <p:sldLayoutId id="2147483677" r:id="rId18"/>
    <p:sldLayoutId id="2147483654" r:id="rId19"/>
    <p:sldLayoutId id="2147483685" r:id="rId20"/>
    <p:sldLayoutId id="2147483684" r:id="rId21"/>
    <p:sldLayoutId id="2147483686" r:id="rId22"/>
    <p:sldLayoutId id="2147483687" r:id="rId23"/>
    <p:sldLayoutId id="2147483675" r:id="rId2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27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image" Target="../media/image32.png"/><Relationship Id="rId18" Type="http://schemas.openxmlformats.org/officeDocument/2006/relationships/image" Target="../media/image3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svg"/><Relationship Id="rId17" Type="http://schemas.openxmlformats.org/officeDocument/2006/relationships/image" Target="../media/image36.png"/><Relationship Id="rId2" Type="http://schemas.openxmlformats.org/officeDocument/2006/relationships/image" Target="../media/image21.jpeg"/><Relationship Id="rId16" Type="http://schemas.openxmlformats.org/officeDocument/2006/relationships/image" Target="../media/image3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sv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Relationship Id="rId14" Type="http://schemas.openxmlformats.org/officeDocument/2006/relationships/image" Target="../media/image33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22" b="-9222"/>
            </a:stretch>
          </a:blipFill>
        </p:spPr>
        <p:txBody>
          <a:bodyPr/>
          <a:lstStyle/>
          <a:p>
            <a:endParaRPr lang="en-ZA" sz="1200"/>
          </a:p>
        </p:txBody>
      </p:sp>
      <p:grpSp>
        <p:nvGrpSpPr>
          <p:cNvPr id="4" name="Group 4"/>
          <p:cNvGrpSpPr/>
          <p:nvPr/>
        </p:nvGrpSpPr>
        <p:grpSpPr>
          <a:xfrm>
            <a:off x="5174327" y="2278475"/>
            <a:ext cx="1905667" cy="2301051"/>
            <a:chOff x="0" y="0"/>
            <a:chExt cx="752856" cy="909057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52856" cy="909057"/>
            </a:xfrm>
            <a:custGeom>
              <a:avLst/>
              <a:gdLst/>
              <a:ahLst/>
              <a:cxnLst/>
              <a:rect l="l" t="t" r="r" b="b"/>
              <a:pathLst>
                <a:path w="752856" h="909057">
                  <a:moveTo>
                    <a:pt x="0" y="0"/>
                  </a:moveTo>
                  <a:lnTo>
                    <a:pt x="752856" y="0"/>
                  </a:lnTo>
                  <a:lnTo>
                    <a:pt x="752856" y="909057"/>
                  </a:lnTo>
                  <a:lnTo>
                    <a:pt x="0" y="909057"/>
                  </a:lnTo>
                  <a:close/>
                </a:path>
              </a:pathLst>
            </a:custGeom>
            <a:solidFill>
              <a:srgbClr val="1E5128"/>
            </a:solidFill>
          </p:spPr>
          <p:txBody>
            <a:bodyPr/>
            <a:lstStyle/>
            <a:p>
              <a:endParaRPr lang="en-ZA" sz="1200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104775"/>
              <a:ext cx="752856" cy="804282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611"/>
                </a:lnSpc>
              </a:pPr>
              <a:endParaRPr sz="1200"/>
            </a:p>
          </p:txBody>
        </p:sp>
      </p:grpSp>
      <p:sp>
        <p:nvSpPr>
          <p:cNvPr id="7" name="Freeform 7"/>
          <p:cNvSpPr/>
          <p:nvPr/>
        </p:nvSpPr>
        <p:spPr>
          <a:xfrm flipH="1">
            <a:off x="-120978" y="2278475"/>
            <a:ext cx="5295305" cy="2301051"/>
          </a:xfrm>
          <a:custGeom>
            <a:avLst/>
            <a:gdLst/>
            <a:ahLst/>
            <a:cxnLst/>
            <a:rect l="l" t="t" r="r" b="b"/>
            <a:pathLst>
              <a:path w="7942957" h="3451576">
                <a:moveTo>
                  <a:pt x="7942956" y="0"/>
                </a:moveTo>
                <a:lnTo>
                  <a:pt x="0" y="0"/>
                </a:lnTo>
                <a:lnTo>
                  <a:pt x="0" y="3451576"/>
                </a:lnTo>
                <a:lnTo>
                  <a:pt x="7942956" y="3451576"/>
                </a:lnTo>
                <a:lnTo>
                  <a:pt x="7942956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  <p:sp>
        <p:nvSpPr>
          <p:cNvPr id="8" name="Freeform 8"/>
          <p:cNvSpPr/>
          <p:nvPr/>
        </p:nvSpPr>
        <p:spPr>
          <a:xfrm>
            <a:off x="7079994" y="2278475"/>
            <a:ext cx="5295305" cy="2301051"/>
          </a:xfrm>
          <a:custGeom>
            <a:avLst/>
            <a:gdLst/>
            <a:ahLst/>
            <a:cxnLst/>
            <a:rect l="l" t="t" r="r" b="b"/>
            <a:pathLst>
              <a:path w="7942957" h="3451576">
                <a:moveTo>
                  <a:pt x="0" y="0"/>
                </a:moveTo>
                <a:lnTo>
                  <a:pt x="7942957" y="0"/>
                </a:lnTo>
                <a:lnTo>
                  <a:pt x="7942957" y="3451576"/>
                </a:lnTo>
                <a:lnTo>
                  <a:pt x="0" y="345157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  <p:sp>
        <p:nvSpPr>
          <p:cNvPr id="9" name="TextBox 9"/>
          <p:cNvSpPr txBox="1"/>
          <p:nvPr/>
        </p:nvSpPr>
        <p:spPr>
          <a:xfrm>
            <a:off x="745973" y="2198999"/>
            <a:ext cx="11009014" cy="17729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5908"/>
              </a:lnSpc>
            </a:pPr>
            <a:r>
              <a:rPr lang="en-US" sz="7200" b="1" spc="-541" dirty="0">
                <a:solidFill>
                  <a:srgbClr val="FFFFFF"/>
                </a:solidFill>
                <a:latin typeface="Arial Narrow" panose="020B0606020202030204" pitchFamily="34" charset="0"/>
                <a:ea typeface="TT Bluescreens Bold"/>
                <a:cs typeface="TT Bluescreens Bold"/>
                <a:sym typeface="TT Bluescreens Bold"/>
              </a:rPr>
              <a:t>Agriculture</a:t>
            </a:r>
            <a:r>
              <a:rPr lang="en-US" sz="7200" b="1" spc="-541" dirty="0">
                <a:solidFill>
                  <a:srgbClr val="FFFFFF"/>
                </a:solidFill>
                <a:latin typeface="TT Bluescreens Bold"/>
                <a:ea typeface="TT Bluescreens Bold"/>
                <a:cs typeface="TT Bluescreens Bold"/>
                <a:sym typeface="TT Bluescreens Bold"/>
              </a:rPr>
              <a:t> </a:t>
            </a:r>
            <a:r>
              <a:rPr lang="en-US" sz="7200" b="1" spc="-541" dirty="0">
                <a:solidFill>
                  <a:srgbClr val="FFFFFF"/>
                </a:solidFill>
                <a:latin typeface="Arial Narrow" panose="020B0606020202030204" pitchFamily="34" charset="0"/>
                <a:ea typeface="TT Bluescreens Bold"/>
                <a:cs typeface="TT Bluescreens Bold"/>
                <a:sym typeface="TT Bluescreens Bold"/>
              </a:rPr>
              <a:t>Financing Solutions</a:t>
            </a:r>
          </a:p>
        </p:txBody>
      </p:sp>
      <p:sp>
        <p:nvSpPr>
          <p:cNvPr id="10" name="Freeform 10"/>
          <p:cNvSpPr/>
          <p:nvPr/>
        </p:nvSpPr>
        <p:spPr>
          <a:xfrm>
            <a:off x="7727363" y="2139946"/>
            <a:ext cx="1519580" cy="928843"/>
          </a:xfrm>
          <a:custGeom>
            <a:avLst/>
            <a:gdLst/>
            <a:ahLst/>
            <a:cxnLst/>
            <a:rect l="l" t="t" r="r" b="b"/>
            <a:pathLst>
              <a:path w="2279370" h="1393265">
                <a:moveTo>
                  <a:pt x="0" y="0"/>
                </a:moveTo>
                <a:lnTo>
                  <a:pt x="2279369" y="0"/>
                </a:lnTo>
                <a:lnTo>
                  <a:pt x="2279369" y="1393265"/>
                </a:lnTo>
                <a:lnTo>
                  <a:pt x="0" y="13932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  <p:sp>
        <p:nvSpPr>
          <p:cNvPr id="11" name="Freeform 11"/>
          <p:cNvSpPr/>
          <p:nvPr/>
        </p:nvSpPr>
        <p:spPr>
          <a:xfrm rot="-7475287">
            <a:off x="166481" y="3286051"/>
            <a:ext cx="1449177" cy="764441"/>
          </a:xfrm>
          <a:custGeom>
            <a:avLst/>
            <a:gdLst/>
            <a:ahLst/>
            <a:cxnLst/>
            <a:rect l="l" t="t" r="r" b="b"/>
            <a:pathLst>
              <a:path w="2173766" h="1146662">
                <a:moveTo>
                  <a:pt x="0" y="0"/>
                </a:moveTo>
                <a:lnTo>
                  <a:pt x="2173766" y="0"/>
                </a:lnTo>
                <a:lnTo>
                  <a:pt x="2173766" y="1146662"/>
                </a:lnTo>
                <a:lnTo>
                  <a:pt x="0" y="114666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  <p:sp>
        <p:nvSpPr>
          <p:cNvPr id="12" name="TextBox 12"/>
          <p:cNvSpPr txBox="1"/>
          <p:nvPr/>
        </p:nvSpPr>
        <p:spPr>
          <a:xfrm>
            <a:off x="3399113" y="4134888"/>
            <a:ext cx="5393775" cy="3293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15"/>
              </a:lnSpc>
            </a:pPr>
            <a:r>
              <a:rPr lang="en-US" sz="1939" spc="391" dirty="0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AGRICULTURAL BANK OF NAMIBIA</a:t>
            </a:r>
          </a:p>
        </p:txBody>
      </p:sp>
      <p:pic>
        <p:nvPicPr>
          <p:cNvPr id="15" name="Picture 14" descr="A logo with blue and yellow text&#10;&#10;Description automatically generated">
            <a:extLst>
              <a:ext uri="{FF2B5EF4-FFF2-40B4-BE49-F238E27FC236}">
                <a16:creationId xmlns:a16="http://schemas.microsoft.com/office/drawing/2014/main" id="{EA6EF393-6371-3A34-F3A7-7734E9ACC4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99103" y="110085"/>
            <a:ext cx="3244159" cy="21268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9">
            <a:extLst>
              <a:ext uri="{FF2B5EF4-FFF2-40B4-BE49-F238E27FC236}">
                <a16:creationId xmlns:a16="http://schemas.microsoft.com/office/drawing/2014/main" id="{9476316A-49C8-56D0-AF3B-E4870B7C8C50}"/>
              </a:ext>
            </a:extLst>
          </p:cNvPr>
          <p:cNvSpPr txBox="1"/>
          <p:nvPr/>
        </p:nvSpPr>
        <p:spPr>
          <a:xfrm>
            <a:off x="253497" y="2710855"/>
            <a:ext cx="4780230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40"/>
              </a:lnSpc>
            </a:pPr>
            <a:r>
              <a:rPr lang="en-US" sz="6000" b="1" spc="-192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TT Bluescreens Bold"/>
                <a:cs typeface="TT Bluescreens Bold"/>
                <a:sym typeface="TT Bluescreens Bold"/>
              </a:rPr>
              <a:t>Thank You 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6CB3F23-F69F-000E-5784-3751D4D1CB18}"/>
              </a:ext>
            </a:extLst>
          </p:cNvPr>
          <p:cNvGrpSpPr/>
          <p:nvPr/>
        </p:nvGrpSpPr>
        <p:grpSpPr>
          <a:xfrm>
            <a:off x="4833754" y="1276540"/>
            <a:ext cx="6992030" cy="5228376"/>
            <a:chOff x="7732798" y="-1128465"/>
            <a:chExt cx="12496181" cy="10386765"/>
          </a:xfrm>
        </p:grpSpPr>
        <p:grpSp>
          <p:nvGrpSpPr>
            <p:cNvPr id="6" name="Group 7">
              <a:extLst>
                <a:ext uri="{FF2B5EF4-FFF2-40B4-BE49-F238E27FC236}">
                  <a16:creationId xmlns:a16="http://schemas.microsoft.com/office/drawing/2014/main" id="{48401DCF-32CF-3F1F-CA21-00CDADBA2808}"/>
                </a:ext>
              </a:extLst>
            </p:cNvPr>
            <p:cNvGrpSpPr/>
            <p:nvPr/>
          </p:nvGrpSpPr>
          <p:grpSpPr>
            <a:xfrm>
              <a:off x="11885773" y="-1128465"/>
              <a:ext cx="8343206" cy="8343206"/>
              <a:chOff x="0" y="0"/>
              <a:chExt cx="812800" cy="812800"/>
            </a:xfrm>
          </p:grpSpPr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9B43441A-A196-5B59-BBAD-D7A77FEFDBEE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2"/>
                <a:stretch>
                  <a:fillRect l="-26628" r="-26628"/>
                </a:stretch>
              </a:blipFill>
            </p:spPr>
            <p:txBody>
              <a:bodyPr/>
              <a:lstStyle/>
              <a:p>
                <a:endParaRPr lang="en-ZA"/>
              </a:p>
            </p:txBody>
          </p:sp>
        </p:grpSp>
        <p:grpSp>
          <p:nvGrpSpPr>
            <p:cNvPr id="7" name="Group 9">
              <a:extLst>
                <a:ext uri="{FF2B5EF4-FFF2-40B4-BE49-F238E27FC236}">
                  <a16:creationId xmlns:a16="http://schemas.microsoft.com/office/drawing/2014/main" id="{CB8C072E-8E32-AAAB-DE58-132FF62A94CC}"/>
                </a:ext>
              </a:extLst>
            </p:cNvPr>
            <p:cNvGrpSpPr/>
            <p:nvPr/>
          </p:nvGrpSpPr>
          <p:grpSpPr>
            <a:xfrm>
              <a:off x="10207806" y="3465532"/>
              <a:ext cx="3355936" cy="3355936"/>
              <a:chOff x="0" y="0"/>
              <a:chExt cx="812800" cy="812800"/>
            </a:xfrm>
          </p:grpSpPr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C86BFCEA-808B-600E-E64A-2A8AA48FBFF3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3"/>
                <a:stretch>
                  <a:fillRect l="-38888" r="-38888"/>
                </a:stretch>
              </a:blipFill>
              <a:ln w="219075" cap="sq">
                <a:solidFill>
                  <a:srgbClr val="02693C"/>
                </a:solidFill>
                <a:prstDash val="solid"/>
                <a:miter/>
              </a:ln>
            </p:spPr>
            <p:txBody>
              <a:bodyPr/>
              <a:lstStyle/>
              <a:p>
                <a:endParaRPr lang="en-ZA"/>
              </a:p>
            </p:txBody>
          </p:sp>
        </p:grpSp>
        <p:grpSp>
          <p:nvGrpSpPr>
            <p:cNvPr id="8" name="Group 11">
              <a:extLst>
                <a:ext uri="{FF2B5EF4-FFF2-40B4-BE49-F238E27FC236}">
                  <a16:creationId xmlns:a16="http://schemas.microsoft.com/office/drawing/2014/main" id="{1DE03B2F-1FCC-381C-901D-B0EB1DB2AAD4}"/>
                </a:ext>
              </a:extLst>
            </p:cNvPr>
            <p:cNvGrpSpPr/>
            <p:nvPr/>
          </p:nvGrpSpPr>
          <p:grpSpPr>
            <a:xfrm>
              <a:off x="10207806" y="6821468"/>
              <a:ext cx="2436832" cy="2436832"/>
              <a:chOff x="0" y="0"/>
              <a:chExt cx="812800" cy="812800"/>
            </a:xfrm>
          </p:grpSpPr>
          <p:sp>
            <p:nvSpPr>
              <p:cNvPr id="11" name="Freeform 12">
                <a:extLst>
                  <a:ext uri="{FF2B5EF4-FFF2-40B4-BE49-F238E27FC236}">
                    <a16:creationId xmlns:a16="http://schemas.microsoft.com/office/drawing/2014/main" id="{AA4522DC-F45B-8612-9E13-5BEF6BC61C0B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blipFill>
                <a:blip r:embed="rId4"/>
                <a:stretch>
                  <a:fillRect l="-25046" r="-25046"/>
                </a:stretch>
              </a:blipFill>
            </p:spPr>
            <p:txBody>
              <a:bodyPr/>
              <a:lstStyle/>
              <a:p>
                <a:endParaRPr lang="en-ZA"/>
              </a:p>
            </p:txBody>
          </p:sp>
        </p:grp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F0B0D0F7-0E3E-9662-C2FF-EAAC53CA3300}"/>
                </a:ext>
              </a:extLst>
            </p:cNvPr>
            <p:cNvSpPr/>
            <p:nvPr/>
          </p:nvSpPr>
          <p:spPr>
            <a:xfrm>
              <a:off x="7732798" y="3983145"/>
              <a:ext cx="1732351" cy="1930196"/>
            </a:xfrm>
            <a:custGeom>
              <a:avLst/>
              <a:gdLst/>
              <a:ahLst/>
              <a:cxnLst/>
              <a:rect l="l" t="t" r="r" b="b"/>
              <a:pathLst>
                <a:path w="1732351" h="1930196">
                  <a:moveTo>
                    <a:pt x="0" y="0"/>
                  </a:moveTo>
                  <a:lnTo>
                    <a:pt x="1732350" y="0"/>
                  </a:lnTo>
                  <a:lnTo>
                    <a:pt x="1732350" y="1930196"/>
                  </a:lnTo>
                  <a:lnTo>
                    <a:pt x="0" y="193019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0FCE5E17-CBA1-32AB-7678-06E8FCB7D43E}"/>
                </a:ext>
              </a:extLst>
            </p:cNvPr>
            <p:cNvSpPr/>
            <p:nvPr/>
          </p:nvSpPr>
          <p:spPr>
            <a:xfrm>
              <a:off x="15117062" y="6649625"/>
              <a:ext cx="940314" cy="1871272"/>
            </a:xfrm>
            <a:custGeom>
              <a:avLst/>
              <a:gdLst/>
              <a:ahLst/>
              <a:cxnLst/>
              <a:rect l="l" t="t" r="r" b="b"/>
              <a:pathLst>
                <a:path w="940314" h="1871272">
                  <a:moveTo>
                    <a:pt x="0" y="0"/>
                  </a:moveTo>
                  <a:lnTo>
                    <a:pt x="940314" y="0"/>
                  </a:lnTo>
                  <a:lnTo>
                    <a:pt x="940314" y="1871272"/>
                  </a:lnTo>
                  <a:lnTo>
                    <a:pt x="0" y="187127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ZA"/>
            </a:p>
          </p:txBody>
        </p:sp>
      </p:grpSp>
    </p:spTree>
    <p:extLst>
      <p:ext uri="{BB962C8B-B14F-4D97-AF65-F5344CB8AC3E}">
        <p14:creationId xmlns:p14="http://schemas.microsoft.com/office/powerpoint/2010/main" val="75558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198232" y="181391"/>
            <a:ext cx="10715627" cy="7417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40"/>
              </a:lnSpc>
            </a:pPr>
            <a:r>
              <a:rPr lang="en-US" sz="6000" b="1" spc="-192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TT Bluescreens Bold"/>
                <a:cs typeface="TT Bluescreens Bold"/>
                <a:sym typeface="TT Bluescreens Bold"/>
              </a:rPr>
              <a:t>About Agribank </a:t>
            </a:r>
          </a:p>
        </p:txBody>
      </p:sp>
      <p:pic>
        <p:nvPicPr>
          <p:cNvPr id="2" name="Picture 1" descr="Map&#10;&#10;Description automatically generated">
            <a:extLst>
              <a:ext uri="{FF2B5EF4-FFF2-40B4-BE49-F238E27FC236}">
                <a16:creationId xmlns:a16="http://schemas.microsoft.com/office/drawing/2014/main" id="{F82BA3D7-0D44-D449-487F-47FE668C99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" t="2663" r="1409" b="2535"/>
          <a:stretch/>
        </p:blipFill>
        <p:spPr>
          <a:xfrm>
            <a:off x="5893806" y="552262"/>
            <a:ext cx="5957180" cy="54674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62B9DA-8C7F-893F-993B-94B5826EB395}"/>
              </a:ext>
            </a:extLst>
          </p:cNvPr>
          <p:cNvSpPr txBox="1"/>
          <p:nvPr/>
        </p:nvSpPr>
        <p:spPr>
          <a:xfrm>
            <a:off x="477923" y="2136338"/>
            <a:ext cx="5618077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</a:rPr>
              <a:t>A State-Owned Enterprise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 Narrow" panose="020B0606020202030204" pitchFamily="34" charset="0"/>
              </a:rPr>
              <a:t>Mandate is to promote growth and development of agriculture through  affordable and innovative financing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 Narrow" panose="020B0606020202030204" pitchFamily="34" charset="0"/>
              </a:rPr>
              <a:t>Financing the entire agricultural value chain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Arial Narrow" panose="020B0606020202030204" pitchFamily="34" charset="0"/>
            </a:endParaRPr>
          </a:p>
          <a:p>
            <a:r>
              <a:rPr lang="en-GB" sz="2000" b="1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</a:rPr>
              <a:t>Exposure to the agriculture sector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 Narrow" panose="020B0606020202030204" pitchFamily="34" charset="0"/>
              </a:rPr>
              <a:t>A loan book value of N$3.7bn to date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rial Narrow" panose="020B0606020202030204" pitchFamily="34" charset="0"/>
              </a:rPr>
              <a:t>With150 employees, in 8 locations countrywide </a:t>
            </a:r>
          </a:p>
          <a:p>
            <a:endParaRPr lang="en-ZA" dirty="0">
              <a:latin typeface="Arial Narrow" panose="020B0606020202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2FF1F9-459E-68F6-C155-80CF6BEFFF23}"/>
              </a:ext>
            </a:extLst>
          </p:cNvPr>
          <p:cNvSpPr txBox="1"/>
          <p:nvPr/>
        </p:nvSpPr>
        <p:spPr>
          <a:xfrm>
            <a:off x="324640" y="6130156"/>
            <a:ext cx="1031249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</a:rPr>
              <a:t>Funding extended to Individuals, cooperatives, companies, partnerships and trusts</a:t>
            </a:r>
          </a:p>
          <a:p>
            <a:endParaRPr lang="en-ZA" sz="2400" b="1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F5AFC5E-705E-D518-EC4D-36FB5EE795D1}"/>
              </a:ext>
            </a:extLst>
          </p:cNvPr>
          <p:cNvSpPr/>
          <p:nvPr/>
        </p:nvSpPr>
        <p:spPr>
          <a:xfrm>
            <a:off x="10700507" y="5675366"/>
            <a:ext cx="969912" cy="1168569"/>
          </a:xfrm>
          <a:custGeom>
            <a:avLst/>
            <a:gdLst/>
            <a:ahLst/>
            <a:cxnLst/>
            <a:rect l="l" t="t" r="r" b="b"/>
            <a:pathLst>
              <a:path w="1454868" h="1752853">
                <a:moveTo>
                  <a:pt x="0" y="0"/>
                </a:moveTo>
                <a:lnTo>
                  <a:pt x="1454868" y="0"/>
                </a:lnTo>
                <a:lnTo>
                  <a:pt x="1454868" y="1752854"/>
                </a:lnTo>
                <a:lnTo>
                  <a:pt x="0" y="1752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</p:spTree>
    <p:extLst>
      <p:ext uri="{BB962C8B-B14F-4D97-AF65-F5344CB8AC3E}">
        <p14:creationId xmlns:p14="http://schemas.microsoft.com/office/powerpoint/2010/main" val="995767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176843" y="189912"/>
            <a:ext cx="11780363" cy="7417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40"/>
              </a:lnSpc>
            </a:pPr>
            <a:r>
              <a:rPr lang="en-US" sz="6000" b="1" spc="-192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TT Bluescreens Bold"/>
                <a:cs typeface="TT Bluescreens Bold"/>
                <a:sym typeface="TT Bluescreens Bold"/>
              </a:rPr>
              <a:t>Financing Solutions for Agriculture </a:t>
            </a: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3BCBC92-DA64-F691-18A9-B155F44861C0}"/>
              </a:ext>
            </a:extLst>
          </p:cNvPr>
          <p:cNvSpPr/>
          <p:nvPr/>
        </p:nvSpPr>
        <p:spPr>
          <a:xfrm>
            <a:off x="10987294" y="5689431"/>
            <a:ext cx="969912" cy="1168569"/>
          </a:xfrm>
          <a:custGeom>
            <a:avLst/>
            <a:gdLst/>
            <a:ahLst/>
            <a:cxnLst/>
            <a:rect l="l" t="t" r="r" b="b"/>
            <a:pathLst>
              <a:path w="1454868" h="1752853">
                <a:moveTo>
                  <a:pt x="0" y="0"/>
                </a:moveTo>
                <a:lnTo>
                  <a:pt x="1454868" y="0"/>
                </a:lnTo>
                <a:lnTo>
                  <a:pt x="1454868" y="1752854"/>
                </a:lnTo>
                <a:lnTo>
                  <a:pt x="0" y="17528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82CC1E-E1A3-7B35-AB27-1368751545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75" b="7273"/>
          <a:stretch/>
        </p:blipFill>
        <p:spPr>
          <a:xfrm>
            <a:off x="639575" y="1254979"/>
            <a:ext cx="8051751" cy="4952526"/>
          </a:xfrm>
          <a:prstGeom prst="rect">
            <a:avLst/>
          </a:prstGeom>
        </p:spPr>
      </p:pic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9BE4181C-2AEB-65BB-195C-5883369D5B49}"/>
              </a:ext>
            </a:extLst>
          </p:cNvPr>
          <p:cNvSpPr/>
          <p:nvPr/>
        </p:nvSpPr>
        <p:spPr>
          <a:xfrm>
            <a:off x="8845258" y="2109457"/>
            <a:ext cx="3111948" cy="2933323"/>
          </a:xfrm>
          <a:prstGeom prst="roundRect">
            <a:avLst/>
          </a:prstGeom>
          <a:noFill/>
          <a:ln w="6350" cap="flat" cmpd="sng" algn="ctr">
            <a:noFill/>
            <a:prstDash val="solid"/>
            <a:miter lim="800000"/>
          </a:ln>
          <a:effectLst/>
        </p:spPr>
        <p:txBody>
          <a:bodyPr rtlCol="0" anchor="t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cs typeface="Aharoni" panose="02010803020104030203" pitchFamily="2" charset="-79"/>
              </a:rPr>
              <a:t>AGRI ADVISORY SERVICES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One-on-one mentorship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Farmer’s Information Days (FID’s)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Short Training Courses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Excursions / Exposure Visits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Day / Evening Lectures 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Practical Sessions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</a:rPr>
              <a:t>Pre and Post Settlement Training Courses</a:t>
            </a:r>
          </a:p>
        </p:txBody>
      </p:sp>
    </p:spTree>
    <p:extLst>
      <p:ext uri="{BB962C8B-B14F-4D97-AF65-F5344CB8AC3E}">
        <p14:creationId xmlns:p14="http://schemas.microsoft.com/office/powerpoint/2010/main" val="4005861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189179" y="256661"/>
            <a:ext cx="10715627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40"/>
              </a:lnSpc>
            </a:pPr>
            <a:r>
              <a:rPr lang="en-US" sz="6000" b="1" spc="-192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TT Bluescreens Bold"/>
                <a:cs typeface="TT Bluescreens Bold"/>
                <a:sym typeface="TT Bluescreens Bold"/>
              </a:rPr>
              <a:t>Regional Distribution of Loans</a:t>
            </a:r>
          </a:p>
        </p:txBody>
      </p:sp>
      <p:sp>
        <p:nvSpPr>
          <p:cNvPr id="17" name="Freeform 7">
            <a:extLst>
              <a:ext uri="{FF2B5EF4-FFF2-40B4-BE49-F238E27FC236}">
                <a16:creationId xmlns:a16="http://schemas.microsoft.com/office/drawing/2014/main" id="{73BCBC92-DA64-F691-18A9-B155F44861C0}"/>
              </a:ext>
            </a:extLst>
          </p:cNvPr>
          <p:cNvSpPr/>
          <p:nvPr/>
        </p:nvSpPr>
        <p:spPr>
          <a:xfrm>
            <a:off x="10987294" y="5689431"/>
            <a:ext cx="969912" cy="1168569"/>
          </a:xfrm>
          <a:custGeom>
            <a:avLst/>
            <a:gdLst/>
            <a:ahLst/>
            <a:cxnLst/>
            <a:rect l="l" t="t" r="r" b="b"/>
            <a:pathLst>
              <a:path w="1454868" h="1752853">
                <a:moveTo>
                  <a:pt x="0" y="0"/>
                </a:moveTo>
                <a:lnTo>
                  <a:pt x="1454868" y="0"/>
                </a:lnTo>
                <a:lnTo>
                  <a:pt x="1454868" y="1752854"/>
                </a:lnTo>
                <a:lnTo>
                  <a:pt x="0" y="175285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72773F8-4359-1D77-3AB3-90DD36D907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97" y="1030490"/>
            <a:ext cx="5220872" cy="52117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50D45B9-B244-BA4F-49F7-7E8257C93BB6}"/>
              </a:ext>
            </a:extLst>
          </p:cNvPr>
          <p:cNvSpPr txBox="1"/>
          <p:nvPr/>
        </p:nvSpPr>
        <p:spPr>
          <a:xfrm>
            <a:off x="9543982" y="2413337"/>
            <a:ext cx="1577517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i="0" u="none" strike="noStrike" dirty="0">
                <a:solidFill>
                  <a:srgbClr val="FF0000"/>
                </a:solidFill>
                <a:effectLst/>
                <a:latin typeface="Aptos Narrow" panose="020B0004020202020204" pitchFamily="34" charset="0"/>
              </a:rPr>
              <a:t>Total Clients</a:t>
            </a:r>
          </a:p>
          <a:p>
            <a:pPr algn="ctr"/>
            <a:r>
              <a:rPr lang="en-GB" sz="1200" b="1" dirty="0">
                <a:solidFill>
                  <a:srgbClr val="FF0000"/>
                </a:solidFill>
                <a:latin typeface="Aptos Narrow" panose="020B0004020202020204" pitchFamily="34" charset="0"/>
              </a:rPr>
              <a:t>1,693</a:t>
            </a:r>
          </a:p>
          <a:p>
            <a:pPr algn="ctr"/>
            <a:endParaRPr lang="en-GB" sz="1200" b="1" dirty="0">
              <a:solidFill>
                <a:srgbClr val="FF0000"/>
              </a:solidFill>
              <a:latin typeface="Aptos Narrow" panose="020B0004020202020204" pitchFamily="34" charset="0"/>
            </a:endParaRPr>
          </a:p>
          <a:p>
            <a:pPr algn="ctr"/>
            <a:r>
              <a:rPr lang="en-GB" sz="1200" b="1" dirty="0">
                <a:solidFill>
                  <a:srgbClr val="FF0000"/>
                </a:solidFill>
                <a:latin typeface="Aptos Narrow" panose="020B0004020202020204" pitchFamily="34" charset="0"/>
              </a:rPr>
              <a:t>No of Jobs created -  Aver. 6,772</a:t>
            </a:r>
            <a:endParaRPr lang="en-US" sz="1200" b="1" dirty="0">
              <a:solidFill>
                <a:srgbClr val="FF0000"/>
              </a:solidFill>
              <a:latin typeface="Aptos Narrow" panose="020B00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A2A5D0-9AFB-8E7B-702C-4335CEC9BA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2637" y="1967545"/>
            <a:ext cx="6828112" cy="379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966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9316016" y="4133461"/>
            <a:ext cx="2586272" cy="2412194"/>
            <a:chOff x="277046" y="222321"/>
            <a:chExt cx="336352" cy="326237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" name="Freeform 4"/>
            <p:cNvSpPr/>
            <p:nvPr/>
          </p:nvSpPr>
          <p:spPr>
            <a:xfrm>
              <a:off x="277046" y="222321"/>
              <a:ext cx="336352" cy="326237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ZA" sz="1200"/>
            </a:p>
          </p:txBody>
        </p:sp>
      </p:grpSp>
      <p:sp>
        <p:nvSpPr>
          <p:cNvPr id="7" name="Freeform 7"/>
          <p:cNvSpPr/>
          <p:nvPr/>
        </p:nvSpPr>
        <p:spPr>
          <a:xfrm>
            <a:off x="11417333" y="6194406"/>
            <a:ext cx="969912" cy="1168569"/>
          </a:xfrm>
          <a:custGeom>
            <a:avLst/>
            <a:gdLst/>
            <a:ahLst/>
            <a:cxnLst/>
            <a:rect l="l" t="t" r="r" b="b"/>
            <a:pathLst>
              <a:path w="1454868" h="1752853">
                <a:moveTo>
                  <a:pt x="0" y="0"/>
                </a:moveTo>
                <a:lnTo>
                  <a:pt x="1454868" y="0"/>
                </a:lnTo>
                <a:lnTo>
                  <a:pt x="1454868" y="1752854"/>
                </a:lnTo>
                <a:lnTo>
                  <a:pt x="0" y="1752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  <p:sp>
        <p:nvSpPr>
          <p:cNvPr id="8" name="Freeform 8"/>
          <p:cNvSpPr/>
          <p:nvPr/>
        </p:nvSpPr>
        <p:spPr>
          <a:xfrm>
            <a:off x="10471937" y="966917"/>
            <a:ext cx="1034263" cy="1286797"/>
          </a:xfrm>
          <a:custGeom>
            <a:avLst/>
            <a:gdLst/>
            <a:ahLst/>
            <a:cxnLst/>
            <a:rect l="l" t="t" r="r" b="b"/>
            <a:pathLst>
              <a:path w="1551395" h="1930196">
                <a:moveTo>
                  <a:pt x="0" y="0"/>
                </a:moveTo>
                <a:lnTo>
                  <a:pt x="1551395" y="0"/>
                </a:lnTo>
                <a:lnTo>
                  <a:pt x="1551395" y="1930196"/>
                </a:lnTo>
                <a:lnTo>
                  <a:pt x="0" y="19301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  <p:sp>
        <p:nvSpPr>
          <p:cNvPr id="9" name="TextBox 9"/>
          <p:cNvSpPr txBox="1"/>
          <p:nvPr/>
        </p:nvSpPr>
        <p:spPr>
          <a:xfrm>
            <a:off x="139324" y="208032"/>
            <a:ext cx="8041742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40"/>
              </a:lnSpc>
            </a:pPr>
            <a:r>
              <a:rPr lang="en-US" sz="6000" b="1" spc="-192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TT Bluescreens Bold"/>
                <a:cs typeface="TT Bluescreens Bold"/>
                <a:sym typeface="TT Bluescreens Bold"/>
              </a:rPr>
              <a:t>Post Settlement Loans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0432DB-519C-47E4-2499-CD4B1B796E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324" y="1145628"/>
            <a:ext cx="7402213" cy="342624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AF8D10-1B07-5365-A043-68C23A5BABCA}"/>
              </a:ext>
            </a:extLst>
          </p:cNvPr>
          <p:cNvSpPr txBox="1"/>
          <p:nvPr/>
        </p:nvSpPr>
        <p:spPr>
          <a:xfrm>
            <a:off x="406463" y="4791329"/>
            <a:ext cx="865181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Arial Narrow" panose="020B0606020202030204" pitchFamily="34" charset="0"/>
              </a:rPr>
              <a:t>Resettlement farmers receive a loan of N$200,000 with a flat interest of 4%, facilitated through a Memorandum of Understanding with the Ministry of Lands since 2009.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400" dirty="0">
              <a:latin typeface="Arial Narrow" panose="020B0606020202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>
                <a:latin typeface="Arial Narrow" panose="020B0606020202030204" pitchFamily="34" charset="0"/>
              </a:rPr>
              <a:t>These loans are used for crop production, livestock, machinery, poultry, and other agricultural activities. Over the past three years, from April 2022 to September 2024, the bank has financed a total of N$</a:t>
            </a:r>
            <a:r>
              <a:rPr lang="en-GB" sz="1400" b="1" dirty="0">
                <a:latin typeface="Arial Narrow" panose="020B0606020202030204" pitchFamily="34" charset="0"/>
              </a:rPr>
              <a:t>17,211,567.</a:t>
            </a:r>
            <a:endParaRPr lang="en-ZA" sz="1400" b="1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5"/>
          <p:cNvSpPr/>
          <p:nvPr/>
        </p:nvSpPr>
        <p:spPr>
          <a:xfrm>
            <a:off x="5311985" y="5806181"/>
            <a:ext cx="784015" cy="1194689"/>
          </a:xfrm>
          <a:custGeom>
            <a:avLst/>
            <a:gdLst/>
            <a:ahLst/>
            <a:cxnLst/>
            <a:rect l="l" t="t" r="r" b="b"/>
            <a:pathLst>
              <a:path w="1176022" h="1792034">
                <a:moveTo>
                  <a:pt x="0" y="0"/>
                </a:moveTo>
                <a:lnTo>
                  <a:pt x="1176022" y="0"/>
                </a:lnTo>
                <a:lnTo>
                  <a:pt x="1176022" y="1792034"/>
                </a:lnTo>
                <a:lnTo>
                  <a:pt x="0" y="17920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  <p:sp>
        <p:nvSpPr>
          <p:cNvPr id="18" name="TextBox 9">
            <a:extLst>
              <a:ext uri="{FF2B5EF4-FFF2-40B4-BE49-F238E27FC236}">
                <a16:creationId xmlns:a16="http://schemas.microsoft.com/office/drawing/2014/main" id="{94E33BAC-CB55-F8F2-8062-EB6AFB428E80}"/>
              </a:ext>
            </a:extLst>
          </p:cNvPr>
          <p:cNvSpPr txBox="1"/>
          <p:nvPr/>
        </p:nvSpPr>
        <p:spPr>
          <a:xfrm>
            <a:off x="0" y="203529"/>
            <a:ext cx="11337605" cy="7417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40"/>
              </a:lnSpc>
            </a:pPr>
            <a:r>
              <a:rPr lang="en-US" sz="6000" b="1" spc="-192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TT Bluescreens Bold"/>
                <a:cs typeface="TT Bluescreens Bold"/>
                <a:sym typeface="TT Bluescreens Bold"/>
              </a:rPr>
              <a:t>Salary Backed and W&amp;Y Loan Scheme</a:t>
            </a:r>
          </a:p>
        </p:txBody>
      </p:sp>
      <p:sp>
        <p:nvSpPr>
          <p:cNvPr id="23" name="Freeform 15">
            <a:extLst>
              <a:ext uri="{FF2B5EF4-FFF2-40B4-BE49-F238E27FC236}">
                <a16:creationId xmlns:a16="http://schemas.microsoft.com/office/drawing/2014/main" id="{0449A17B-AA05-0B0E-2497-7C0C0B429148}"/>
              </a:ext>
            </a:extLst>
          </p:cNvPr>
          <p:cNvSpPr/>
          <p:nvPr/>
        </p:nvSpPr>
        <p:spPr>
          <a:xfrm>
            <a:off x="11080478" y="187667"/>
            <a:ext cx="784015" cy="1194689"/>
          </a:xfrm>
          <a:custGeom>
            <a:avLst/>
            <a:gdLst/>
            <a:ahLst/>
            <a:cxnLst/>
            <a:rect l="l" t="t" r="r" b="b"/>
            <a:pathLst>
              <a:path w="1176022" h="1792034">
                <a:moveTo>
                  <a:pt x="0" y="0"/>
                </a:moveTo>
                <a:lnTo>
                  <a:pt x="1176022" y="0"/>
                </a:lnTo>
                <a:lnTo>
                  <a:pt x="1176022" y="1792034"/>
                </a:lnTo>
                <a:lnTo>
                  <a:pt x="0" y="17920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E08970-1CB1-BBE4-BDFD-DEFE26671A57}"/>
              </a:ext>
            </a:extLst>
          </p:cNvPr>
          <p:cNvSpPr txBox="1"/>
          <p:nvPr/>
        </p:nvSpPr>
        <p:spPr>
          <a:xfrm>
            <a:off x="10015161" y="1367159"/>
            <a:ext cx="10840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i="0" u="none" strike="noStrike" dirty="0">
                <a:solidFill>
                  <a:srgbClr val="FF0000"/>
                </a:solidFill>
                <a:effectLst/>
                <a:latin typeface="Aptos Narrow" panose="020B0004020202020204" pitchFamily="34" charset="0"/>
              </a:rPr>
              <a:t>Total Clients</a:t>
            </a:r>
          </a:p>
          <a:p>
            <a:pPr algn="ctr"/>
            <a:r>
              <a:rPr lang="en-US" sz="1200" b="1" i="0" u="none" strike="noStrike" dirty="0">
                <a:solidFill>
                  <a:srgbClr val="FF0000"/>
                </a:solidFill>
                <a:effectLst/>
                <a:latin typeface="Aptos Narrow" panose="020B0004020202020204" pitchFamily="34" charset="0"/>
              </a:rPr>
              <a:t> 177 </a:t>
            </a:r>
            <a:endParaRPr lang="en-US" sz="1200" b="1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1186C-223A-CC5E-6B96-BC13B489C7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2302" y="1406936"/>
            <a:ext cx="5639289" cy="34384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92CEFB-A99E-2BFF-C05E-BE56589F34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367159"/>
            <a:ext cx="6096528" cy="343844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9FFA2E2-0FA6-4CD0-B524-4B49B73C83B0}"/>
              </a:ext>
            </a:extLst>
          </p:cNvPr>
          <p:cNvSpPr txBox="1"/>
          <p:nvPr/>
        </p:nvSpPr>
        <p:spPr>
          <a:xfrm>
            <a:off x="433953" y="5270782"/>
            <a:ext cx="473757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600" dirty="0">
                <a:latin typeface="Arial Narrow" panose="020B0606020202030204" pitchFamily="34" charset="0"/>
              </a:rPr>
              <a:t>No traditional collateral is required, as repayment is secured through the borrower’s salary.</a:t>
            </a:r>
          </a:p>
          <a:p>
            <a:pPr algn="just"/>
            <a:r>
              <a:rPr lang="en-GB" sz="1600" b="1" dirty="0">
                <a:latin typeface="Arial Narrow" panose="020B0606020202030204" pitchFamily="34" charset="0"/>
              </a:rPr>
              <a:t>Jobs created – 680</a:t>
            </a:r>
            <a:endParaRPr lang="en-ZA" sz="1600" b="1" dirty="0">
              <a:latin typeface="Arial Narrow" panose="020B0606020202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21F5FB-9A4B-314B-FDED-D61A24479779}"/>
              </a:ext>
            </a:extLst>
          </p:cNvPr>
          <p:cNvSpPr txBox="1"/>
          <p:nvPr/>
        </p:nvSpPr>
        <p:spPr>
          <a:xfrm>
            <a:off x="6245818" y="5071852"/>
            <a:ext cx="584249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600" dirty="0">
                <a:latin typeface="Arial Narrow" panose="020B0606020202030204" pitchFamily="34" charset="0"/>
              </a:rPr>
              <a:t>This loan scheme was introduced in the 2022 financial year to include women and youth who have traditionally been excluded from agricultural activities. </a:t>
            </a:r>
            <a:r>
              <a:rPr lang="en-GB" sz="1600" b="1" dirty="0">
                <a:latin typeface="Arial Narrow" panose="020B0606020202030204" pitchFamily="34" charset="0"/>
              </a:rPr>
              <a:t>The bank has financed at least N$165,883,200 for 177 clients. </a:t>
            </a:r>
          </a:p>
          <a:p>
            <a:pPr algn="just"/>
            <a:endParaRPr lang="en-GB" sz="1600" dirty="0">
              <a:latin typeface="Arial Narrow" panose="020B0606020202030204" pitchFamily="34" charset="0"/>
            </a:endParaRPr>
          </a:p>
          <a:p>
            <a:pPr algn="just"/>
            <a:r>
              <a:rPr lang="en-GB" sz="1600" dirty="0">
                <a:latin typeface="Arial Narrow" panose="020B0606020202030204" pitchFamily="34" charset="0"/>
              </a:rPr>
              <a:t>These loans offer various collateral options, including assets, salary-backed repayment, and contract financing.</a:t>
            </a:r>
          </a:p>
          <a:p>
            <a:pPr algn="just"/>
            <a:r>
              <a:rPr lang="en-GB" sz="1600" b="1" dirty="0">
                <a:latin typeface="Arial Narrow" panose="020B0606020202030204" pitchFamily="34" charset="0"/>
              </a:rPr>
              <a:t>Jobs created - 442</a:t>
            </a:r>
            <a:endParaRPr lang="en-ZA" sz="1600" b="1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109535" y="198742"/>
            <a:ext cx="10715627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40"/>
              </a:lnSpc>
            </a:pPr>
            <a:r>
              <a:rPr lang="en-US" sz="6000" b="1" spc="-192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TT Bluescreens Bold"/>
                <a:cs typeface="TT Bluescreens Bold"/>
                <a:sym typeface="TT Bluescreens Bold"/>
              </a:rPr>
              <a:t>Loans Advanced To SME’s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2922F8-B300-A84D-4E58-8FED760715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31289" y="4629528"/>
            <a:ext cx="2622487" cy="2190353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7" name="Freeform 7">
            <a:extLst>
              <a:ext uri="{FF2B5EF4-FFF2-40B4-BE49-F238E27FC236}">
                <a16:creationId xmlns:a16="http://schemas.microsoft.com/office/drawing/2014/main" id="{73BCBC92-DA64-F691-18A9-B155F44861C0}"/>
              </a:ext>
            </a:extLst>
          </p:cNvPr>
          <p:cNvSpPr/>
          <p:nvPr/>
        </p:nvSpPr>
        <p:spPr>
          <a:xfrm>
            <a:off x="11083864" y="172415"/>
            <a:ext cx="969912" cy="1168569"/>
          </a:xfrm>
          <a:custGeom>
            <a:avLst/>
            <a:gdLst/>
            <a:ahLst/>
            <a:cxnLst/>
            <a:rect l="l" t="t" r="r" b="b"/>
            <a:pathLst>
              <a:path w="1454868" h="1752853">
                <a:moveTo>
                  <a:pt x="0" y="0"/>
                </a:moveTo>
                <a:lnTo>
                  <a:pt x="1454868" y="0"/>
                </a:lnTo>
                <a:lnTo>
                  <a:pt x="1454868" y="1752854"/>
                </a:lnTo>
                <a:lnTo>
                  <a:pt x="0" y="17528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ZA" sz="1200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61E80BF6-FAF9-6689-4D07-584219864C8D}"/>
              </a:ext>
            </a:extLst>
          </p:cNvPr>
          <p:cNvSpPr txBox="1"/>
          <p:nvPr/>
        </p:nvSpPr>
        <p:spPr>
          <a:xfrm>
            <a:off x="3914552" y="1409614"/>
            <a:ext cx="10840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i="0" u="none" strike="noStrike" dirty="0">
                <a:solidFill>
                  <a:srgbClr val="FF0000"/>
                </a:solidFill>
                <a:effectLst/>
                <a:latin typeface="Aptos Narrow" panose="020B0004020202020204" pitchFamily="34" charset="0"/>
              </a:rPr>
              <a:t>Total Clients</a:t>
            </a:r>
          </a:p>
          <a:p>
            <a:pPr algn="ctr"/>
            <a:r>
              <a:rPr lang="en-US" sz="1200" b="1" i="0" u="none" strike="noStrike" dirty="0">
                <a:solidFill>
                  <a:srgbClr val="FF0000"/>
                </a:solidFill>
                <a:effectLst/>
                <a:latin typeface="Aptos Narrow" panose="020B0004020202020204" pitchFamily="34" charset="0"/>
              </a:rPr>
              <a:t>12</a:t>
            </a:r>
            <a:endParaRPr lang="en-US" sz="1200" b="1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862BF2-FF2B-7E50-0869-C75571D491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224" y="1340984"/>
            <a:ext cx="5060119" cy="31092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59FA834-319D-9762-5E03-0EF4E47C0D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7667" y="1326009"/>
            <a:ext cx="5907536" cy="3109229"/>
          </a:xfrm>
          <a:prstGeom prst="rect">
            <a:avLst/>
          </a:prstGeom>
        </p:spPr>
      </p:pic>
      <p:sp>
        <p:nvSpPr>
          <p:cNvPr id="10" name="TextBox 5">
            <a:extLst>
              <a:ext uri="{FF2B5EF4-FFF2-40B4-BE49-F238E27FC236}">
                <a16:creationId xmlns:a16="http://schemas.microsoft.com/office/drawing/2014/main" id="{2429495C-F672-B855-666C-6E991EA1882B}"/>
              </a:ext>
            </a:extLst>
          </p:cNvPr>
          <p:cNvSpPr txBox="1"/>
          <p:nvPr/>
        </p:nvSpPr>
        <p:spPr>
          <a:xfrm>
            <a:off x="9872720" y="1378662"/>
            <a:ext cx="10840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i="0" u="none" strike="noStrike" dirty="0">
                <a:solidFill>
                  <a:srgbClr val="FF0000"/>
                </a:solidFill>
                <a:effectLst/>
                <a:latin typeface="Aptos Narrow" panose="020B0004020202020204" pitchFamily="34" charset="0"/>
              </a:rPr>
              <a:t>Total Clients</a:t>
            </a:r>
          </a:p>
          <a:p>
            <a:pPr algn="ctr"/>
            <a:r>
              <a:rPr lang="en-US" sz="1200" b="1" i="0" u="none" strike="noStrike" dirty="0">
                <a:solidFill>
                  <a:srgbClr val="FF0000"/>
                </a:solidFill>
                <a:effectLst/>
                <a:latin typeface="Aptos Narrow" panose="020B0004020202020204" pitchFamily="34" charset="0"/>
              </a:rPr>
              <a:t>11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62E89ED-7C7C-45A6-4C5A-627B1AC90741}"/>
              </a:ext>
            </a:extLst>
          </p:cNvPr>
          <p:cNvSpPr txBox="1"/>
          <p:nvPr/>
        </p:nvSpPr>
        <p:spPr>
          <a:xfrm>
            <a:off x="232166" y="4553143"/>
            <a:ext cx="871035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GB" sz="1600" dirty="0">
                <a:latin typeface="Arial Narrow" panose="020B0606020202030204" pitchFamily="34" charset="0"/>
              </a:rPr>
              <a:t>A small portion of our loan portfolio consists of registered small businesses. This is because most people take out loans in their personal capacity or as a married couple. </a:t>
            </a:r>
          </a:p>
          <a:p>
            <a:pPr algn="just"/>
            <a:endParaRPr lang="en-GB" sz="1600" dirty="0">
              <a:latin typeface="Arial Narrow" panose="020B0606020202030204" pitchFamily="34" charset="0"/>
            </a:endParaRPr>
          </a:p>
          <a:p>
            <a:pPr algn="just"/>
            <a:r>
              <a:rPr lang="en-GB" sz="1600" dirty="0">
                <a:latin typeface="Arial Narrow" panose="020B0606020202030204" pitchFamily="34" charset="0"/>
              </a:rPr>
              <a:t>Despite the moderate update, this SME’s are in the milling space and horticulture production with massive employment. </a:t>
            </a:r>
          </a:p>
          <a:p>
            <a:pPr algn="just"/>
            <a:endParaRPr lang="en-GB" sz="1600" dirty="0">
              <a:latin typeface="Arial Narrow" panose="020B0606020202030204" pitchFamily="34" charset="0"/>
            </a:endParaRPr>
          </a:p>
          <a:p>
            <a:pPr algn="just"/>
            <a:r>
              <a:rPr lang="en-GB" sz="1600" b="1" dirty="0">
                <a:latin typeface="Arial Narrow" panose="020B0606020202030204" pitchFamily="34" charset="0"/>
              </a:rPr>
              <a:t>Jobs create- 345 Permanent workers, 920 temporary workers </a:t>
            </a:r>
          </a:p>
          <a:p>
            <a:pPr algn="just"/>
            <a:endParaRPr lang="en-GB" sz="1600" b="1" dirty="0">
              <a:latin typeface="Arial Narrow" panose="020B0606020202030204" pitchFamily="34" charset="0"/>
            </a:endParaRPr>
          </a:p>
          <a:p>
            <a:pPr algn="just"/>
            <a:r>
              <a:rPr lang="en-GB" sz="1600" b="1" dirty="0">
                <a:latin typeface="Arial Narrow" panose="020B0606020202030204" pitchFamily="34" charset="0"/>
              </a:rPr>
              <a:t>Start Small and Scale </a:t>
            </a:r>
          </a:p>
        </p:txBody>
      </p:sp>
    </p:spTree>
    <p:extLst>
      <p:ext uri="{BB962C8B-B14F-4D97-AF65-F5344CB8AC3E}">
        <p14:creationId xmlns:p14="http://schemas.microsoft.com/office/powerpoint/2010/main" val="21479529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66BC86-6DB2-D182-8A4C-8517B1CBC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1">
            <a:extLst>
              <a:ext uri="{FF2B5EF4-FFF2-40B4-BE49-F238E27FC236}">
                <a16:creationId xmlns:a16="http://schemas.microsoft.com/office/drawing/2014/main" id="{750798DF-C98C-8DB3-7586-F2B64509BFCC}"/>
              </a:ext>
            </a:extLst>
          </p:cNvPr>
          <p:cNvSpPr/>
          <p:nvPr/>
        </p:nvSpPr>
        <p:spPr>
          <a:xfrm rot="17050087">
            <a:off x="5688823" y="-791206"/>
            <a:ext cx="504725" cy="11441893"/>
          </a:xfrm>
          <a:custGeom>
            <a:avLst/>
            <a:gdLst>
              <a:gd name="connsiteX0" fmla="*/ 0 w 497149"/>
              <a:gd name="connsiteY0" fmla="*/ 12711530 h 12711530"/>
              <a:gd name="connsiteX1" fmla="*/ 248575 w 497149"/>
              <a:gd name="connsiteY1" fmla="*/ 0 h 12711530"/>
              <a:gd name="connsiteX2" fmla="*/ 497149 w 497149"/>
              <a:gd name="connsiteY2" fmla="*/ 12711530 h 12711530"/>
              <a:gd name="connsiteX3" fmla="*/ 0 w 497149"/>
              <a:gd name="connsiteY3" fmla="*/ 12711530 h 12711530"/>
              <a:gd name="connsiteX0" fmla="*/ 0 w 511346"/>
              <a:gd name="connsiteY0" fmla="*/ 12904160 h 12904160"/>
              <a:gd name="connsiteX1" fmla="*/ 262772 w 511346"/>
              <a:gd name="connsiteY1" fmla="*/ 0 h 12904160"/>
              <a:gd name="connsiteX2" fmla="*/ 511346 w 511346"/>
              <a:gd name="connsiteY2" fmla="*/ 12711530 h 12904160"/>
              <a:gd name="connsiteX3" fmla="*/ 0 w 511346"/>
              <a:gd name="connsiteY3" fmla="*/ 12904160 h 12904160"/>
              <a:gd name="connsiteX0" fmla="*/ 0 w 511346"/>
              <a:gd name="connsiteY0" fmla="*/ 12904160 h 12904160"/>
              <a:gd name="connsiteX1" fmla="*/ 19994 w 511346"/>
              <a:gd name="connsiteY1" fmla="*/ 12210210 h 12904160"/>
              <a:gd name="connsiteX2" fmla="*/ 262772 w 511346"/>
              <a:gd name="connsiteY2" fmla="*/ 0 h 12904160"/>
              <a:gd name="connsiteX3" fmla="*/ 511346 w 511346"/>
              <a:gd name="connsiteY3" fmla="*/ 12711530 h 12904160"/>
              <a:gd name="connsiteX4" fmla="*/ 0 w 511346"/>
              <a:gd name="connsiteY4" fmla="*/ 12904160 h 12904160"/>
              <a:gd name="connsiteX0" fmla="*/ 218817 w 491352"/>
              <a:gd name="connsiteY0" fmla="*/ 12808673 h 12808673"/>
              <a:gd name="connsiteX1" fmla="*/ 0 w 491352"/>
              <a:gd name="connsiteY1" fmla="*/ 12210210 h 12808673"/>
              <a:gd name="connsiteX2" fmla="*/ 242778 w 491352"/>
              <a:gd name="connsiteY2" fmla="*/ 0 h 12808673"/>
              <a:gd name="connsiteX3" fmla="*/ 491352 w 491352"/>
              <a:gd name="connsiteY3" fmla="*/ 12711530 h 12808673"/>
              <a:gd name="connsiteX4" fmla="*/ 218817 w 491352"/>
              <a:gd name="connsiteY4" fmla="*/ 12808673 h 12808673"/>
              <a:gd name="connsiteX0" fmla="*/ 227598 w 491352"/>
              <a:gd name="connsiteY0" fmla="*/ 12813794 h 12813794"/>
              <a:gd name="connsiteX1" fmla="*/ 0 w 491352"/>
              <a:gd name="connsiteY1" fmla="*/ 12210210 h 12813794"/>
              <a:gd name="connsiteX2" fmla="*/ 242778 w 491352"/>
              <a:gd name="connsiteY2" fmla="*/ 0 h 12813794"/>
              <a:gd name="connsiteX3" fmla="*/ 491352 w 491352"/>
              <a:gd name="connsiteY3" fmla="*/ 12711530 h 12813794"/>
              <a:gd name="connsiteX4" fmla="*/ 227598 w 491352"/>
              <a:gd name="connsiteY4" fmla="*/ 12813794 h 12813794"/>
              <a:gd name="connsiteX0" fmla="*/ 227598 w 500615"/>
              <a:gd name="connsiteY0" fmla="*/ 12813794 h 12813794"/>
              <a:gd name="connsiteX1" fmla="*/ 0 w 500615"/>
              <a:gd name="connsiteY1" fmla="*/ 12210210 h 12813794"/>
              <a:gd name="connsiteX2" fmla="*/ 242778 w 500615"/>
              <a:gd name="connsiteY2" fmla="*/ 0 h 12813794"/>
              <a:gd name="connsiteX3" fmla="*/ 500615 w 500615"/>
              <a:gd name="connsiteY3" fmla="*/ 12745676 h 12813794"/>
              <a:gd name="connsiteX4" fmla="*/ 227598 w 500615"/>
              <a:gd name="connsiteY4" fmla="*/ 12813794 h 12813794"/>
              <a:gd name="connsiteX0" fmla="*/ 163606 w 500615"/>
              <a:gd name="connsiteY0" fmla="*/ 12837482 h 12837482"/>
              <a:gd name="connsiteX1" fmla="*/ 0 w 500615"/>
              <a:gd name="connsiteY1" fmla="*/ 12210210 h 12837482"/>
              <a:gd name="connsiteX2" fmla="*/ 242778 w 500615"/>
              <a:gd name="connsiteY2" fmla="*/ 0 h 12837482"/>
              <a:gd name="connsiteX3" fmla="*/ 500615 w 500615"/>
              <a:gd name="connsiteY3" fmla="*/ 12745676 h 12837482"/>
              <a:gd name="connsiteX4" fmla="*/ 163606 w 500615"/>
              <a:gd name="connsiteY4" fmla="*/ 12837482 h 12837482"/>
              <a:gd name="connsiteX0" fmla="*/ 167716 w 504725"/>
              <a:gd name="connsiteY0" fmla="*/ 12837482 h 12837482"/>
              <a:gd name="connsiteX1" fmla="*/ 0 w 504725"/>
              <a:gd name="connsiteY1" fmla="*/ 12243730 h 12837482"/>
              <a:gd name="connsiteX2" fmla="*/ 246888 w 504725"/>
              <a:gd name="connsiteY2" fmla="*/ 0 h 12837482"/>
              <a:gd name="connsiteX3" fmla="*/ 504725 w 504725"/>
              <a:gd name="connsiteY3" fmla="*/ 12745676 h 12837482"/>
              <a:gd name="connsiteX4" fmla="*/ 167716 w 504725"/>
              <a:gd name="connsiteY4" fmla="*/ 12837482 h 12837482"/>
              <a:gd name="connsiteX0" fmla="*/ 236011 w 504725"/>
              <a:gd name="connsiteY0" fmla="*/ 12618751 h 12745676"/>
              <a:gd name="connsiteX1" fmla="*/ 0 w 504725"/>
              <a:gd name="connsiteY1" fmla="*/ 12243730 h 12745676"/>
              <a:gd name="connsiteX2" fmla="*/ 246888 w 504725"/>
              <a:gd name="connsiteY2" fmla="*/ 0 h 12745676"/>
              <a:gd name="connsiteX3" fmla="*/ 504725 w 504725"/>
              <a:gd name="connsiteY3" fmla="*/ 12745676 h 12745676"/>
              <a:gd name="connsiteX4" fmla="*/ 236011 w 504725"/>
              <a:gd name="connsiteY4" fmla="*/ 12618751 h 12745676"/>
              <a:gd name="connsiteX0" fmla="*/ 167715 w 504725"/>
              <a:gd name="connsiteY0" fmla="*/ 12837484 h 12837484"/>
              <a:gd name="connsiteX1" fmla="*/ 0 w 504725"/>
              <a:gd name="connsiteY1" fmla="*/ 12243730 h 12837484"/>
              <a:gd name="connsiteX2" fmla="*/ 246888 w 504725"/>
              <a:gd name="connsiteY2" fmla="*/ 0 h 12837484"/>
              <a:gd name="connsiteX3" fmla="*/ 504725 w 504725"/>
              <a:gd name="connsiteY3" fmla="*/ 12745676 h 12837484"/>
              <a:gd name="connsiteX4" fmla="*/ 167715 w 504725"/>
              <a:gd name="connsiteY4" fmla="*/ 12837484 h 12837484"/>
              <a:gd name="connsiteX0" fmla="*/ 168274 w 504725"/>
              <a:gd name="connsiteY0" fmla="*/ 12855771 h 12855771"/>
              <a:gd name="connsiteX1" fmla="*/ 0 w 504725"/>
              <a:gd name="connsiteY1" fmla="*/ 12243730 h 12855771"/>
              <a:gd name="connsiteX2" fmla="*/ 246888 w 504725"/>
              <a:gd name="connsiteY2" fmla="*/ 0 h 12855771"/>
              <a:gd name="connsiteX3" fmla="*/ 504725 w 504725"/>
              <a:gd name="connsiteY3" fmla="*/ 12745676 h 12855771"/>
              <a:gd name="connsiteX4" fmla="*/ 168274 w 504725"/>
              <a:gd name="connsiteY4" fmla="*/ 12855771 h 1285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725" h="12855771">
                <a:moveTo>
                  <a:pt x="168274" y="12855771"/>
                </a:moveTo>
                <a:lnTo>
                  <a:pt x="0" y="12243730"/>
                </a:lnTo>
                <a:lnTo>
                  <a:pt x="246888" y="0"/>
                </a:lnTo>
                <a:lnTo>
                  <a:pt x="504725" y="12745676"/>
                </a:lnTo>
                <a:lnTo>
                  <a:pt x="168274" y="1285577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0BB53D-8FC1-0BC8-CC77-0F46BBB68672}"/>
              </a:ext>
            </a:extLst>
          </p:cNvPr>
          <p:cNvSpPr txBox="1"/>
          <p:nvPr/>
        </p:nvSpPr>
        <p:spPr>
          <a:xfrm>
            <a:off x="278239" y="3807583"/>
            <a:ext cx="1189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Events:151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1F12EC6-D98F-7935-9F63-B980F85ED537}"/>
              </a:ext>
            </a:extLst>
          </p:cNvPr>
          <p:cNvSpPr txBox="1"/>
          <p:nvPr/>
        </p:nvSpPr>
        <p:spPr>
          <a:xfrm>
            <a:off x="1332979" y="4082428"/>
            <a:ext cx="118905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Events: 256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40C1E7C-6E6C-C517-DD98-B576D21CB2AE}"/>
              </a:ext>
            </a:extLst>
          </p:cNvPr>
          <p:cNvSpPr txBox="1"/>
          <p:nvPr/>
        </p:nvSpPr>
        <p:spPr>
          <a:xfrm>
            <a:off x="125154" y="4933464"/>
            <a:ext cx="55222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515541-CD7B-86F9-639E-75DF797E3362}"/>
              </a:ext>
            </a:extLst>
          </p:cNvPr>
          <p:cNvSpPr txBox="1"/>
          <p:nvPr/>
        </p:nvSpPr>
        <p:spPr>
          <a:xfrm>
            <a:off x="2792889" y="4418710"/>
            <a:ext cx="12062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Events: 274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F8EEF4-5A96-994B-EF25-5C556A7773E6}"/>
              </a:ext>
            </a:extLst>
          </p:cNvPr>
          <p:cNvSpPr txBox="1"/>
          <p:nvPr/>
        </p:nvSpPr>
        <p:spPr>
          <a:xfrm>
            <a:off x="4244271" y="4919987"/>
            <a:ext cx="13046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Events: 247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A1E133-6B9C-9876-0D58-805006BDB771}"/>
              </a:ext>
            </a:extLst>
          </p:cNvPr>
          <p:cNvSpPr txBox="1"/>
          <p:nvPr/>
        </p:nvSpPr>
        <p:spPr>
          <a:xfrm>
            <a:off x="5647258" y="5407274"/>
            <a:ext cx="1608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Events: 408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364AC5-FC71-24B5-785D-2E31097CD3DB}"/>
              </a:ext>
            </a:extLst>
          </p:cNvPr>
          <p:cNvSpPr txBox="1"/>
          <p:nvPr/>
        </p:nvSpPr>
        <p:spPr>
          <a:xfrm>
            <a:off x="7545315" y="5904685"/>
            <a:ext cx="1717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Events: 350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54870DB-B4A2-C651-B7A5-86C5E1341ABD}"/>
              </a:ext>
            </a:extLst>
          </p:cNvPr>
          <p:cNvSpPr txBox="1"/>
          <p:nvPr/>
        </p:nvSpPr>
        <p:spPr>
          <a:xfrm>
            <a:off x="9294385" y="6313009"/>
            <a:ext cx="1717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Events: 281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16B04DD-468C-C5A3-76C5-7BE0E67DD495}"/>
              </a:ext>
            </a:extLst>
          </p:cNvPr>
          <p:cNvGrpSpPr/>
          <p:nvPr/>
        </p:nvGrpSpPr>
        <p:grpSpPr>
          <a:xfrm>
            <a:off x="0" y="43863"/>
            <a:ext cx="12192000" cy="6858000"/>
            <a:chOff x="0" y="0"/>
            <a:chExt cx="12192000" cy="6858000"/>
          </a:xfrm>
        </p:grpSpPr>
        <p:pic>
          <p:nvPicPr>
            <p:cNvPr id="18" name="Picture 17" descr="A group of goats standing on dirt&#10;&#10;Description automatically generated">
              <a:extLst>
                <a:ext uri="{FF2B5EF4-FFF2-40B4-BE49-F238E27FC236}">
                  <a16:creationId xmlns:a16="http://schemas.microsoft.com/office/drawing/2014/main" id="{D91F442C-0AC3-14BA-8999-A616A6ACF5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alphaModFix amt="3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7583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CEC53D7-1BD0-4702-2996-BB9E19C904E4}"/>
                </a:ext>
              </a:extLst>
            </p:cNvPr>
            <p:cNvGrpSpPr/>
            <p:nvPr/>
          </p:nvGrpSpPr>
          <p:grpSpPr>
            <a:xfrm>
              <a:off x="319362" y="2220309"/>
              <a:ext cx="1570337" cy="1589125"/>
              <a:chOff x="319362" y="2220309"/>
              <a:chExt cx="1570337" cy="1589125"/>
            </a:xfrm>
          </p:grpSpPr>
          <p:pic>
            <p:nvPicPr>
              <p:cNvPr id="4" name="Graphic 3" descr="Water with solid fill">
                <a:extLst>
                  <a:ext uri="{FF2B5EF4-FFF2-40B4-BE49-F238E27FC236}">
                    <a16:creationId xmlns:a16="http://schemas.microsoft.com/office/drawing/2014/main" id="{9178C6A5-A8D1-D1FD-DBA7-0E49E9233CD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0800000">
                <a:off x="319362" y="2220309"/>
                <a:ext cx="1570337" cy="1570337"/>
              </a:xfrm>
              <a:prstGeom prst="rect">
                <a:avLst/>
              </a:prstGeom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263645F-7967-023C-F717-C32E648120C0}"/>
                  </a:ext>
                </a:extLst>
              </p:cNvPr>
              <p:cNvSpPr txBox="1"/>
              <p:nvPr/>
            </p:nvSpPr>
            <p:spPr>
              <a:xfrm>
                <a:off x="744805" y="2485995"/>
                <a:ext cx="743233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FY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2017-18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Reach: 5,091 </a:t>
                </a:r>
                <a:endParaRPr kumimoji="0" lang="en-GB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Noto Sans" panose="020B0502040504020204" pitchFamily="34"/>
                  <a:cs typeface="Noto Sans" panose="020B0502040504020204" pitchFamily="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75F8FB24-6753-E3FF-AD63-F7EE6D3FC09E}"/>
                </a:ext>
              </a:extLst>
            </p:cNvPr>
            <p:cNvGrpSpPr/>
            <p:nvPr/>
          </p:nvGrpSpPr>
          <p:grpSpPr>
            <a:xfrm>
              <a:off x="1323353" y="2256072"/>
              <a:ext cx="1818155" cy="1818155"/>
              <a:chOff x="1323353" y="2256072"/>
              <a:chExt cx="1818155" cy="1818155"/>
            </a:xfrm>
          </p:grpSpPr>
          <p:pic>
            <p:nvPicPr>
              <p:cNvPr id="5" name="Graphic 4" descr="Water with solid fill">
                <a:extLst>
                  <a:ext uri="{FF2B5EF4-FFF2-40B4-BE49-F238E27FC236}">
                    <a16:creationId xmlns:a16="http://schemas.microsoft.com/office/drawing/2014/main" id="{36A43647-002D-37C4-A4F8-7876F198A9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10800000">
                <a:off x="1323353" y="2256072"/>
                <a:ext cx="1818155" cy="1818155"/>
              </a:xfrm>
              <a:prstGeom prst="rect">
                <a:avLst/>
              </a:prstGeom>
            </p:spPr>
          </p:pic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784EB0A-3680-78EE-A35C-A033069923EC}"/>
                  </a:ext>
                </a:extLst>
              </p:cNvPr>
              <p:cNvSpPr txBox="1"/>
              <p:nvPr/>
            </p:nvSpPr>
            <p:spPr>
              <a:xfrm>
                <a:off x="1835257" y="2482086"/>
                <a:ext cx="754351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FY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2018-19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Reach: 6,453</a:t>
                </a:r>
                <a:endParaRPr kumimoji="0" lang="en-GB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Noto Sans" panose="020B0502040504020204" pitchFamily="34"/>
                  <a:cs typeface="Noto Sans" panose="020B0502040504020204" pitchFamily="34"/>
                </a:endParaRP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1832CBD-45D1-ACE7-9BE6-BCAFCEA30F9B}"/>
                </a:ext>
              </a:extLst>
            </p:cNvPr>
            <p:cNvGrpSpPr/>
            <p:nvPr/>
          </p:nvGrpSpPr>
          <p:grpSpPr>
            <a:xfrm>
              <a:off x="2379484" y="2152291"/>
              <a:ext cx="2300620" cy="2300620"/>
              <a:chOff x="2379484" y="2152291"/>
              <a:chExt cx="2300620" cy="2300620"/>
            </a:xfrm>
          </p:grpSpPr>
          <p:pic>
            <p:nvPicPr>
              <p:cNvPr id="8" name="Graphic 7" descr="Water with solid fill">
                <a:extLst>
                  <a:ext uri="{FF2B5EF4-FFF2-40B4-BE49-F238E27FC236}">
                    <a16:creationId xmlns:a16="http://schemas.microsoft.com/office/drawing/2014/main" id="{6A85D978-062F-9FFB-7C88-BF4C849722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 rot="10800000">
                <a:off x="2379484" y="2152291"/>
                <a:ext cx="2300620" cy="2300620"/>
              </a:xfrm>
              <a:prstGeom prst="rect">
                <a:avLst/>
              </a:prstGeom>
            </p:spPr>
          </p:pic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3A4AFB3-FB3C-B5D6-3BBC-F2F9750B4B35}"/>
                  </a:ext>
                </a:extLst>
              </p:cNvPr>
              <p:cNvSpPr txBox="1"/>
              <p:nvPr/>
            </p:nvSpPr>
            <p:spPr>
              <a:xfrm>
                <a:off x="3130928" y="2582318"/>
                <a:ext cx="754351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FY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95000"/>
                      </a:prstClr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2019-20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95000"/>
                    </a:prstClr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Reach: 8,035</a:t>
                </a: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75277983-0822-E2DB-8C1E-0B0C5257301B}"/>
                </a:ext>
              </a:extLst>
            </p:cNvPr>
            <p:cNvGrpSpPr/>
            <p:nvPr/>
          </p:nvGrpSpPr>
          <p:grpSpPr>
            <a:xfrm>
              <a:off x="4156132" y="2856790"/>
              <a:ext cx="1818153" cy="1818153"/>
              <a:chOff x="4156132" y="2856790"/>
              <a:chExt cx="1818153" cy="1818153"/>
            </a:xfrm>
          </p:grpSpPr>
          <p:pic>
            <p:nvPicPr>
              <p:cNvPr id="6" name="Graphic 5" descr="Water with solid fill">
                <a:extLst>
                  <a:ext uri="{FF2B5EF4-FFF2-40B4-BE49-F238E27FC236}">
                    <a16:creationId xmlns:a16="http://schemas.microsoft.com/office/drawing/2014/main" id="{70287D0B-F2C2-9E75-E637-0C5B095FBFE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 rot="10800000">
                <a:off x="4156132" y="2856790"/>
                <a:ext cx="1818153" cy="1818153"/>
              </a:xfrm>
              <a:prstGeom prst="rect">
                <a:avLst/>
              </a:prstGeom>
            </p:spPr>
          </p:pic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67F0DA6-58AD-A4F8-EA35-73B543C34A2A}"/>
                  </a:ext>
                </a:extLst>
              </p:cNvPr>
              <p:cNvSpPr txBox="1"/>
              <p:nvPr/>
            </p:nvSpPr>
            <p:spPr>
              <a:xfrm>
                <a:off x="4685004" y="3051582"/>
                <a:ext cx="754351" cy="132343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FY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2020-21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95000"/>
                        <a:lumOff val="5000"/>
                      </a:prstClr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Reach: 6,458</a:t>
                </a:r>
                <a:endParaRPr kumimoji="0" lang="en-GB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Arial Narrow" panose="020B0606020202030204" pitchFamily="34" charset="0"/>
                  <a:ea typeface="Noto Sans" panose="020B0502040504020204" pitchFamily="34"/>
                  <a:cs typeface="Noto Sans" panose="020B0502040504020204" pitchFamily="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55879672-B6ED-36A9-2804-C4E5541E3A38}"/>
                </a:ext>
              </a:extLst>
            </p:cNvPr>
            <p:cNvGrpSpPr/>
            <p:nvPr/>
          </p:nvGrpSpPr>
          <p:grpSpPr>
            <a:xfrm>
              <a:off x="5164694" y="2152291"/>
              <a:ext cx="3239473" cy="3103189"/>
              <a:chOff x="5164694" y="2152291"/>
              <a:chExt cx="3239473" cy="3103189"/>
            </a:xfrm>
          </p:grpSpPr>
          <p:pic>
            <p:nvPicPr>
              <p:cNvPr id="10" name="Graphic 9" descr="Water with solid fill">
                <a:extLst>
                  <a:ext uri="{FF2B5EF4-FFF2-40B4-BE49-F238E27FC236}">
                    <a16:creationId xmlns:a16="http://schemas.microsoft.com/office/drawing/2014/main" id="{65CFAE3A-60FB-84BA-8ED0-D52D92677E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 rot="10800000">
                <a:off x="5164694" y="2152291"/>
                <a:ext cx="3239473" cy="3103189"/>
              </a:xfrm>
              <a:prstGeom prst="rect">
                <a:avLst/>
              </a:prstGeom>
            </p:spPr>
          </p:pic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B6A5CEF-876A-F6BD-5722-E10017870B7D}"/>
                  </a:ext>
                </a:extLst>
              </p:cNvPr>
              <p:cNvSpPr txBox="1"/>
              <p:nvPr/>
            </p:nvSpPr>
            <p:spPr>
              <a:xfrm>
                <a:off x="6388148" y="2810940"/>
                <a:ext cx="868085" cy="13976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FY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2021-22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Reach: 12,169</a:t>
                </a:r>
                <a:endPara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 Narrow" panose="020B0606020202030204" pitchFamily="34" charset="0"/>
                  <a:ea typeface="Noto Sans" panose="020B0502040504020204" pitchFamily="34"/>
                  <a:cs typeface="Noto Sans" panose="020B0502040504020204" pitchFamily="34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81C01BAC-CCF0-484F-4254-B288A8D5EF2A}"/>
                </a:ext>
              </a:extLst>
            </p:cNvPr>
            <p:cNvGrpSpPr/>
            <p:nvPr/>
          </p:nvGrpSpPr>
          <p:grpSpPr>
            <a:xfrm>
              <a:off x="7209516" y="2783751"/>
              <a:ext cx="2889643" cy="2889643"/>
              <a:chOff x="7209516" y="2783751"/>
              <a:chExt cx="2889643" cy="2889643"/>
            </a:xfrm>
          </p:grpSpPr>
          <p:pic>
            <p:nvPicPr>
              <p:cNvPr id="12" name="Graphic 11" descr="Water with solid fill">
                <a:extLst>
                  <a:ext uri="{FF2B5EF4-FFF2-40B4-BE49-F238E27FC236}">
                    <a16:creationId xmlns:a16="http://schemas.microsoft.com/office/drawing/2014/main" id="{BD56436A-E7DD-B454-3250-6899D0BEBD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4"/>
                  </a:ext>
                </a:extLst>
              </a:blip>
              <a:stretch>
                <a:fillRect/>
              </a:stretch>
            </p:blipFill>
            <p:spPr>
              <a:xfrm rot="10800000">
                <a:off x="7209516" y="2783751"/>
                <a:ext cx="2889643" cy="2889643"/>
              </a:xfrm>
              <a:prstGeom prst="rect">
                <a:avLst/>
              </a:prstGeom>
            </p:spPr>
          </p:pic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DD77E184-ECF9-B2E6-47B7-B68CE6C2FDFC}"/>
                  </a:ext>
                </a:extLst>
              </p:cNvPr>
              <p:cNvSpPr txBox="1"/>
              <p:nvPr/>
            </p:nvSpPr>
            <p:spPr>
              <a:xfrm>
                <a:off x="8257060" y="3480023"/>
                <a:ext cx="754351" cy="1169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FY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2022-23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Reach: 11,875</a:t>
                </a:r>
                <a:endPara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 Narrow" panose="020B0606020202030204" pitchFamily="34" charset="0"/>
                  <a:ea typeface="Noto Sans" panose="020B0502040504020204" pitchFamily="34"/>
                  <a:cs typeface="Noto Sans" panose="020B0502040504020204" pitchFamily="34"/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49B5019-184E-3274-0655-FDCF2F44B715}"/>
                </a:ext>
              </a:extLst>
            </p:cNvPr>
            <p:cNvGrpSpPr/>
            <p:nvPr/>
          </p:nvGrpSpPr>
          <p:grpSpPr>
            <a:xfrm>
              <a:off x="9129220" y="3389689"/>
              <a:ext cx="2648918" cy="2648918"/>
              <a:chOff x="9129220" y="3389689"/>
              <a:chExt cx="2648918" cy="2648918"/>
            </a:xfrm>
          </p:grpSpPr>
          <p:pic>
            <p:nvPicPr>
              <p:cNvPr id="3" name="Graphic 2" descr="Water with solid fill">
                <a:extLst>
                  <a:ext uri="{FF2B5EF4-FFF2-40B4-BE49-F238E27FC236}">
                    <a16:creationId xmlns:a16="http://schemas.microsoft.com/office/drawing/2014/main" id="{B91B8EA8-C99D-7607-A9C6-60C7A46F74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tretch>
                <a:fillRect/>
              </a:stretch>
            </p:blipFill>
            <p:spPr>
              <a:xfrm rot="10800000">
                <a:off x="9129220" y="3389689"/>
                <a:ext cx="2648918" cy="2648918"/>
              </a:xfrm>
              <a:prstGeom prst="rect">
                <a:avLst/>
              </a:prstGeom>
            </p:spPr>
          </p:pic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40C7063F-9D94-60D2-681D-59E553B88D95}"/>
                  </a:ext>
                </a:extLst>
              </p:cNvPr>
              <p:cNvSpPr txBox="1"/>
              <p:nvPr/>
            </p:nvSpPr>
            <p:spPr>
              <a:xfrm>
                <a:off x="10076503" y="3992027"/>
                <a:ext cx="754351" cy="116955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FY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EEECE1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2023-24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EEECE1"/>
                  </a:solidFill>
                  <a:effectLst/>
                  <a:uLnTx/>
                  <a:uFillTx/>
                  <a:latin typeface="Arial Narrow" panose="020B0606020202030204" pitchFamily="34" charset="0"/>
                  <a:ea typeface="+mn-ea"/>
                  <a:cs typeface="+mn-cs"/>
                </a:endParaRP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+mn-ea"/>
                    <a:cs typeface="+mn-cs"/>
                  </a:rPr>
                  <a:t>Reach: 9,449</a:t>
                </a:r>
                <a:endPara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latin typeface="Arial Narrow" panose="020B0606020202030204" pitchFamily="34" charset="0"/>
                  <a:ea typeface="Noto Sans" panose="020B0502040504020204" pitchFamily="34"/>
                  <a:cs typeface="Noto Sans" panose="020B0502040504020204" pitchFamily="34"/>
                </a:endParaRPr>
              </a:p>
            </p:txBody>
          </p:sp>
        </p:grpSp>
      </p:grpSp>
      <p:sp>
        <p:nvSpPr>
          <p:cNvPr id="17" name="Oval 16">
            <a:extLst>
              <a:ext uri="{FF2B5EF4-FFF2-40B4-BE49-F238E27FC236}">
                <a16:creationId xmlns:a16="http://schemas.microsoft.com/office/drawing/2014/main" id="{0E8A411E-AC75-BDBF-FB90-DE50F3FE7BBD}"/>
              </a:ext>
            </a:extLst>
          </p:cNvPr>
          <p:cNvSpPr/>
          <p:nvPr/>
        </p:nvSpPr>
        <p:spPr>
          <a:xfrm>
            <a:off x="159254" y="4863664"/>
            <a:ext cx="2411486" cy="1842792"/>
          </a:xfrm>
          <a:prstGeom prst="ellipse">
            <a:avLst/>
          </a:prstGeom>
          <a:noFill/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AASD Instrumental in Social Impact &amp; Cementing Agribank Brand</a:t>
            </a:r>
            <a:endParaRPr kumimoji="0" lang="en-NA" sz="1800" b="1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75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Graphic 19" descr="Pin with solid fill">
            <a:extLst>
              <a:ext uri="{FF2B5EF4-FFF2-40B4-BE49-F238E27FC236}">
                <a16:creationId xmlns:a16="http://schemas.microsoft.com/office/drawing/2014/main" id="{47B660E9-7DDE-5D46-0EC6-1B1B95EC86F3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0071" y="4466319"/>
            <a:ext cx="914400" cy="914400"/>
          </a:xfrm>
          <a:prstGeom prst="rect">
            <a:avLst/>
          </a:prstGeom>
        </p:spPr>
      </p:pic>
      <p:sp>
        <p:nvSpPr>
          <p:cNvPr id="15" name="TextBox 9">
            <a:extLst>
              <a:ext uri="{FF2B5EF4-FFF2-40B4-BE49-F238E27FC236}">
                <a16:creationId xmlns:a16="http://schemas.microsoft.com/office/drawing/2014/main" id="{0AF34BA6-C260-EFF4-435E-1F1139307829}"/>
              </a:ext>
            </a:extLst>
          </p:cNvPr>
          <p:cNvSpPr txBox="1"/>
          <p:nvPr/>
        </p:nvSpPr>
        <p:spPr>
          <a:xfrm>
            <a:off x="241023" y="285514"/>
            <a:ext cx="10715627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40"/>
              </a:lnSpc>
            </a:pPr>
            <a:r>
              <a:rPr lang="en-US" sz="6000" b="1" spc="-192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TT Bluescreens Bold"/>
                <a:cs typeface="TT Bluescreens Bold"/>
                <a:sym typeface="TT Bluescreens Bold"/>
              </a:rPr>
              <a:t>Capacity Building Events </a:t>
            </a:r>
          </a:p>
        </p:txBody>
      </p:sp>
    </p:spTree>
    <p:extLst>
      <p:ext uri="{BB962C8B-B14F-4D97-AF65-F5344CB8AC3E}">
        <p14:creationId xmlns:p14="http://schemas.microsoft.com/office/powerpoint/2010/main" val="2064301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Content Placeholder 2">
            <a:extLst>
              <a:ext uri="{FF2B5EF4-FFF2-40B4-BE49-F238E27FC236}">
                <a16:creationId xmlns:a16="http://schemas.microsoft.com/office/drawing/2014/main" id="{FAD0FF6A-BECB-4761-AB98-77189195DA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49582955"/>
              </p:ext>
            </p:extLst>
          </p:nvPr>
        </p:nvGraphicFramePr>
        <p:xfrm>
          <a:off x="1014959" y="1422257"/>
          <a:ext cx="9631916" cy="4833522"/>
        </p:xfrm>
        <a:graphic>
          <a:graphicData uri="http://schemas.openxmlformats.org/drawingml/2006/table">
            <a:tbl>
              <a:tblPr firstRow="1" bandRow="1">
                <a:noFill/>
                <a:tableStyleId>{69012ECD-51FC-41F1-AA8D-1B2483CD663E}</a:tableStyleId>
              </a:tblPr>
              <a:tblGrid>
                <a:gridCol w="2623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09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88041">
                  <a:extLst>
                    <a:ext uri="{9D8B030D-6E8A-4147-A177-3AD203B41FA5}">
                      <a16:colId xmlns:a16="http://schemas.microsoft.com/office/drawing/2014/main" val="3668147871"/>
                    </a:ext>
                  </a:extLst>
                </a:gridCol>
                <a:gridCol w="1623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61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75499">
                <a:tc>
                  <a:txBody>
                    <a:bodyPr/>
                    <a:lstStyle/>
                    <a:p>
                      <a:pPr algn="ctr"/>
                      <a:r>
                        <a:rPr lang="en-ZA" sz="15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Type of Event</a:t>
                      </a:r>
                      <a:endParaRPr lang="en-ZA" sz="15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70783" marR="102469" marT="102469" marB="102469" anchor="ctr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rgbClr val="92989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sz="15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No. of </a:t>
                      </a:r>
                      <a:r>
                        <a:rPr lang="en-ZA" sz="1500" b="1" baseline="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Events </a:t>
                      </a:r>
                      <a:endParaRPr lang="en-ZA" sz="15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70783" marR="102469" marT="102469" marB="102469" anchor="ctr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6B68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sz="15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Total Participants </a:t>
                      </a:r>
                      <a:endParaRPr lang="en-ZA" sz="15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70783" marR="102469" marT="102469" marB="102469" anchor="ctr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6B68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sz="15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Male</a:t>
                      </a:r>
                      <a:endParaRPr lang="en-ZA" sz="15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70783" marR="102469" marT="102469" marB="102469" anchor="ctr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6B68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sz="15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Female</a:t>
                      </a:r>
                      <a:endParaRPr lang="en-ZA" sz="15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70783" marR="102469" marT="102469" marB="102469" anchor="ctr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noFill/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6B68">
                        <a:alpha val="69804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979">
                <a:tc>
                  <a:txBody>
                    <a:bodyPr/>
                    <a:lstStyle/>
                    <a:p>
                      <a:pPr algn="ctr"/>
                      <a:r>
                        <a:rPr lang="en-ZA" sz="15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Evening/Day Lectures</a:t>
                      </a:r>
                      <a:endParaRPr lang="en-ZA" sz="1500" b="1" i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 marL="170783" marR="102469" marT="102469" marB="102469" anchor="ctr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119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3,703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1,806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1,897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223120"/>
                  </a:ext>
                </a:extLst>
              </a:tr>
              <a:tr h="651979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n-ZA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Practical Sessions</a:t>
                      </a:r>
                    </a:p>
                  </a:txBody>
                  <a:tcPr marL="170783" marR="102469" marT="102469" marB="102469" anchor="ctr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753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359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394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678355"/>
                  </a:ext>
                </a:extLst>
              </a:tr>
              <a:tr h="65197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ZA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Short</a:t>
                      </a:r>
                      <a:r>
                        <a:rPr lang="en-ZA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 Training Courses</a:t>
                      </a:r>
                      <a:endParaRPr lang="en-ZA" sz="15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70783" marR="102469" marT="102469" marB="102469" anchor="ctr">
                    <a:lnL w="12700" cmpd="sng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32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1,198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551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GB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647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2939390"/>
                  </a:ext>
                </a:extLst>
              </a:tr>
              <a:tr h="67780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ZA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Staff Lecture/Training</a:t>
                      </a:r>
                    </a:p>
                  </a:txBody>
                  <a:tcPr marL="170783" marR="102469" marT="102469" marB="102469" anchor="ctr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5845977"/>
                  </a:ext>
                </a:extLst>
              </a:tr>
              <a:tr h="87549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ZA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Farmers’ Market &amp; Information Days</a:t>
                      </a:r>
                    </a:p>
                  </a:txBody>
                  <a:tcPr marL="170783" marR="102469" marT="102469" marB="102469" anchor="ctr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297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180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500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117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7916947"/>
                  </a:ext>
                </a:extLst>
              </a:tr>
              <a:tr h="44877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600" b="1" i="1" u="none" strike="noStrike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  <a:endParaRPr lang="en-US" sz="1600" b="1" i="1" u="none" strike="noStrike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170783" marR="102469" marT="102469" marB="102469" anchor="ctr">
                    <a:lnL w="38100" cap="flat" cmpd="sng" algn="ctr">
                      <a:noFill/>
                      <a:prstDash val="soli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6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600" b="1" i="1" u="none" strike="noStrike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183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6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600" b="1" i="1" u="none" strike="noStrike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5,961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6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600" b="1" i="1" u="none" strike="noStrike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2,903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65000"/>
                        <a:alpha val="1490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600" b="1" i="1" u="none" strike="noStrike" kern="12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3,058</a:t>
                      </a:r>
                    </a:p>
                  </a:txBody>
                  <a:tcPr marL="7620" marR="7620" marT="7620" marB="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65000"/>
                        <a:alpha val="1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BD16EB95-CE64-1178-7097-3A746DF8884C}"/>
              </a:ext>
            </a:extLst>
          </p:cNvPr>
          <p:cNvSpPr txBox="1"/>
          <p:nvPr/>
        </p:nvSpPr>
        <p:spPr>
          <a:xfrm>
            <a:off x="0" y="998695"/>
            <a:ext cx="3223034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228594" defTabSz="457189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Arial Narrow" panose="020B0606020202030204" pitchFamily="34" charset="0"/>
              </a:rPr>
              <a:t>Face to Face Sessions</a:t>
            </a:r>
          </a:p>
        </p:txBody>
      </p:sp>
      <p:sp>
        <p:nvSpPr>
          <p:cNvPr id="2" name="TextBox 9">
            <a:extLst>
              <a:ext uri="{FF2B5EF4-FFF2-40B4-BE49-F238E27FC236}">
                <a16:creationId xmlns:a16="http://schemas.microsoft.com/office/drawing/2014/main" id="{79F53859-B23A-39B8-C09B-5B53FC64A0E9}"/>
              </a:ext>
            </a:extLst>
          </p:cNvPr>
          <p:cNvSpPr txBox="1"/>
          <p:nvPr/>
        </p:nvSpPr>
        <p:spPr>
          <a:xfrm>
            <a:off x="83586" y="198620"/>
            <a:ext cx="12024827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640"/>
              </a:lnSpc>
            </a:pPr>
            <a:r>
              <a:rPr lang="en-GB" sz="4800" b="1" spc="-192" dirty="0">
                <a:solidFill>
                  <a:schemeClr val="accent2">
                    <a:lumMod val="50000"/>
                  </a:schemeClr>
                </a:solidFill>
                <a:latin typeface="Arial Narrow" panose="020B0606020202030204" pitchFamily="34" charset="0"/>
                <a:ea typeface="TT Bluescreens Bold"/>
                <a:cs typeface="TT Bluescreens Bold"/>
                <a:sym typeface="TT Bluescreens Bold"/>
              </a:rPr>
              <a:t>Training Events: 1 April – 30 September 2024</a:t>
            </a:r>
            <a:endParaRPr lang="en-US" sz="4800" b="1" spc="-192" dirty="0">
              <a:solidFill>
                <a:schemeClr val="accent2">
                  <a:lumMod val="50000"/>
                </a:schemeClr>
              </a:solidFill>
              <a:latin typeface="Arial Narrow" panose="020B0606020202030204" pitchFamily="34" charset="0"/>
              <a:ea typeface="TT Bluescreens Bold"/>
              <a:cs typeface="TT Bluescreens Bold"/>
              <a:sym typeface="TT Bluescreens Bold"/>
            </a:endParaRPr>
          </a:p>
        </p:txBody>
      </p:sp>
    </p:spTree>
    <p:extLst>
      <p:ext uri="{BB962C8B-B14F-4D97-AF65-F5344CB8AC3E}">
        <p14:creationId xmlns:p14="http://schemas.microsoft.com/office/powerpoint/2010/main" val="3989799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96B24"/>
      </a:accent1>
      <a:accent2>
        <a:srgbClr val="4EA72E"/>
      </a:accent2>
      <a:accent3>
        <a:srgbClr val="156082"/>
      </a:accent3>
      <a:accent4>
        <a:srgbClr val="0F9ED5"/>
      </a:accent4>
      <a:accent5>
        <a:srgbClr val="A02B93"/>
      </a:accent5>
      <a:accent6>
        <a:srgbClr val="E97132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97E0A228-C590-4D20-B05F-A6BF04A0544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8270d1ac-5232-4920-b77c-1adf9fd27e62">
      <UserInfo>
        <DisplayName>Indileni Nanghonga</DisplayName>
        <AccountId>16</AccountId>
        <AccountType/>
      </UserInfo>
    </SharedWithUsers>
    <_activity xmlns="21220f5d-364f-49d0-8665-f2ea12c7a59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8DE081C9B9CB8479F7659A76BCDA21E" ma:contentTypeVersion="15" ma:contentTypeDescription="Create a new document." ma:contentTypeScope="" ma:versionID="82224cbd5a52e0b474d2555fd681de13">
  <xsd:schema xmlns:xsd="http://www.w3.org/2001/XMLSchema" xmlns:xs="http://www.w3.org/2001/XMLSchema" xmlns:p="http://schemas.microsoft.com/office/2006/metadata/properties" xmlns:ns3="21220f5d-364f-49d0-8665-f2ea12c7a591" xmlns:ns4="8270d1ac-5232-4920-b77c-1adf9fd27e62" targetNamespace="http://schemas.microsoft.com/office/2006/metadata/properties" ma:root="true" ma:fieldsID="6d0e5e9a97bbf1050d52e896f5fcaacc" ns3:_="" ns4:_="">
    <xsd:import namespace="21220f5d-364f-49d0-8665-f2ea12c7a591"/>
    <xsd:import namespace="8270d1ac-5232-4920-b77c-1adf9fd27e62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SystemTag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220f5d-364f-49d0-8665-f2ea12c7a59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activity" ma:index="18" nillable="true" ma:displayName="_activity" ma:hidden="true" ma:internalName="_activity">
      <xsd:simpleType>
        <xsd:restriction base="dms:Note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21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70d1ac-5232-4920-b77c-1adf9fd27e6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DEA9014-ED64-4558-B1E1-D03F0EE32BEB}">
  <ds:schemaRefs>
    <ds:schemaRef ds:uri="http://schemas.microsoft.com/office/2006/metadata/properties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21220f5d-364f-49d0-8665-f2ea12c7a591"/>
    <ds:schemaRef ds:uri="8270d1ac-5232-4920-b77c-1adf9fd27e62"/>
    <ds:schemaRef ds:uri="http://purl.org/dc/dcmitype/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77F5AF53-EE8C-4942-B389-D2E7F549B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220f5d-364f-49d0-8665-f2ea12c7a591"/>
    <ds:schemaRef ds:uri="8270d1ac-5232-4920-b77c-1adf9fd27e6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5D99ABA-76CE-4A8E-B5F0-C051B96628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3330</TotalTime>
  <Words>491</Words>
  <Application>Microsoft Office PowerPoint</Application>
  <PresentationFormat>Widescreen</PresentationFormat>
  <Paragraphs>125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Aptos</vt:lpstr>
      <vt:lpstr>Aptos Display</vt:lpstr>
      <vt:lpstr>Aptos Narrow</vt:lpstr>
      <vt:lpstr>Arial</vt:lpstr>
      <vt:lpstr>Arial Narrow</vt:lpstr>
      <vt:lpstr>Calibri</vt:lpstr>
      <vt:lpstr>Noto Sans</vt:lpstr>
      <vt:lpstr>Poppins</vt:lpstr>
      <vt:lpstr>TT Bluescreens 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IMPACT DASHBOARD</dc:title>
  <dc:creator>Mary Kwenani</dc:creator>
  <cp:lastModifiedBy>Tabitha Kandjii</cp:lastModifiedBy>
  <cp:revision>23</cp:revision>
  <dcterms:created xsi:type="dcterms:W3CDTF">2023-04-13T13:32:19Z</dcterms:created>
  <dcterms:modified xsi:type="dcterms:W3CDTF">2024-11-04T13:40:31Z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0x01010028DE081C9B9CB8479F7659A76BCDA21E</vt:lpwstr>
  </property>
  <property fmtid="{D5CDD505-2E9C-101B-9397-08002B2CF9AE}" pid="3" name="MediaServiceImageTags">
    <vt:lpwstr/>
  </property>
</Properties>
</file>