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92" r:id="rId1"/>
  </p:sldMasterIdLst>
  <p:notesMasterIdLst>
    <p:notesMasterId r:id="rId13"/>
  </p:notesMasterIdLst>
  <p:sldIdLst>
    <p:sldId id="256" r:id="rId2"/>
    <p:sldId id="261" r:id="rId3"/>
    <p:sldId id="257" r:id="rId4"/>
    <p:sldId id="262" r:id="rId5"/>
    <p:sldId id="258" r:id="rId6"/>
    <p:sldId id="263" r:id="rId7"/>
    <p:sldId id="264" r:id="rId8"/>
    <p:sldId id="265" r:id="rId9"/>
    <p:sldId id="260" r:id="rId10"/>
    <p:sldId id="267" r:id="rId11"/>
    <p:sldId id="266" r:id="rId12"/>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000" autoAdjust="0"/>
    <p:restoredTop sz="94249" autoAdjust="0"/>
  </p:normalViewPr>
  <p:slideViewPr>
    <p:cSldViewPr snapToGrid="0">
      <p:cViewPr varScale="1">
        <p:scale>
          <a:sx n="78" d="100"/>
          <a:sy n="78" d="100"/>
        </p:scale>
        <p:origin x="878" y="5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66AE056-3FC8-4B6E-8A6E-004E7941BF2F}" type="doc">
      <dgm:prSet loTypeId="urn:microsoft.com/office/officeart/2005/8/layout/vList2" loCatId="list" qsTypeId="urn:microsoft.com/office/officeart/2005/8/quickstyle/simple1" qsCatId="simple" csTypeId="urn:microsoft.com/office/officeart/2005/8/colors/accent1_2" csCatId="accent1"/>
      <dgm:spPr/>
      <dgm:t>
        <a:bodyPr/>
        <a:lstStyle/>
        <a:p>
          <a:endParaRPr lang="en-US"/>
        </a:p>
      </dgm:t>
    </dgm:pt>
    <dgm:pt modelId="{BF2FB09D-5D83-4262-9A59-FE481013A45B}">
      <dgm:prSet/>
      <dgm:spPr/>
      <dgm:t>
        <a:bodyPr/>
        <a:lstStyle/>
        <a:p>
          <a:r>
            <a:rPr lang="en-US"/>
            <a:t>The proposed blended finance approach combines public, private, and philanthropic funds to spread and lessen risks, improving conditions for private investment in startups and SMEs. </a:t>
          </a:r>
        </a:p>
      </dgm:t>
    </dgm:pt>
    <dgm:pt modelId="{8C72D120-91B1-4930-A08E-A9B3D01E66A5}" type="parTrans" cxnId="{CAA8AE4D-87E5-4371-8378-3E0748E73F93}">
      <dgm:prSet/>
      <dgm:spPr/>
      <dgm:t>
        <a:bodyPr/>
        <a:lstStyle/>
        <a:p>
          <a:endParaRPr lang="en-US"/>
        </a:p>
      </dgm:t>
    </dgm:pt>
    <dgm:pt modelId="{F4C31D4E-FCF3-4DAB-92EE-FA180F3CECE6}" type="sibTrans" cxnId="{CAA8AE4D-87E5-4371-8378-3E0748E73F93}">
      <dgm:prSet/>
      <dgm:spPr/>
      <dgm:t>
        <a:bodyPr/>
        <a:lstStyle/>
        <a:p>
          <a:endParaRPr lang="en-US"/>
        </a:p>
      </dgm:t>
    </dgm:pt>
    <dgm:pt modelId="{54A133F8-F709-4449-8DD3-88A932ADD5C2}">
      <dgm:prSet/>
      <dgm:spPr/>
      <dgm:t>
        <a:bodyPr/>
        <a:lstStyle/>
        <a:p>
          <a:r>
            <a:rPr lang="en-US"/>
            <a:t>This model has the potential to draw in private capital that could be discouraged by the risks associated with early-stage and informal sector businesses. </a:t>
          </a:r>
        </a:p>
      </dgm:t>
    </dgm:pt>
    <dgm:pt modelId="{85AC96C4-5FDF-46D2-B832-D6C8F0B14FEF}" type="parTrans" cxnId="{1FC86EE2-9D0B-4C4C-91A4-546A16A287CF}">
      <dgm:prSet/>
      <dgm:spPr/>
      <dgm:t>
        <a:bodyPr/>
        <a:lstStyle/>
        <a:p>
          <a:endParaRPr lang="en-US"/>
        </a:p>
      </dgm:t>
    </dgm:pt>
    <dgm:pt modelId="{8AB71FFE-81C4-4C63-A9A1-A5B54216D2B1}" type="sibTrans" cxnId="{1FC86EE2-9D0B-4C4C-91A4-546A16A287CF}">
      <dgm:prSet/>
      <dgm:spPr/>
      <dgm:t>
        <a:bodyPr/>
        <a:lstStyle/>
        <a:p>
          <a:endParaRPr lang="en-US"/>
        </a:p>
      </dgm:t>
    </dgm:pt>
    <dgm:pt modelId="{E57BE661-A423-4FBF-88C1-3EA7206EEA74}">
      <dgm:prSet/>
      <dgm:spPr/>
      <dgm:t>
        <a:bodyPr/>
        <a:lstStyle/>
        <a:p>
          <a:r>
            <a:rPr lang="en-US"/>
            <a:t>Blended financing allows startups and SMEs with limited assets but high growth potential to easily access capital by spreading risk among investors, encouraging private sector involvement in early-stage funding. </a:t>
          </a:r>
        </a:p>
      </dgm:t>
    </dgm:pt>
    <dgm:pt modelId="{809092F0-C4B3-41C5-9EA7-3C603310FA2F}" type="parTrans" cxnId="{7DA4E29E-216F-4715-94D9-91BBCE6A5DE1}">
      <dgm:prSet/>
      <dgm:spPr/>
      <dgm:t>
        <a:bodyPr/>
        <a:lstStyle/>
        <a:p>
          <a:endParaRPr lang="en-US"/>
        </a:p>
      </dgm:t>
    </dgm:pt>
    <dgm:pt modelId="{3CDA6A07-7DEE-45E7-9600-655878116208}" type="sibTrans" cxnId="{7DA4E29E-216F-4715-94D9-91BBCE6A5DE1}">
      <dgm:prSet/>
      <dgm:spPr/>
      <dgm:t>
        <a:bodyPr/>
        <a:lstStyle/>
        <a:p>
          <a:endParaRPr lang="en-US"/>
        </a:p>
      </dgm:t>
    </dgm:pt>
    <dgm:pt modelId="{F36AF679-6CB5-4D73-892E-1552E8852056}" type="pres">
      <dgm:prSet presAssocID="{066AE056-3FC8-4B6E-8A6E-004E7941BF2F}" presName="linear" presStyleCnt="0">
        <dgm:presLayoutVars>
          <dgm:animLvl val="lvl"/>
          <dgm:resizeHandles val="exact"/>
        </dgm:presLayoutVars>
      </dgm:prSet>
      <dgm:spPr/>
    </dgm:pt>
    <dgm:pt modelId="{97470A50-31EF-4721-A86F-AB4CC774CC9A}" type="pres">
      <dgm:prSet presAssocID="{BF2FB09D-5D83-4262-9A59-FE481013A45B}" presName="parentText" presStyleLbl="node1" presStyleIdx="0" presStyleCnt="3">
        <dgm:presLayoutVars>
          <dgm:chMax val="0"/>
          <dgm:bulletEnabled val="1"/>
        </dgm:presLayoutVars>
      </dgm:prSet>
      <dgm:spPr/>
    </dgm:pt>
    <dgm:pt modelId="{0C1965E9-CD9E-4386-BFAA-6A066F81B4C2}" type="pres">
      <dgm:prSet presAssocID="{F4C31D4E-FCF3-4DAB-92EE-FA180F3CECE6}" presName="spacer" presStyleCnt="0"/>
      <dgm:spPr/>
    </dgm:pt>
    <dgm:pt modelId="{2676DBE0-57A5-422F-8CA0-A9B9BC376404}" type="pres">
      <dgm:prSet presAssocID="{54A133F8-F709-4449-8DD3-88A932ADD5C2}" presName="parentText" presStyleLbl="node1" presStyleIdx="1" presStyleCnt="3">
        <dgm:presLayoutVars>
          <dgm:chMax val="0"/>
          <dgm:bulletEnabled val="1"/>
        </dgm:presLayoutVars>
      </dgm:prSet>
      <dgm:spPr/>
    </dgm:pt>
    <dgm:pt modelId="{C17C7AC1-E178-483D-9AE9-F86C11AE25AE}" type="pres">
      <dgm:prSet presAssocID="{8AB71FFE-81C4-4C63-A9A1-A5B54216D2B1}" presName="spacer" presStyleCnt="0"/>
      <dgm:spPr/>
    </dgm:pt>
    <dgm:pt modelId="{A60762A4-E16A-437F-8E4D-FE6C473831F2}" type="pres">
      <dgm:prSet presAssocID="{E57BE661-A423-4FBF-88C1-3EA7206EEA74}" presName="parentText" presStyleLbl="node1" presStyleIdx="2" presStyleCnt="3">
        <dgm:presLayoutVars>
          <dgm:chMax val="0"/>
          <dgm:bulletEnabled val="1"/>
        </dgm:presLayoutVars>
      </dgm:prSet>
      <dgm:spPr/>
    </dgm:pt>
  </dgm:ptLst>
  <dgm:cxnLst>
    <dgm:cxn modelId="{5F78595B-3925-4D0B-874A-28DF629AB812}" type="presOf" srcId="{BF2FB09D-5D83-4262-9A59-FE481013A45B}" destId="{97470A50-31EF-4721-A86F-AB4CC774CC9A}" srcOrd="0" destOrd="0" presId="urn:microsoft.com/office/officeart/2005/8/layout/vList2"/>
    <dgm:cxn modelId="{CAA8AE4D-87E5-4371-8378-3E0748E73F93}" srcId="{066AE056-3FC8-4B6E-8A6E-004E7941BF2F}" destId="{BF2FB09D-5D83-4262-9A59-FE481013A45B}" srcOrd="0" destOrd="0" parTransId="{8C72D120-91B1-4930-A08E-A9B3D01E66A5}" sibTransId="{F4C31D4E-FCF3-4DAB-92EE-FA180F3CECE6}"/>
    <dgm:cxn modelId="{F3479576-FA3B-4674-8FC5-46B8A3F0D5B1}" type="presOf" srcId="{066AE056-3FC8-4B6E-8A6E-004E7941BF2F}" destId="{F36AF679-6CB5-4D73-892E-1552E8852056}" srcOrd="0" destOrd="0" presId="urn:microsoft.com/office/officeart/2005/8/layout/vList2"/>
    <dgm:cxn modelId="{7DA4E29E-216F-4715-94D9-91BBCE6A5DE1}" srcId="{066AE056-3FC8-4B6E-8A6E-004E7941BF2F}" destId="{E57BE661-A423-4FBF-88C1-3EA7206EEA74}" srcOrd="2" destOrd="0" parTransId="{809092F0-C4B3-41C5-9EA7-3C603310FA2F}" sibTransId="{3CDA6A07-7DEE-45E7-9600-655878116208}"/>
    <dgm:cxn modelId="{4330DFBC-0318-4046-BBE1-E3DA81A82CE8}" type="presOf" srcId="{E57BE661-A423-4FBF-88C1-3EA7206EEA74}" destId="{A60762A4-E16A-437F-8E4D-FE6C473831F2}" srcOrd="0" destOrd="0" presId="urn:microsoft.com/office/officeart/2005/8/layout/vList2"/>
    <dgm:cxn modelId="{558B58C4-79C5-4BFB-8CD9-B3583814027B}" type="presOf" srcId="{54A133F8-F709-4449-8DD3-88A932ADD5C2}" destId="{2676DBE0-57A5-422F-8CA0-A9B9BC376404}" srcOrd="0" destOrd="0" presId="urn:microsoft.com/office/officeart/2005/8/layout/vList2"/>
    <dgm:cxn modelId="{1FC86EE2-9D0B-4C4C-91A4-546A16A287CF}" srcId="{066AE056-3FC8-4B6E-8A6E-004E7941BF2F}" destId="{54A133F8-F709-4449-8DD3-88A932ADD5C2}" srcOrd="1" destOrd="0" parTransId="{85AC96C4-5FDF-46D2-B832-D6C8F0B14FEF}" sibTransId="{8AB71FFE-81C4-4C63-A9A1-A5B54216D2B1}"/>
    <dgm:cxn modelId="{9C4761E8-FA66-4220-AF27-F5577C5A935B}" type="presParOf" srcId="{F36AF679-6CB5-4D73-892E-1552E8852056}" destId="{97470A50-31EF-4721-A86F-AB4CC774CC9A}" srcOrd="0" destOrd="0" presId="urn:microsoft.com/office/officeart/2005/8/layout/vList2"/>
    <dgm:cxn modelId="{38747192-2F46-4198-9690-F3736D35494B}" type="presParOf" srcId="{F36AF679-6CB5-4D73-892E-1552E8852056}" destId="{0C1965E9-CD9E-4386-BFAA-6A066F81B4C2}" srcOrd="1" destOrd="0" presId="urn:microsoft.com/office/officeart/2005/8/layout/vList2"/>
    <dgm:cxn modelId="{843F10B8-2F8B-452D-B7E8-47AE2B39F1B6}" type="presParOf" srcId="{F36AF679-6CB5-4D73-892E-1552E8852056}" destId="{2676DBE0-57A5-422F-8CA0-A9B9BC376404}" srcOrd="2" destOrd="0" presId="urn:microsoft.com/office/officeart/2005/8/layout/vList2"/>
    <dgm:cxn modelId="{993739F2-C65B-4AA0-99B6-7555B333ED11}" type="presParOf" srcId="{F36AF679-6CB5-4D73-892E-1552E8852056}" destId="{C17C7AC1-E178-483D-9AE9-F86C11AE25AE}" srcOrd="3" destOrd="0" presId="urn:microsoft.com/office/officeart/2005/8/layout/vList2"/>
    <dgm:cxn modelId="{B32B2C47-72FC-4AEC-A48F-3E10598EF40A}" type="presParOf" srcId="{F36AF679-6CB5-4D73-892E-1552E8852056}" destId="{A60762A4-E16A-437F-8E4D-FE6C473831F2}" srcOrd="4"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A3F39D68-1931-4A6C-8CAE-E18A6EFED611}" type="doc">
      <dgm:prSet loTypeId="urn:microsoft.com/office/officeart/2005/8/layout/vList2" loCatId="list" qsTypeId="urn:microsoft.com/office/officeart/2005/8/quickstyle/simple1" qsCatId="simple" csTypeId="urn:microsoft.com/office/officeart/2005/8/colors/accent1_2" csCatId="accent1"/>
      <dgm:spPr/>
      <dgm:t>
        <a:bodyPr/>
        <a:lstStyle/>
        <a:p>
          <a:endParaRPr lang="en-US"/>
        </a:p>
      </dgm:t>
    </dgm:pt>
    <dgm:pt modelId="{03564627-8062-4288-AC2E-C882A095B834}">
      <dgm:prSet/>
      <dgm:spPr/>
      <dgm:t>
        <a:bodyPr/>
        <a:lstStyle/>
        <a:p>
          <a:r>
            <a:rPr lang="en-US"/>
            <a:t>Implementing the EMPRETEC model would provide structured entrepreneurship training, equipping startup founders and SME operators with essential business management skills. </a:t>
          </a:r>
        </a:p>
      </dgm:t>
    </dgm:pt>
    <dgm:pt modelId="{CA73D4E3-F2F7-448F-80BB-7DF9F7561020}" type="parTrans" cxnId="{82359DD9-F4DC-4576-9115-F4482BB072E7}">
      <dgm:prSet/>
      <dgm:spPr/>
      <dgm:t>
        <a:bodyPr/>
        <a:lstStyle/>
        <a:p>
          <a:endParaRPr lang="en-US"/>
        </a:p>
      </dgm:t>
    </dgm:pt>
    <dgm:pt modelId="{B722DC45-A2D3-4443-A1D4-6B9633494D41}" type="sibTrans" cxnId="{82359DD9-F4DC-4576-9115-F4482BB072E7}">
      <dgm:prSet/>
      <dgm:spPr/>
      <dgm:t>
        <a:bodyPr/>
        <a:lstStyle/>
        <a:p>
          <a:endParaRPr lang="en-US"/>
        </a:p>
      </dgm:t>
    </dgm:pt>
    <dgm:pt modelId="{D5C81F1A-8DFA-4B84-B8ED-284F400F4001}">
      <dgm:prSet/>
      <dgm:spPr/>
      <dgm:t>
        <a:bodyPr/>
        <a:lstStyle/>
        <a:p>
          <a:r>
            <a:rPr lang="en-US"/>
            <a:t>By investing in capacity-building initiatives, Namibia can nurture a generation of entrepreneurs who are not only skilled in managing their businesses but are also equipped to mentor others, fostering a culture of continuous learning and growth.</a:t>
          </a:r>
        </a:p>
      </dgm:t>
    </dgm:pt>
    <dgm:pt modelId="{202FE684-60E0-4460-BEA7-FD3D7D1A2BA4}" type="parTrans" cxnId="{162B796B-0E95-40AF-88FD-22DFB2251EE2}">
      <dgm:prSet/>
      <dgm:spPr/>
      <dgm:t>
        <a:bodyPr/>
        <a:lstStyle/>
        <a:p>
          <a:endParaRPr lang="en-US"/>
        </a:p>
      </dgm:t>
    </dgm:pt>
    <dgm:pt modelId="{BCC48DF8-D097-4C4C-A22E-F1A2A471A924}" type="sibTrans" cxnId="{162B796B-0E95-40AF-88FD-22DFB2251EE2}">
      <dgm:prSet/>
      <dgm:spPr/>
      <dgm:t>
        <a:bodyPr/>
        <a:lstStyle/>
        <a:p>
          <a:endParaRPr lang="en-US"/>
        </a:p>
      </dgm:t>
    </dgm:pt>
    <dgm:pt modelId="{B299EBA0-A7E9-4698-920C-5C0FDAA774FE}">
      <dgm:prSet/>
      <dgm:spPr/>
      <dgm:t>
        <a:bodyPr/>
        <a:lstStyle/>
        <a:p>
          <a:r>
            <a:rPr lang="en-US"/>
            <a:t>Collaboration between government bodies, private sector partners, and international agencies could ensure that capacity-building programs like EMPRETEC are scalable and sustainable, directly supporting the long-term health and resilience of Namibia’s startup ecosystem.</a:t>
          </a:r>
        </a:p>
      </dgm:t>
    </dgm:pt>
    <dgm:pt modelId="{B132F4A0-6262-4EC1-9BEB-9B7E350E1D13}" type="parTrans" cxnId="{3B76D2A4-9071-412F-B67F-E34A809798A1}">
      <dgm:prSet/>
      <dgm:spPr/>
      <dgm:t>
        <a:bodyPr/>
        <a:lstStyle/>
        <a:p>
          <a:endParaRPr lang="en-US"/>
        </a:p>
      </dgm:t>
    </dgm:pt>
    <dgm:pt modelId="{047E08C7-2992-49B0-B612-50AEDD775C08}" type="sibTrans" cxnId="{3B76D2A4-9071-412F-B67F-E34A809798A1}">
      <dgm:prSet/>
      <dgm:spPr/>
      <dgm:t>
        <a:bodyPr/>
        <a:lstStyle/>
        <a:p>
          <a:endParaRPr lang="en-US"/>
        </a:p>
      </dgm:t>
    </dgm:pt>
    <dgm:pt modelId="{3F97282C-4A59-4F9C-823C-E239059B4D42}" type="pres">
      <dgm:prSet presAssocID="{A3F39D68-1931-4A6C-8CAE-E18A6EFED611}" presName="linear" presStyleCnt="0">
        <dgm:presLayoutVars>
          <dgm:animLvl val="lvl"/>
          <dgm:resizeHandles val="exact"/>
        </dgm:presLayoutVars>
      </dgm:prSet>
      <dgm:spPr/>
    </dgm:pt>
    <dgm:pt modelId="{3741C479-D5CE-4C79-9650-520BA1FFBD8F}" type="pres">
      <dgm:prSet presAssocID="{03564627-8062-4288-AC2E-C882A095B834}" presName="parentText" presStyleLbl="node1" presStyleIdx="0" presStyleCnt="3">
        <dgm:presLayoutVars>
          <dgm:chMax val="0"/>
          <dgm:bulletEnabled val="1"/>
        </dgm:presLayoutVars>
      </dgm:prSet>
      <dgm:spPr/>
    </dgm:pt>
    <dgm:pt modelId="{14B4C3B2-6562-4D06-AF04-B42A70F8020C}" type="pres">
      <dgm:prSet presAssocID="{B722DC45-A2D3-4443-A1D4-6B9633494D41}" presName="spacer" presStyleCnt="0"/>
      <dgm:spPr/>
    </dgm:pt>
    <dgm:pt modelId="{1B253BBD-0DB2-4B26-BBC2-1A9914C50145}" type="pres">
      <dgm:prSet presAssocID="{D5C81F1A-8DFA-4B84-B8ED-284F400F4001}" presName="parentText" presStyleLbl="node1" presStyleIdx="1" presStyleCnt="3">
        <dgm:presLayoutVars>
          <dgm:chMax val="0"/>
          <dgm:bulletEnabled val="1"/>
        </dgm:presLayoutVars>
      </dgm:prSet>
      <dgm:spPr/>
    </dgm:pt>
    <dgm:pt modelId="{B8531BD7-77D0-4DFF-84DD-C241F68E21D9}" type="pres">
      <dgm:prSet presAssocID="{BCC48DF8-D097-4C4C-A22E-F1A2A471A924}" presName="spacer" presStyleCnt="0"/>
      <dgm:spPr/>
    </dgm:pt>
    <dgm:pt modelId="{25162B77-B1E2-48E6-9654-E4C4B5F5B054}" type="pres">
      <dgm:prSet presAssocID="{B299EBA0-A7E9-4698-920C-5C0FDAA774FE}" presName="parentText" presStyleLbl="node1" presStyleIdx="2" presStyleCnt="3">
        <dgm:presLayoutVars>
          <dgm:chMax val="0"/>
          <dgm:bulletEnabled val="1"/>
        </dgm:presLayoutVars>
      </dgm:prSet>
      <dgm:spPr/>
    </dgm:pt>
  </dgm:ptLst>
  <dgm:cxnLst>
    <dgm:cxn modelId="{3A87450F-543A-4742-97CB-49BC13861883}" type="presOf" srcId="{D5C81F1A-8DFA-4B84-B8ED-284F400F4001}" destId="{1B253BBD-0DB2-4B26-BBC2-1A9914C50145}" srcOrd="0" destOrd="0" presId="urn:microsoft.com/office/officeart/2005/8/layout/vList2"/>
    <dgm:cxn modelId="{7D66211D-71E2-48F7-BCC6-19DF6683E6C2}" type="presOf" srcId="{03564627-8062-4288-AC2E-C882A095B834}" destId="{3741C479-D5CE-4C79-9650-520BA1FFBD8F}" srcOrd="0" destOrd="0" presId="urn:microsoft.com/office/officeart/2005/8/layout/vList2"/>
    <dgm:cxn modelId="{162B796B-0E95-40AF-88FD-22DFB2251EE2}" srcId="{A3F39D68-1931-4A6C-8CAE-E18A6EFED611}" destId="{D5C81F1A-8DFA-4B84-B8ED-284F400F4001}" srcOrd="1" destOrd="0" parTransId="{202FE684-60E0-4460-BEA7-FD3D7D1A2BA4}" sibTransId="{BCC48DF8-D097-4C4C-A22E-F1A2A471A924}"/>
    <dgm:cxn modelId="{DC73336D-2394-402C-AA69-EE5B8A8894DB}" type="presOf" srcId="{A3F39D68-1931-4A6C-8CAE-E18A6EFED611}" destId="{3F97282C-4A59-4F9C-823C-E239059B4D42}" srcOrd="0" destOrd="0" presId="urn:microsoft.com/office/officeart/2005/8/layout/vList2"/>
    <dgm:cxn modelId="{54600DA0-5DD7-4F21-842D-A6D50EA5E75B}" type="presOf" srcId="{B299EBA0-A7E9-4698-920C-5C0FDAA774FE}" destId="{25162B77-B1E2-48E6-9654-E4C4B5F5B054}" srcOrd="0" destOrd="0" presId="urn:microsoft.com/office/officeart/2005/8/layout/vList2"/>
    <dgm:cxn modelId="{3B76D2A4-9071-412F-B67F-E34A809798A1}" srcId="{A3F39D68-1931-4A6C-8CAE-E18A6EFED611}" destId="{B299EBA0-A7E9-4698-920C-5C0FDAA774FE}" srcOrd="2" destOrd="0" parTransId="{B132F4A0-6262-4EC1-9BEB-9B7E350E1D13}" sibTransId="{047E08C7-2992-49B0-B612-50AEDD775C08}"/>
    <dgm:cxn modelId="{82359DD9-F4DC-4576-9115-F4482BB072E7}" srcId="{A3F39D68-1931-4A6C-8CAE-E18A6EFED611}" destId="{03564627-8062-4288-AC2E-C882A095B834}" srcOrd="0" destOrd="0" parTransId="{CA73D4E3-F2F7-448F-80BB-7DF9F7561020}" sibTransId="{B722DC45-A2D3-4443-A1D4-6B9633494D41}"/>
    <dgm:cxn modelId="{A0BB9411-DE17-4A21-B640-6924E973A175}" type="presParOf" srcId="{3F97282C-4A59-4F9C-823C-E239059B4D42}" destId="{3741C479-D5CE-4C79-9650-520BA1FFBD8F}" srcOrd="0" destOrd="0" presId="urn:microsoft.com/office/officeart/2005/8/layout/vList2"/>
    <dgm:cxn modelId="{057785B0-6810-4AC2-823C-89E8E19CA928}" type="presParOf" srcId="{3F97282C-4A59-4F9C-823C-E239059B4D42}" destId="{14B4C3B2-6562-4D06-AF04-B42A70F8020C}" srcOrd="1" destOrd="0" presId="urn:microsoft.com/office/officeart/2005/8/layout/vList2"/>
    <dgm:cxn modelId="{D77F7C2D-968D-4A4B-94CD-4E9B4A893FA1}" type="presParOf" srcId="{3F97282C-4A59-4F9C-823C-E239059B4D42}" destId="{1B253BBD-0DB2-4B26-BBC2-1A9914C50145}" srcOrd="2" destOrd="0" presId="urn:microsoft.com/office/officeart/2005/8/layout/vList2"/>
    <dgm:cxn modelId="{D24B90EE-C104-4F64-B52E-3E99562B91A4}" type="presParOf" srcId="{3F97282C-4A59-4F9C-823C-E239059B4D42}" destId="{B8531BD7-77D0-4DFF-84DD-C241F68E21D9}" srcOrd="3" destOrd="0" presId="urn:microsoft.com/office/officeart/2005/8/layout/vList2"/>
    <dgm:cxn modelId="{6FA46CA2-53BE-44AF-898A-5E43C0766A06}" type="presParOf" srcId="{3F97282C-4A59-4F9C-823C-E239059B4D42}" destId="{25162B77-B1E2-48E6-9654-E4C4B5F5B054}" srcOrd="4" destOrd="0" presId="urn:microsoft.com/office/officeart/2005/8/layout/vList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7470A50-31EF-4721-A86F-AB4CC774CC9A}">
      <dsp:nvSpPr>
        <dsp:cNvPr id="0" name=""/>
        <dsp:cNvSpPr/>
      </dsp:nvSpPr>
      <dsp:spPr>
        <a:xfrm>
          <a:off x="0" y="559405"/>
          <a:ext cx="4209756" cy="147186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l" defTabSz="755650">
            <a:lnSpc>
              <a:spcPct val="90000"/>
            </a:lnSpc>
            <a:spcBef>
              <a:spcPct val="0"/>
            </a:spcBef>
            <a:spcAft>
              <a:spcPct val="35000"/>
            </a:spcAft>
            <a:buNone/>
          </a:pPr>
          <a:r>
            <a:rPr lang="en-US" sz="1700" kern="1200"/>
            <a:t>The proposed blended finance approach combines public, private, and philanthropic funds to spread and lessen risks, improving conditions for private investment in startups and SMEs. </a:t>
          </a:r>
        </a:p>
      </dsp:txBody>
      <dsp:txXfrm>
        <a:off x="71850" y="631255"/>
        <a:ext cx="4066056" cy="1328160"/>
      </dsp:txXfrm>
    </dsp:sp>
    <dsp:sp modelId="{2676DBE0-57A5-422F-8CA0-A9B9BC376404}">
      <dsp:nvSpPr>
        <dsp:cNvPr id="0" name=""/>
        <dsp:cNvSpPr/>
      </dsp:nvSpPr>
      <dsp:spPr>
        <a:xfrm>
          <a:off x="0" y="2080225"/>
          <a:ext cx="4209756" cy="147186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l" defTabSz="755650">
            <a:lnSpc>
              <a:spcPct val="90000"/>
            </a:lnSpc>
            <a:spcBef>
              <a:spcPct val="0"/>
            </a:spcBef>
            <a:spcAft>
              <a:spcPct val="35000"/>
            </a:spcAft>
            <a:buNone/>
          </a:pPr>
          <a:r>
            <a:rPr lang="en-US" sz="1700" kern="1200"/>
            <a:t>This model has the potential to draw in private capital that could be discouraged by the risks associated with early-stage and informal sector businesses. </a:t>
          </a:r>
        </a:p>
      </dsp:txBody>
      <dsp:txXfrm>
        <a:off x="71850" y="2152075"/>
        <a:ext cx="4066056" cy="1328160"/>
      </dsp:txXfrm>
    </dsp:sp>
    <dsp:sp modelId="{A60762A4-E16A-437F-8E4D-FE6C473831F2}">
      <dsp:nvSpPr>
        <dsp:cNvPr id="0" name=""/>
        <dsp:cNvSpPr/>
      </dsp:nvSpPr>
      <dsp:spPr>
        <a:xfrm>
          <a:off x="0" y="3601045"/>
          <a:ext cx="4209756" cy="147186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4770" tIns="64770" rIns="64770" bIns="64770" numCol="1" spcCol="1270" anchor="ctr" anchorCtr="0">
          <a:noAutofit/>
        </a:bodyPr>
        <a:lstStyle/>
        <a:p>
          <a:pPr marL="0" lvl="0" indent="0" algn="l" defTabSz="755650">
            <a:lnSpc>
              <a:spcPct val="90000"/>
            </a:lnSpc>
            <a:spcBef>
              <a:spcPct val="0"/>
            </a:spcBef>
            <a:spcAft>
              <a:spcPct val="35000"/>
            </a:spcAft>
            <a:buNone/>
          </a:pPr>
          <a:r>
            <a:rPr lang="en-US" sz="1700" kern="1200"/>
            <a:t>Blended financing allows startups and SMEs with limited assets but high growth potential to easily access capital by spreading risk among investors, encouraging private sector involvement in early-stage funding. </a:t>
          </a:r>
        </a:p>
      </dsp:txBody>
      <dsp:txXfrm>
        <a:off x="71850" y="3672895"/>
        <a:ext cx="4066056" cy="132816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741C479-D5CE-4C79-9650-520BA1FFBD8F}">
      <dsp:nvSpPr>
        <dsp:cNvPr id="0" name=""/>
        <dsp:cNvSpPr/>
      </dsp:nvSpPr>
      <dsp:spPr>
        <a:xfrm>
          <a:off x="0" y="61581"/>
          <a:ext cx="4162278" cy="1897995"/>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en-US" sz="1600" kern="1200"/>
            <a:t>Implementing the EMPRETEC model would provide structured entrepreneurship training, equipping startup founders and SME operators with essential business management skills. </a:t>
          </a:r>
        </a:p>
      </dsp:txBody>
      <dsp:txXfrm>
        <a:off x="92652" y="154233"/>
        <a:ext cx="3976974" cy="1712691"/>
      </dsp:txXfrm>
    </dsp:sp>
    <dsp:sp modelId="{1B253BBD-0DB2-4B26-BBC2-1A9914C50145}">
      <dsp:nvSpPr>
        <dsp:cNvPr id="0" name=""/>
        <dsp:cNvSpPr/>
      </dsp:nvSpPr>
      <dsp:spPr>
        <a:xfrm>
          <a:off x="0" y="2005657"/>
          <a:ext cx="4162278" cy="1897995"/>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en-US" sz="1600" kern="1200"/>
            <a:t>By investing in capacity-building initiatives, Namibia can nurture a generation of entrepreneurs who are not only skilled in managing their businesses but are also equipped to mentor others, fostering a culture of continuous learning and growth.</a:t>
          </a:r>
        </a:p>
      </dsp:txBody>
      <dsp:txXfrm>
        <a:off x="92652" y="2098309"/>
        <a:ext cx="3976974" cy="1712691"/>
      </dsp:txXfrm>
    </dsp:sp>
    <dsp:sp modelId="{25162B77-B1E2-48E6-9654-E4C4B5F5B054}">
      <dsp:nvSpPr>
        <dsp:cNvPr id="0" name=""/>
        <dsp:cNvSpPr/>
      </dsp:nvSpPr>
      <dsp:spPr>
        <a:xfrm>
          <a:off x="0" y="3949732"/>
          <a:ext cx="4162278" cy="1897995"/>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l" defTabSz="711200">
            <a:lnSpc>
              <a:spcPct val="90000"/>
            </a:lnSpc>
            <a:spcBef>
              <a:spcPct val="0"/>
            </a:spcBef>
            <a:spcAft>
              <a:spcPct val="35000"/>
            </a:spcAft>
            <a:buNone/>
          </a:pPr>
          <a:r>
            <a:rPr lang="en-US" sz="1600" kern="1200"/>
            <a:t>Collaboration between government bodies, private sector partners, and international agencies could ensure that capacity-building programs like EMPRETEC are scalable and sustainable, directly supporting the long-term health and resilience of Namibia’s startup ecosystem.</a:t>
          </a:r>
        </a:p>
      </dsp:txBody>
      <dsp:txXfrm>
        <a:off x="92652" y="4042384"/>
        <a:ext cx="3976974" cy="1712691"/>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06C304B-8EDB-462F-BC8D-F073E73FDCB2}" type="datetimeFigureOut">
              <a:rPr lang="en-US" smtClean="0"/>
              <a:t>11/5/2024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463F68F-7E64-4CD4-BF78-6388AE3AFD96}" type="slidenum">
              <a:rPr lang="en-US" smtClean="0"/>
              <a:t>‹#›</a:t>
            </a:fld>
            <a:endParaRPr lang="en-US"/>
          </a:p>
        </p:txBody>
      </p:sp>
    </p:spTree>
    <p:extLst>
      <p:ext uri="{BB962C8B-B14F-4D97-AF65-F5344CB8AC3E}">
        <p14:creationId xmlns:p14="http://schemas.microsoft.com/office/powerpoint/2010/main" val="393508992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DDC99CC5-F0B1-4816-B516-431131D8298B}" type="datetimeFigureOut">
              <a:rPr lang="en-NA" smtClean="0"/>
              <a:t>05/11/2024</a:t>
            </a:fld>
            <a:endParaRPr lang="en-NA"/>
          </a:p>
        </p:txBody>
      </p:sp>
      <p:sp>
        <p:nvSpPr>
          <p:cNvPr id="5" name="Footer Placeholder 4"/>
          <p:cNvSpPr>
            <a:spLocks noGrp="1"/>
          </p:cNvSpPr>
          <p:nvPr>
            <p:ph type="ftr" sz="quarter" idx="11"/>
          </p:nvPr>
        </p:nvSpPr>
        <p:spPr/>
        <p:txBody>
          <a:bodyPr/>
          <a:lstStyle/>
          <a:p>
            <a:endParaRPr lang="en-NA"/>
          </a:p>
        </p:txBody>
      </p:sp>
      <p:sp>
        <p:nvSpPr>
          <p:cNvPr id="6" name="Slide Number Placeholder 5"/>
          <p:cNvSpPr>
            <a:spLocks noGrp="1"/>
          </p:cNvSpPr>
          <p:nvPr>
            <p:ph type="sldNum" sz="quarter" idx="12"/>
          </p:nvPr>
        </p:nvSpPr>
        <p:spPr/>
        <p:txBody>
          <a:bodyPr/>
          <a:lstStyle/>
          <a:p>
            <a:fld id="{AE0EFF79-6FA2-4B70-BE0B-715B63BD2247}" type="slidenum">
              <a:rPr lang="en-NA" smtClean="0"/>
              <a:t>‹#›</a:t>
            </a:fld>
            <a:endParaRPr lang="en-NA"/>
          </a:p>
        </p:txBody>
      </p:sp>
    </p:spTree>
    <p:extLst>
      <p:ext uri="{BB962C8B-B14F-4D97-AF65-F5344CB8AC3E}">
        <p14:creationId xmlns:p14="http://schemas.microsoft.com/office/powerpoint/2010/main" val="423244228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DDC99CC5-F0B1-4816-B516-431131D8298B}" type="datetimeFigureOut">
              <a:rPr lang="en-NA" smtClean="0"/>
              <a:t>05/11/2024</a:t>
            </a:fld>
            <a:endParaRPr lang="en-NA"/>
          </a:p>
        </p:txBody>
      </p:sp>
      <p:sp>
        <p:nvSpPr>
          <p:cNvPr id="5" name="Footer Placeholder 4"/>
          <p:cNvSpPr>
            <a:spLocks noGrp="1"/>
          </p:cNvSpPr>
          <p:nvPr>
            <p:ph type="ftr" sz="quarter" idx="11"/>
          </p:nvPr>
        </p:nvSpPr>
        <p:spPr/>
        <p:txBody>
          <a:bodyPr/>
          <a:lstStyle/>
          <a:p>
            <a:endParaRPr lang="en-NA"/>
          </a:p>
        </p:txBody>
      </p:sp>
      <p:sp>
        <p:nvSpPr>
          <p:cNvPr id="6" name="Slide Number Placeholder 5"/>
          <p:cNvSpPr>
            <a:spLocks noGrp="1"/>
          </p:cNvSpPr>
          <p:nvPr>
            <p:ph type="sldNum" sz="quarter" idx="12"/>
          </p:nvPr>
        </p:nvSpPr>
        <p:spPr/>
        <p:txBody>
          <a:bodyPr/>
          <a:lstStyle/>
          <a:p>
            <a:fld id="{AE0EFF79-6FA2-4B70-BE0B-715B63BD2247}" type="slidenum">
              <a:rPr lang="en-NA" smtClean="0"/>
              <a:t>‹#›</a:t>
            </a:fld>
            <a:endParaRPr lang="en-NA"/>
          </a:p>
        </p:txBody>
      </p:sp>
    </p:spTree>
    <p:extLst>
      <p:ext uri="{BB962C8B-B14F-4D97-AF65-F5344CB8AC3E}">
        <p14:creationId xmlns:p14="http://schemas.microsoft.com/office/powerpoint/2010/main" val="285624443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DDC99CC5-F0B1-4816-B516-431131D8298B}" type="datetimeFigureOut">
              <a:rPr lang="en-NA" smtClean="0"/>
              <a:t>05/11/2024</a:t>
            </a:fld>
            <a:endParaRPr lang="en-NA"/>
          </a:p>
        </p:txBody>
      </p:sp>
      <p:sp>
        <p:nvSpPr>
          <p:cNvPr id="5" name="Footer Placeholder 4"/>
          <p:cNvSpPr>
            <a:spLocks noGrp="1"/>
          </p:cNvSpPr>
          <p:nvPr>
            <p:ph type="ftr" sz="quarter" idx="11"/>
          </p:nvPr>
        </p:nvSpPr>
        <p:spPr/>
        <p:txBody>
          <a:bodyPr/>
          <a:lstStyle/>
          <a:p>
            <a:endParaRPr lang="en-NA"/>
          </a:p>
        </p:txBody>
      </p:sp>
      <p:sp>
        <p:nvSpPr>
          <p:cNvPr id="6" name="Slide Number Placeholder 5"/>
          <p:cNvSpPr>
            <a:spLocks noGrp="1"/>
          </p:cNvSpPr>
          <p:nvPr>
            <p:ph type="sldNum" sz="quarter" idx="12"/>
          </p:nvPr>
        </p:nvSpPr>
        <p:spPr/>
        <p:txBody>
          <a:bodyPr/>
          <a:lstStyle/>
          <a:p>
            <a:fld id="{AE0EFF79-6FA2-4B70-BE0B-715B63BD2247}" type="slidenum">
              <a:rPr lang="en-NA" smtClean="0"/>
              <a:t>‹#›</a:t>
            </a:fld>
            <a:endParaRPr lang="en-NA"/>
          </a:p>
        </p:txBody>
      </p:sp>
    </p:spTree>
    <p:extLst>
      <p:ext uri="{BB962C8B-B14F-4D97-AF65-F5344CB8AC3E}">
        <p14:creationId xmlns:p14="http://schemas.microsoft.com/office/powerpoint/2010/main" val="94279058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Picture with Caption">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A1B74AB4-6D80-EB4B-AFBF-5CF857ED5CA3}"/>
              </a:ext>
            </a:extLst>
          </p:cNvPr>
          <p:cNvSpPr>
            <a:spLocks noGrp="1"/>
          </p:cNvSpPr>
          <p:nvPr>
            <p:ph type="pic" idx="1"/>
          </p:nvPr>
        </p:nvSpPr>
        <p:spPr>
          <a:xfrm>
            <a:off x="5183188" y="1462516"/>
            <a:ext cx="6172200" cy="4398534"/>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a:extLst>
              <a:ext uri="{FF2B5EF4-FFF2-40B4-BE49-F238E27FC236}">
                <a16:creationId xmlns:a16="http://schemas.microsoft.com/office/drawing/2014/main" id="{DE0D8A52-F304-1044-B776-671CDC89CA49}"/>
              </a:ext>
            </a:extLst>
          </p:cNvPr>
          <p:cNvSpPr>
            <a:spLocks noGrp="1"/>
          </p:cNvSpPr>
          <p:nvPr>
            <p:ph type="body" sz="half" idx="2"/>
          </p:nvPr>
        </p:nvSpPr>
        <p:spPr>
          <a:xfrm>
            <a:off x="839788" y="1470454"/>
            <a:ext cx="3932237" cy="4398534"/>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Tree>
    <p:extLst>
      <p:ext uri="{BB962C8B-B14F-4D97-AF65-F5344CB8AC3E}">
        <p14:creationId xmlns:p14="http://schemas.microsoft.com/office/powerpoint/2010/main" val="193456153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DDC99CC5-F0B1-4816-B516-431131D8298B}" type="datetimeFigureOut">
              <a:rPr lang="en-NA" smtClean="0"/>
              <a:t>05/11/2024</a:t>
            </a:fld>
            <a:endParaRPr lang="en-NA"/>
          </a:p>
        </p:txBody>
      </p:sp>
      <p:sp>
        <p:nvSpPr>
          <p:cNvPr id="5" name="Footer Placeholder 4"/>
          <p:cNvSpPr>
            <a:spLocks noGrp="1"/>
          </p:cNvSpPr>
          <p:nvPr>
            <p:ph type="ftr" sz="quarter" idx="11"/>
          </p:nvPr>
        </p:nvSpPr>
        <p:spPr/>
        <p:txBody>
          <a:bodyPr/>
          <a:lstStyle/>
          <a:p>
            <a:endParaRPr lang="en-NA"/>
          </a:p>
        </p:txBody>
      </p:sp>
      <p:sp>
        <p:nvSpPr>
          <p:cNvPr id="6" name="Slide Number Placeholder 5"/>
          <p:cNvSpPr>
            <a:spLocks noGrp="1"/>
          </p:cNvSpPr>
          <p:nvPr>
            <p:ph type="sldNum" sz="quarter" idx="12"/>
          </p:nvPr>
        </p:nvSpPr>
        <p:spPr/>
        <p:txBody>
          <a:bodyPr/>
          <a:lstStyle/>
          <a:p>
            <a:fld id="{AE0EFF79-6FA2-4B70-BE0B-715B63BD2247}" type="slidenum">
              <a:rPr lang="en-NA" smtClean="0"/>
              <a:t>‹#›</a:t>
            </a:fld>
            <a:endParaRPr lang="en-NA"/>
          </a:p>
        </p:txBody>
      </p:sp>
    </p:spTree>
    <p:extLst>
      <p:ext uri="{BB962C8B-B14F-4D97-AF65-F5344CB8AC3E}">
        <p14:creationId xmlns:p14="http://schemas.microsoft.com/office/powerpoint/2010/main" val="60260711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DDC99CC5-F0B1-4816-B516-431131D8298B}" type="datetimeFigureOut">
              <a:rPr lang="en-NA" smtClean="0"/>
              <a:t>05/11/2024</a:t>
            </a:fld>
            <a:endParaRPr lang="en-NA"/>
          </a:p>
        </p:txBody>
      </p:sp>
      <p:sp>
        <p:nvSpPr>
          <p:cNvPr id="5" name="Footer Placeholder 4"/>
          <p:cNvSpPr>
            <a:spLocks noGrp="1"/>
          </p:cNvSpPr>
          <p:nvPr>
            <p:ph type="ftr" sz="quarter" idx="11"/>
          </p:nvPr>
        </p:nvSpPr>
        <p:spPr/>
        <p:txBody>
          <a:bodyPr/>
          <a:lstStyle/>
          <a:p>
            <a:endParaRPr lang="en-NA"/>
          </a:p>
        </p:txBody>
      </p:sp>
      <p:sp>
        <p:nvSpPr>
          <p:cNvPr id="6" name="Slide Number Placeholder 5"/>
          <p:cNvSpPr>
            <a:spLocks noGrp="1"/>
          </p:cNvSpPr>
          <p:nvPr>
            <p:ph type="sldNum" sz="quarter" idx="12"/>
          </p:nvPr>
        </p:nvSpPr>
        <p:spPr/>
        <p:txBody>
          <a:bodyPr/>
          <a:lstStyle/>
          <a:p>
            <a:fld id="{AE0EFF79-6FA2-4B70-BE0B-715B63BD2247}" type="slidenum">
              <a:rPr lang="en-NA" smtClean="0"/>
              <a:t>‹#›</a:t>
            </a:fld>
            <a:endParaRPr lang="en-NA"/>
          </a:p>
        </p:txBody>
      </p:sp>
    </p:spTree>
    <p:extLst>
      <p:ext uri="{BB962C8B-B14F-4D97-AF65-F5344CB8AC3E}">
        <p14:creationId xmlns:p14="http://schemas.microsoft.com/office/powerpoint/2010/main" val="13607972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DDC99CC5-F0B1-4816-B516-431131D8298B}" type="datetimeFigureOut">
              <a:rPr lang="en-NA" smtClean="0"/>
              <a:t>05/11/2024</a:t>
            </a:fld>
            <a:endParaRPr lang="en-NA"/>
          </a:p>
        </p:txBody>
      </p:sp>
      <p:sp>
        <p:nvSpPr>
          <p:cNvPr id="6" name="Footer Placeholder 5"/>
          <p:cNvSpPr>
            <a:spLocks noGrp="1"/>
          </p:cNvSpPr>
          <p:nvPr>
            <p:ph type="ftr" sz="quarter" idx="11"/>
          </p:nvPr>
        </p:nvSpPr>
        <p:spPr/>
        <p:txBody>
          <a:bodyPr/>
          <a:lstStyle/>
          <a:p>
            <a:endParaRPr lang="en-NA"/>
          </a:p>
        </p:txBody>
      </p:sp>
      <p:sp>
        <p:nvSpPr>
          <p:cNvPr id="7" name="Slide Number Placeholder 6"/>
          <p:cNvSpPr>
            <a:spLocks noGrp="1"/>
          </p:cNvSpPr>
          <p:nvPr>
            <p:ph type="sldNum" sz="quarter" idx="12"/>
          </p:nvPr>
        </p:nvSpPr>
        <p:spPr/>
        <p:txBody>
          <a:bodyPr/>
          <a:lstStyle/>
          <a:p>
            <a:fld id="{AE0EFF79-6FA2-4B70-BE0B-715B63BD2247}" type="slidenum">
              <a:rPr lang="en-NA" smtClean="0"/>
              <a:t>‹#›</a:t>
            </a:fld>
            <a:endParaRPr lang="en-NA"/>
          </a:p>
        </p:txBody>
      </p:sp>
    </p:spTree>
    <p:extLst>
      <p:ext uri="{BB962C8B-B14F-4D97-AF65-F5344CB8AC3E}">
        <p14:creationId xmlns:p14="http://schemas.microsoft.com/office/powerpoint/2010/main" val="191138588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DDC99CC5-F0B1-4816-B516-431131D8298B}" type="datetimeFigureOut">
              <a:rPr lang="en-NA" smtClean="0"/>
              <a:t>05/11/2024</a:t>
            </a:fld>
            <a:endParaRPr lang="en-NA"/>
          </a:p>
        </p:txBody>
      </p:sp>
      <p:sp>
        <p:nvSpPr>
          <p:cNvPr id="8" name="Footer Placeholder 7"/>
          <p:cNvSpPr>
            <a:spLocks noGrp="1"/>
          </p:cNvSpPr>
          <p:nvPr>
            <p:ph type="ftr" sz="quarter" idx="11"/>
          </p:nvPr>
        </p:nvSpPr>
        <p:spPr/>
        <p:txBody>
          <a:bodyPr/>
          <a:lstStyle/>
          <a:p>
            <a:endParaRPr lang="en-NA"/>
          </a:p>
        </p:txBody>
      </p:sp>
      <p:sp>
        <p:nvSpPr>
          <p:cNvPr id="9" name="Slide Number Placeholder 8"/>
          <p:cNvSpPr>
            <a:spLocks noGrp="1"/>
          </p:cNvSpPr>
          <p:nvPr>
            <p:ph type="sldNum" sz="quarter" idx="12"/>
          </p:nvPr>
        </p:nvSpPr>
        <p:spPr/>
        <p:txBody>
          <a:bodyPr/>
          <a:lstStyle/>
          <a:p>
            <a:fld id="{AE0EFF79-6FA2-4B70-BE0B-715B63BD2247}" type="slidenum">
              <a:rPr lang="en-NA" smtClean="0"/>
              <a:t>‹#›</a:t>
            </a:fld>
            <a:endParaRPr lang="en-NA"/>
          </a:p>
        </p:txBody>
      </p:sp>
    </p:spTree>
    <p:extLst>
      <p:ext uri="{BB962C8B-B14F-4D97-AF65-F5344CB8AC3E}">
        <p14:creationId xmlns:p14="http://schemas.microsoft.com/office/powerpoint/2010/main" val="238243066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DDC99CC5-F0B1-4816-B516-431131D8298B}" type="datetimeFigureOut">
              <a:rPr lang="en-NA" smtClean="0"/>
              <a:t>05/11/2024</a:t>
            </a:fld>
            <a:endParaRPr lang="en-NA"/>
          </a:p>
        </p:txBody>
      </p:sp>
      <p:sp>
        <p:nvSpPr>
          <p:cNvPr id="4" name="Footer Placeholder 3"/>
          <p:cNvSpPr>
            <a:spLocks noGrp="1"/>
          </p:cNvSpPr>
          <p:nvPr>
            <p:ph type="ftr" sz="quarter" idx="11"/>
          </p:nvPr>
        </p:nvSpPr>
        <p:spPr/>
        <p:txBody>
          <a:bodyPr/>
          <a:lstStyle/>
          <a:p>
            <a:endParaRPr lang="en-NA"/>
          </a:p>
        </p:txBody>
      </p:sp>
      <p:sp>
        <p:nvSpPr>
          <p:cNvPr id="5" name="Slide Number Placeholder 4"/>
          <p:cNvSpPr>
            <a:spLocks noGrp="1"/>
          </p:cNvSpPr>
          <p:nvPr>
            <p:ph type="sldNum" sz="quarter" idx="12"/>
          </p:nvPr>
        </p:nvSpPr>
        <p:spPr/>
        <p:txBody>
          <a:bodyPr/>
          <a:lstStyle/>
          <a:p>
            <a:fld id="{AE0EFF79-6FA2-4B70-BE0B-715B63BD2247}" type="slidenum">
              <a:rPr lang="en-NA" smtClean="0"/>
              <a:t>‹#›</a:t>
            </a:fld>
            <a:endParaRPr lang="en-NA"/>
          </a:p>
        </p:txBody>
      </p:sp>
    </p:spTree>
    <p:extLst>
      <p:ext uri="{BB962C8B-B14F-4D97-AF65-F5344CB8AC3E}">
        <p14:creationId xmlns:p14="http://schemas.microsoft.com/office/powerpoint/2010/main" val="405733026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DC99CC5-F0B1-4816-B516-431131D8298B}" type="datetimeFigureOut">
              <a:rPr lang="en-NA" smtClean="0"/>
              <a:t>05/11/2024</a:t>
            </a:fld>
            <a:endParaRPr lang="en-NA"/>
          </a:p>
        </p:txBody>
      </p:sp>
      <p:sp>
        <p:nvSpPr>
          <p:cNvPr id="3" name="Footer Placeholder 2"/>
          <p:cNvSpPr>
            <a:spLocks noGrp="1"/>
          </p:cNvSpPr>
          <p:nvPr>
            <p:ph type="ftr" sz="quarter" idx="11"/>
          </p:nvPr>
        </p:nvSpPr>
        <p:spPr/>
        <p:txBody>
          <a:bodyPr/>
          <a:lstStyle/>
          <a:p>
            <a:endParaRPr lang="en-NA"/>
          </a:p>
        </p:txBody>
      </p:sp>
      <p:sp>
        <p:nvSpPr>
          <p:cNvPr id="4" name="Slide Number Placeholder 3"/>
          <p:cNvSpPr>
            <a:spLocks noGrp="1"/>
          </p:cNvSpPr>
          <p:nvPr>
            <p:ph type="sldNum" sz="quarter" idx="12"/>
          </p:nvPr>
        </p:nvSpPr>
        <p:spPr/>
        <p:txBody>
          <a:bodyPr/>
          <a:lstStyle/>
          <a:p>
            <a:fld id="{AE0EFF79-6FA2-4B70-BE0B-715B63BD2247}" type="slidenum">
              <a:rPr lang="en-NA" smtClean="0"/>
              <a:t>‹#›</a:t>
            </a:fld>
            <a:endParaRPr lang="en-NA"/>
          </a:p>
        </p:txBody>
      </p:sp>
    </p:spTree>
    <p:extLst>
      <p:ext uri="{BB962C8B-B14F-4D97-AF65-F5344CB8AC3E}">
        <p14:creationId xmlns:p14="http://schemas.microsoft.com/office/powerpoint/2010/main" val="22837478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DDC99CC5-F0B1-4816-B516-431131D8298B}" type="datetimeFigureOut">
              <a:rPr lang="en-NA" smtClean="0"/>
              <a:t>05/11/2024</a:t>
            </a:fld>
            <a:endParaRPr lang="en-NA"/>
          </a:p>
        </p:txBody>
      </p:sp>
      <p:sp>
        <p:nvSpPr>
          <p:cNvPr id="6" name="Footer Placeholder 5"/>
          <p:cNvSpPr>
            <a:spLocks noGrp="1"/>
          </p:cNvSpPr>
          <p:nvPr>
            <p:ph type="ftr" sz="quarter" idx="11"/>
          </p:nvPr>
        </p:nvSpPr>
        <p:spPr/>
        <p:txBody>
          <a:bodyPr/>
          <a:lstStyle/>
          <a:p>
            <a:endParaRPr lang="en-NA"/>
          </a:p>
        </p:txBody>
      </p:sp>
      <p:sp>
        <p:nvSpPr>
          <p:cNvPr id="7" name="Slide Number Placeholder 6"/>
          <p:cNvSpPr>
            <a:spLocks noGrp="1"/>
          </p:cNvSpPr>
          <p:nvPr>
            <p:ph type="sldNum" sz="quarter" idx="12"/>
          </p:nvPr>
        </p:nvSpPr>
        <p:spPr/>
        <p:txBody>
          <a:bodyPr/>
          <a:lstStyle/>
          <a:p>
            <a:fld id="{AE0EFF79-6FA2-4B70-BE0B-715B63BD2247}" type="slidenum">
              <a:rPr lang="en-NA" smtClean="0"/>
              <a:t>‹#›</a:t>
            </a:fld>
            <a:endParaRPr lang="en-NA"/>
          </a:p>
        </p:txBody>
      </p:sp>
    </p:spTree>
    <p:extLst>
      <p:ext uri="{BB962C8B-B14F-4D97-AF65-F5344CB8AC3E}">
        <p14:creationId xmlns:p14="http://schemas.microsoft.com/office/powerpoint/2010/main" val="94077165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DDC99CC5-F0B1-4816-B516-431131D8298B}" type="datetimeFigureOut">
              <a:rPr lang="en-NA" smtClean="0"/>
              <a:t>05/11/2024</a:t>
            </a:fld>
            <a:endParaRPr lang="en-NA"/>
          </a:p>
        </p:txBody>
      </p:sp>
      <p:sp>
        <p:nvSpPr>
          <p:cNvPr id="6" name="Footer Placeholder 5"/>
          <p:cNvSpPr>
            <a:spLocks noGrp="1"/>
          </p:cNvSpPr>
          <p:nvPr>
            <p:ph type="ftr" sz="quarter" idx="11"/>
          </p:nvPr>
        </p:nvSpPr>
        <p:spPr/>
        <p:txBody>
          <a:bodyPr/>
          <a:lstStyle/>
          <a:p>
            <a:endParaRPr lang="en-NA"/>
          </a:p>
        </p:txBody>
      </p:sp>
      <p:sp>
        <p:nvSpPr>
          <p:cNvPr id="7" name="Slide Number Placeholder 6"/>
          <p:cNvSpPr>
            <a:spLocks noGrp="1"/>
          </p:cNvSpPr>
          <p:nvPr>
            <p:ph type="sldNum" sz="quarter" idx="12"/>
          </p:nvPr>
        </p:nvSpPr>
        <p:spPr/>
        <p:txBody>
          <a:bodyPr/>
          <a:lstStyle/>
          <a:p>
            <a:fld id="{AE0EFF79-6FA2-4B70-BE0B-715B63BD2247}" type="slidenum">
              <a:rPr lang="en-NA" smtClean="0"/>
              <a:t>‹#›</a:t>
            </a:fld>
            <a:endParaRPr lang="en-NA"/>
          </a:p>
        </p:txBody>
      </p:sp>
    </p:spTree>
    <p:extLst>
      <p:ext uri="{BB962C8B-B14F-4D97-AF65-F5344CB8AC3E}">
        <p14:creationId xmlns:p14="http://schemas.microsoft.com/office/powerpoint/2010/main" val="318353593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DC99CC5-F0B1-4816-B516-431131D8298B}" type="datetimeFigureOut">
              <a:rPr lang="en-NA" smtClean="0"/>
              <a:t>05/11/2024</a:t>
            </a:fld>
            <a:endParaRPr lang="en-NA"/>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NA"/>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E0EFF79-6FA2-4B70-BE0B-715B63BD2247}" type="slidenum">
              <a:rPr lang="en-NA" smtClean="0"/>
              <a:t>‹#›</a:t>
            </a:fld>
            <a:endParaRPr lang="en-NA"/>
          </a:p>
        </p:txBody>
      </p:sp>
    </p:spTree>
    <p:extLst>
      <p:ext uri="{BB962C8B-B14F-4D97-AF65-F5344CB8AC3E}">
        <p14:creationId xmlns:p14="http://schemas.microsoft.com/office/powerpoint/2010/main" val="563782090"/>
      </p:ext>
    </p:extLst>
  </p:cSld>
  <p:clrMap bg1="lt1" tx1="dk1" bg2="lt2" tx2="dk2" accent1="accent1" accent2="accent2" accent3="accent3" accent4="accent4" accent5="accent5" accent6="accent6" hlink="hlink" folHlink="folHlink"/>
  <p:sldLayoutIdLst>
    <p:sldLayoutId id="2147483793" r:id="rId1"/>
    <p:sldLayoutId id="2147483794" r:id="rId2"/>
    <p:sldLayoutId id="2147483795" r:id="rId3"/>
    <p:sldLayoutId id="2147483796" r:id="rId4"/>
    <p:sldLayoutId id="2147483797" r:id="rId5"/>
    <p:sldLayoutId id="2147483798" r:id="rId6"/>
    <p:sldLayoutId id="2147483799" r:id="rId7"/>
    <p:sldLayoutId id="2147483800" r:id="rId8"/>
    <p:sldLayoutId id="2147483801" r:id="rId9"/>
    <p:sldLayoutId id="2147483802" r:id="rId10"/>
    <p:sldLayoutId id="2147483803" r:id="rId11"/>
    <p:sldLayoutId id="2147483804"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7" Type="http://schemas.openxmlformats.org/officeDocument/2006/relationships/image" Target="../media/image15.png"/><Relationship Id="rId2" Type="http://schemas.openxmlformats.org/officeDocument/2006/relationships/image" Target="../media/image10.jpeg"/><Relationship Id="rId1" Type="http://schemas.openxmlformats.org/officeDocument/2006/relationships/slideLayout" Target="../slideLayouts/slideLayout1.xml"/><Relationship Id="rId6" Type="http://schemas.openxmlformats.org/officeDocument/2006/relationships/image" Target="../media/image14.jpeg"/><Relationship Id="rId5" Type="http://schemas.openxmlformats.org/officeDocument/2006/relationships/image" Target="../media/image13.jpeg"/><Relationship Id="rId4" Type="http://schemas.openxmlformats.org/officeDocument/2006/relationships/image" Target="../media/image1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Layout" Target="../slideLayouts/slideLayout12.xml"/><Relationship Id="rId6" Type="http://schemas.openxmlformats.org/officeDocument/2006/relationships/image" Target="../media/image6.emf"/><Relationship Id="rId5" Type="http://schemas.openxmlformats.org/officeDocument/2006/relationships/image" Target="../media/image5.png"/><Relationship Id="rId4" Type="http://schemas.openxmlformats.org/officeDocument/2006/relationships/image" Target="../media/image4.png"/></Relationships>
</file>

<file path=ppt/slides/_rels/slide8.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7.png"/><Relationship Id="rId1" Type="http://schemas.openxmlformats.org/officeDocument/2006/relationships/slideLayout" Target="../slideLayouts/slideLayout7.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9.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image" Target="../media/image9.svg"/><Relationship Id="rId7" Type="http://schemas.openxmlformats.org/officeDocument/2006/relationships/diagramColors" Target="../diagrams/colors2.xml"/><Relationship Id="rId2" Type="http://schemas.openxmlformats.org/officeDocument/2006/relationships/image" Target="../media/image8.png"/><Relationship Id="rId1" Type="http://schemas.openxmlformats.org/officeDocument/2006/relationships/slideLayout" Target="../slideLayouts/slideLayout7.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6" name="Rectangle 15">
            <a:extLst>
              <a:ext uri="{FF2B5EF4-FFF2-40B4-BE49-F238E27FC236}">
                <a16:creationId xmlns:a16="http://schemas.microsoft.com/office/drawing/2014/main" id="{0671A8AE-40A1-4631-A6B8-581AFF06548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shutterstock_2011811573 copy.jpg" descr="shutterstock_2011811573 copy.jpg">
            <a:extLst>
              <a:ext uri="{FF2B5EF4-FFF2-40B4-BE49-F238E27FC236}">
                <a16:creationId xmlns:a16="http://schemas.microsoft.com/office/drawing/2014/main" id="{1721F992-1A39-49FD-FC6F-36CF98E9F2B6}"/>
              </a:ext>
            </a:extLst>
          </p:cNvPr>
          <p:cNvPicPr>
            <a:picLocks noChangeAspect="1"/>
          </p:cNvPicPr>
          <p:nvPr/>
        </p:nvPicPr>
        <p:blipFill>
          <a:blip r:embed="rId2"/>
          <a:srcRect l="1644" r="21654" b="9091"/>
          <a:stretch/>
        </p:blipFill>
        <p:spPr>
          <a:xfrm>
            <a:off x="3523488" y="10"/>
            <a:ext cx="8668512" cy="6857990"/>
          </a:xfrm>
          <a:prstGeom prst="rect">
            <a:avLst/>
          </a:prstGeom>
        </p:spPr>
      </p:pic>
      <p:sp>
        <p:nvSpPr>
          <p:cNvPr id="18" name="Rectangle 17">
            <a:extLst>
              <a:ext uri="{FF2B5EF4-FFF2-40B4-BE49-F238E27FC236}">
                <a16:creationId xmlns:a16="http://schemas.microsoft.com/office/drawing/2014/main" id="{AB58EF07-17C2-48CF-ABB0-EEF1F17CB8F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 y="0"/>
            <a:ext cx="9339206" cy="6858000"/>
          </a:xfrm>
          <a:prstGeom prst="rect">
            <a:avLst/>
          </a:prstGeom>
          <a:gradFill>
            <a:gsLst>
              <a:gs pos="58000">
                <a:schemeClr val="tx1"/>
              </a:gs>
              <a:gs pos="33000">
                <a:schemeClr val="tx1">
                  <a:alpha val="64000"/>
                </a:schemeClr>
              </a:gs>
              <a:gs pos="0">
                <a:schemeClr val="tx1">
                  <a:alpha val="0"/>
                </a:schemeClr>
              </a:gs>
              <a:gs pos="100000">
                <a:schemeClr val="tx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TextBox 10">
            <a:extLst>
              <a:ext uri="{FF2B5EF4-FFF2-40B4-BE49-F238E27FC236}">
                <a16:creationId xmlns:a16="http://schemas.microsoft.com/office/drawing/2014/main" id="{E96D5181-511D-23CC-86DB-94C3DEE2B698}"/>
              </a:ext>
            </a:extLst>
          </p:cNvPr>
          <p:cNvSpPr txBox="1"/>
          <p:nvPr/>
        </p:nvSpPr>
        <p:spPr>
          <a:xfrm>
            <a:off x="477980" y="1397672"/>
            <a:ext cx="5026893" cy="4070256"/>
          </a:xfrm>
          <a:prstGeom prst="rect">
            <a:avLst/>
          </a:prstGeom>
        </p:spPr>
        <p:txBody>
          <a:bodyPr vert="horz" lIns="91440" tIns="45720" rIns="91440" bIns="45720" rtlCol="0" anchor="b">
            <a:normAutofit lnSpcReduction="10000"/>
          </a:bodyPr>
          <a:lstStyle/>
          <a:p>
            <a:pPr defTabSz="914400">
              <a:lnSpc>
                <a:spcPct val="90000"/>
              </a:lnSpc>
              <a:spcBef>
                <a:spcPct val="0"/>
              </a:spcBef>
              <a:spcAft>
                <a:spcPts val="600"/>
              </a:spcAft>
            </a:pPr>
            <a:r>
              <a:rPr lang="en-US" sz="4100" b="1" dirty="0">
                <a:solidFill>
                  <a:schemeClr val="bg1"/>
                </a:solidFill>
                <a:latin typeface="+mj-lt"/>
                <a:ea typeface="+mj-ea"/>
                <a:cs typeface="+mj-cs"/>
              </a:rPr>
              <a:t>Bridging the Gap Government Funding Solutions for Namibian </a:t>
            </a:r>
            <a:r>
              <a:rPr lang="en-US" sz="4100" dirty="0">
                <a:solidFill>
                  <a:schemeClr val="bg1"/>
                </a:solidFill>
                <a:latin typeface="+mj-lt"/>
                <a:ea typeface="+mj-ea"/>
                <a:cs typeface="+mj-cs"/>
              </a:rPr>
              <a:t>Start ups and SMEs</a:t>
            </a:r>
          </a:p>
          <a:p>
            <a:pPr defTabSz="914400">
              <a:lnSpc>
                <a:spcPct val="90000"/>
              </a:lnSpc>
              <a:spcBef>
                <a:spcPct val="0"/>
              </a:spcBef>
              <a:spcAft>
                <a:spcPts val="600"/>
              </a:spcAft>
            </a:pPr>
            <a:r>
              <a:rPr lang="en-GB" sz="4100" dirty="0">
                <a:solidFill>
                  <a:schemeClr val="bg1"/>
                </a:solidFill>
                <a:latin typeface="+mj-lt"/>
                <a:ea typeface="+mj-ea"/>
                <a:cs typeface="+mj-cs"/>
              </a:rPr>
              <a:t>Presented by:</a:t>
            </a:r>
            <a:endParaRPr lang="en-US" sz="4100" dirty="0">
              <a:solidFill>
                <a:schemeClr val="bg1"/>
              </a:solidFill>
              <a:latin typeface="+mj-lt"/>
              <a:ea typeface="+mj-ea"/>
              <a:cs typeface="+mj-cs"/>
            </a:endParaRPr>
          </a:p>
          <a:p>
            <a:pPr defTabSz="914400">
              <a:lnSpc>
                <a:spcPct val="90000"/>
              </a:lnSpc>
              <a:spcBef>
                <a:spcPct val="0"/>
              </a:spcBef>
              <a:spcAft>
                <a:spcPts val="600"/>
              </a:spcAft>
            </a:pPr>
            <a:r>
              <a:rPr lang="en-GB" sz="4100" dirty="0">
                <a:solidFill>
                  <a:schemeClr val="bg1"/>
                </a:solidFill>
                <a:latin typeface="+mj-lt"/>
                <a:ea typeface="+mj-ea"/>
                <a:cs typeface="+mj-cs"/>
              </a:rPr>
              <a:t>Michael </a:t>
            </a:r>
            <a:r>
              <a:rPr lang="en-GB" sz="4100" dirty="0" err="1">
                <a:solidFill>
                  <a:schemeClr val="bg1"/>
                </a:solidFill>
                <a:latin typeface="+mj-lt"/>
                <a:ea typeface="+mj-ea"/>
                <a:cs typeface="+mj-cs"/>
              </a:rPr>
              <a:t>N.Humavindu</a:t>
            </a:r>
            <a:endParaRPr lang="en-GB" sz="4100" dirty="0">
              <a:solidFill>
                <a:schemeClr val="bg1"/>
              </a:solidFill>
              <a:latin typeface="+mj-lt"/>
              <a:ea typeface="+mj-ea"/>
              <a:cs typeface="+mj-cs"/>
            </a:endParaRPr>
          </a:p>
          <a:p>
            <a:pPr defTabSz="914400">
              <a:lnSpc>
                <a:spcPct val="90000"/>
              </a:lnSpc>
              <a:spcBef>
                <a:spcPct val="0"/>
              </a:spcBef>
              <a:spcAft>
                <a:spcPts val="600"/>
              </a:spcAft>
            </a:pPr>
            <a:r>
              <a:rPr lang="en-GB" sz="4100" dirty="0">
                <a:solidFill>
                  <a:schemeClr val="bg1"/>
                </a:solidFill>
                <a:latin typeface="+mj-lt"/>
                <a:ea typeface="+mj-ea"/>
                <a:cs typeface="+mj-cs"/>
              </a:rPr>
              <a:t>05 November 2024</a:t>
            </a:r>
          </a:p>
          <a:p>
            <a:pPr defTabSz="914400">
              <a:lnSpc>
                <a:spcPct val="90000"/>
              </a:lnSpc>
              <a:spcBef>
                <a:spcPct val="0"/>
              </a:spcBef>
              <a:spcAft>
                <a:spcPts val="600"/>
              </a:spcAft>
            </a:pPr>
            <a:endParaRPr lang="en-US" sz="4100" dirty="0">
              <a:solidFill>
                <a:schemeClr val="bg1"/>
              </a:solidFill>
              <a:latin typeface="+mj-lt"/>
              <a:ea typeface="+mj-ea"/>
              <a:cs typeface="+mj-cs"/>
            </a:endParaRPr>
          </a:p>
        </p:txBody>
      </p:sp>
      <p:sp>
        <p:nvSpPr>
          <p:cNvPr id="20" name="Rectangle 19">
            <a:extLst>
              <a:ext uri="{FF2B5EF4-FFF2-40B4-BE49-F238E27FC236}">
                <a16:creationId xmlns:a16="http://schemas.microsoft.com/office/drawing/2014/main" id="{AF2F604E-43BE-4DC3-B983-E071523364F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759921" y="346791"/>
            <a:ext cx="146304"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22" name="Rectangle 21">
            <a:extLst>
              <a:ext uri="{FF2B5EF4-FFF2-40B4-BE49-F238E27FC236}">
                <a16:creationId xmlns:a16="http://schemas.microsoft.com/office/drawing/2014/main" id="{08C9B587-E65E-4B52-B37C-ABEBB6E879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81029" y="4546920"/>
            <a:ext cx="3977640" cy="18288"/>
          </a:xfrm>
          <a:prstGeom prst="rect">
            <a:avLst/>
          </a:prstGeom>
          <a:solidFill>
            <a:schemeClr val="tx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5026278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D63CB58-806C-766C-CDFE-FE38FEE9669B}"/>
              </a:ext>
            </a:extLst>
          </p:cNvPr>
          <p:cNvSpPr txBox="1"/>
          <p:nvPr/>
        </p:nvSpPr>
        <p:spPr>
          <a:xfrm>
            <a:off x="858130" y="284027"/>
            <a:ext cx="9158067" cy="970671"/>
          </a:xfrm>
          <a:prstGeom prst="rect">
            <a:avLst/>
          </a:prstGeom>
        </p:spPr>
        <p:txBody>
          <a:bodyPr vert="horz" lIns="91440" tIns="45720" rIns="91440" bIns="45720" rtlCol="0" anchor="ctr">
            <a:normAutofit fontScale="92500" lnSpcReduction="10000"/>
          </a:bodyPr>
          <a:lstStyle/>
          <a:p>
            <a:pPr defTabSz="914400">
              <a:lnSpc>
                <a:spcPct val="90000"/>
              </a:lnSpc>
              <a:spcBef>
                <a:spcPct val="0"/>
              </a:spcBef>
              <a:spcAft>
                <a:spcPts val="600"/>
              </a:spcAft>
            </a:pPr>
            <a:r>
              <a:rPr lang="en-US" sz="3600" b="1" kern="1200" dirty="0">
                <a:solidFill>
                  <a:schemeClr val="tx1"/>
                </a:solidFill>
                <a:latin typeface="ADLaM Display" panose="02010000000000000000" pitchFamily="2" charset="0"/>
                <a:ea typeface="ADLaM Display" panose="02010000000000000000" pitchFamily="2" charset="0"/>
                <a:cs typeface="ADLaM Display" panose="02010000000000000000" pitchFamily="2" charset="0"/>
              </a:rPr>
              <a:t>SOME KEY WAY FORWARD-DRAFT NAMIBA FINANCIAL SECTOR TRANSFORMATION STRATEGY (NFSTS)</a:t>
            </a:r>
          </a:p>
        </p:txBody>
      </p:sp>
      <p:sp>
        <p:nvSpPr>
          <p:cNvPr id="3" name="TextBox 2">
            <a:extLst>
              <a:ext uri="{FF2B5EF4-FFF2-40B4-BE49-F238E27FC236}">
                <a16:creationId xmlns:a16="http://schemas.microsoft.com/office/drawing/2014/main" id="{9A567940-0386-6CF8-F023-33BD08AD3ACE}"/>
              </a:ext>
            </a:extLst>
          </p:cNvPr>
          <p:cNvSpPr txBox="1"/>
          <p:nvPr/>
        </p:nvSpPr>
        <p:spPr>
          <a:xfrm>
            <a:off x="363415" y="1589649"/>
            <a:ext cx="11465169" cy="1015663"/>
          </a:xfrm>
          <a:prstGeom prst="rect">
            <a:avLst/>
          </a:prstGeom>
          <a:noFill/>
        </p:spPr>
        <p:txBody>
          <a:bodyPr wrap="square" rtlCol="0">
            <a:spAutoFit/>
          </a:bodyPr>
          <a:lstStyle/>
          <a:p>
            <a:pPr marL="285750" indent="-285750" algn="just">
              <a:buFont typeface="Arial" panose="020B0604020202020204" pitchFamily="34" charset="0"/>
              <a:buChar char="•"/>
            </a:pPr>
            <a:r>
              <a:rPr lang="en-GB" sz="2000" b="1" dirty="0">
                <a:latin typeface="Arial" panose="020B0604020202020204" pitchFamily="34" charset="0"/>
                <a:cs typeface="Arial" panose="020B0604020202020204" pitchFamily="34" charset="0"/>
              </a:rPr>
              <a:t>Strategy 12: Implement measures to promote access to financial services for underserved populations (rural areas &amp; informal sector, MSMEs, youth and women)</a:t>
            </a:r>
            <a:br>
              <a:rPr lang="en-US" sz="2000" dirty="0"/>
            </a:br>
            <a:endParaRPr lang="en-NA" sz="2000" dirty="0"/>
          </a:p>
        </p:txBody>
      </p:sp>
      <p:sp>
        <p:nvSpPr>
          <p:cNvPr id="4" name="Rectangle 3"/>
          <p:cNvSpPr/>
          <p:nvPr/>
        </p:nvSpPr>
        <p:spPr>
          <a:xfrm>
            <a:off x="0" y="2429300"/>
            <a:ext cx="12192000" cy="3970318"/>
          </a:xfrm>
          <a:prstGeom prst="rect">
            <a:avLst/>
          </a:prstGeom>
        </p:spPr>
        <p:txBody>
          <a:bodyPr wrap="square">
            <a:spAutoFit/>
          </a:bodyPr>
          <a:lstStyle/>
          <a:p>
            <a:pPr marL="342900" lvl="0" indent="-342900" algn="just">
              <a:lnSpc>
                <a:spcPct val="150000"/>
              </a:lnSpc>
              <a:buFont typeface="Courier New" panose="02070309020205020404" pitchFamily="49" charset="0"/>
              <a:buChar char="o"/>
            </a:pPr>
            <a:r>
              <a:rPr lang="en-US" sz="1400" dirty="0">
                <a:latin typeface="Arial" panose="020B0604020202020204" pitchFamily="34" charset="0"/>
                <a:ea typeface="Calibri" panose="020F0502020204030204" pitchFamily="34" charset="0"/>
                <a:cs typeface="Arial" panose="020B0604020202020204" pitchFamily="34" charset="0"/>
              </a:rPr>
              <a:t>Determine financial inclusion gaps for the youth, women, MSMEs, rural and informal sector </a:t>
            </a:r>
          </a:p>
          <a:p>
            <a:pPr marL="342900" lvl="0" indent="-342900" algn="just">
              <a:lnSpc>
                <a:spcPct val="150000"/>
              </a:lnSpc>
              <a:buFont typeface="Courier New" panose="02070309020205020404" pitchFamily="49" charset="0"/>
              <a:buChar char="o"/>
            </a:pPr>
            <a:r>
              <a:rPr lang="en-US" sz="1400" dirty="0">
                <a:latin typeface="Arial" panose="020B0604020202020204" pitchFamily="34" charset="0"/>
                <a:ea typeface="Calibri" panose="020F0502020204030204" pitchFamily="34" charset="0"/>
                <a:cs typeface="Arial" panose="020B0604020202020204" pitchFamily="34" charset="0"/>
              </a:rPr>
              <a:t>Encourage the development of specialized financial products tailored to the needs of these segments such as microloans, </a:t>
            </a:r>
            <a:r>
              <a:rPr lang="en-US" sz="1400" dirty="0" err="1">
                <a:latin typeface="Arial" panose="020B0604020202020204" pitchFamily="34" charset="0"/>
                <a:ea typeface="Calibri" panose="020F0502020204030204" pitchFamily="34" charset="0"/>
                <a:cs typeface="Arial" panose="020B0604020202020204" pitchFamily="34" charset="0"/>
              </a:rPr>
              <a:t>microinsurance</a:t>
            </a:r>
            <a:r>
              <a:rPr lang="en-US" sz="1400" dirty="0">
                <a:latin typeface="Arial" panose="020B0604020202020204" pitchFamily="34" charset="0"/>
                <a:ea typeface="Calibri" panose="020F0502020204030204" pitchFamily="34" charset="0"/>
                <a:cs typeface="Arial" panose="020B0604020202020204" pitchFamily="34" charset="0"/>
              </a:rPr>
              <a:t> and micro pensions or savings accounts for MSMEs, women and youth</a:t>
            </a:r>
          </a:p>
          <a:p>
            <a:pPr marL="342900" lvl="0" indent="-342900" algn="just">
              <a:lnSpc>
                <a:spcPct val="150000"/>
              </a:lnSpc>
              <a:buFont typeface="Courier New" panose="02070309020205020404" pitchFamily="49" charset="0"/>
              <a:buChar char="o"/>
            </a:pPr>
            <a:r>
              <a:rPr lang="en-US" sz="1400" dirty="0">
                <a:latin typeface="Arial" panose="020B0604020202020204" pitchFamily="34" charset="0"/>
                <a:ea typeface="Calibri" panose="020F0502020204030204" pitchFamily="34" charset="0"/>
                <a:cs typeface="Arial" panose="020B0604020202020204" pitchFamily="34" charset="0"/>
              </a:rPr>
              <a:t>Introduce the national informal economy, start-ups and entrepreneurship policy and the attendant national enterprise development Act</a:t>
            </a:r>
          </a:p>
          <a:p>
            <a:pPr marL="342900" lvl="0" indent="-342900" algn="just">
              <a:lnSpc>
                <a:spcPct val="150000"/>
              </a:lnSpc>
              <a:buFont typeface="Courier New" panose="02070309020205020404" pitchFamily="49" charset="0"/>
              <a:buChar char="o"/>
            </a:pPr>
            <a:r>
              <a:rPr lang="en-US" sz="1400" dirty="0">
                <a:latin typeface="Arial" panose="020B0604020202020204" pitchFamily="34" charset="0"/>
                <a:ea typeface="Calibri" panose="020F0502020204030204" pitchFamily="34" charset="0"/>
                <a:cs typeface="Arial" panose="020B0604020202020204" pitchFamily="34" charset="0"/>
              </a:rPr>
              <a:t>Develop a policy framework for use of alternative data to develop alternative credit scores</a:t>
            </a:r>
          </a:p>
          <a:p>
            <a:pPr marL="342900" lvl="0" indent="-342900" algn="just">
              <a:lnSpc>
                <a:spcPct val="150000"/>
              </a:lnSpc>
              <a:buFont typeface="Courier New" panose="02070309020205020404" pitchFamily="49" charset="0"/>
              <a:buChar char="o"/>
            </a:pPr>
            <a:r>
              <a:rPr lang="en-US" sz="1400" dirty="0">
                <a:latin typeface="Arial" panose="020B0604020202020204" pitchFamily="34" charset="0"/>
                <a:ea typeface="Calibri" panose="020F0502020204030204" pitchFamily="34" charset="0"/>
                <a:cs typeface="Arial" panose="020B0604020202020204" pitchFamily="34" charset="0"/>
              </a:rPr>
              <a:t>Periodically review (impact assessments) the SME Financing Strategy to ensure relevance and sustainability</a:t>
            </a:r>
          </a:p>
          <a:p>
            <a:pPr marL="342900" lvl="0" indent="-342900" algn="just">
              <a:lnSpc>
                <a:spcPct val="150000"/>
              </a:lnSpc>
              <a:buFont typeface="Courier New" panose="02070309020205020404" pitchFamily="49" charset="0"/>
              <a:buChar char="o"/>
            </a:pPr>
            <a:r>
              <a:rPr lang="en-US" sz="1400" dirty="0">
                <a:latin typeface="Arial" panose="020B0604020202020204" pitchFamily="34" charset="0"/>
                <a:ea typeface="Calibri" panose="020F0502020204030204" pitchFamily="34" charset="0"/>
                <a:cs typeface="Arial" panose="020B0604020202020204" pitchFamily="34" charset="0"/>
              </a:rPr>
              <a:t>Assess the viability of a risk capital facility for start-ups, </a:t>
            </a:r>
            <a:r>
              <a:rPr lang="en-US" sz="1400" dirty="0" err="1">
                <a:latin typeface="Arial" panose="020B0604020202020204" pitchFamily="34" charset="0"/>
                <a:ea typeface="Calibri" panose="020F0502020204030204" pitchFamily="34" charset="0"/>
                <a:cs typeface="Arial" panose="020B0604020202020204" pitchFamily="34" charset="0"/>
              </a:rPr>
              <a:t>scaleups</a:t>
            </a:r>
            <a:r>
              <a:rPr lang="en-US" sz="1400" dirty="0">
                <a:latin typeface="Arial" panose="020B0604020202020204" pitchFamily="34" charset="0"/>
                <a:ea typeface="Calibri" panose="020F0502020204030204" pitchFamily="34" charset="0"/>
                <a:cs typeface="Arial" panose="020B0604020202020204" pitchFamily="34" charset="0"/>
              </a:rPr>
              <a:t> and the informal economy to further reduce access to finance gap</a:t>
            </a:r>
          </a:p>
          <a:p>
            <a:pPr marL="342900" lvl="0" indent="-342900" algn="just">
              <a:lnSpc>
                <a:spcPct val="150000"/>
              </a:lnSpc>
              <a:buFont typeface="Courier New" panose="02070309020205020404" pitchFamily="49" charset="0"/>
              <a:buChar char="o"/>
            </a:pPr>
            <a:r>
              <a:rPr lang="en-US" sz="1400" dirty="0">
                <a:latin typeface="Arial" panose="020B0604020202020204" pitchFamily="34" charset="0"/>
                <a:ea typeface="Calibri" panose="020F0502020204030204" pitchFamily="34" charset="0"/>
                <a:cs typeface="Arial" panose="020B0604020202020204" pitchFamily="34" charset="0"/>
              </a:rPr>
              <a:t>Resource and right-framing of the Ministry of </a:t>
            </a:r>
            <a:r>
              <a:rPr lang="en-US" sz="1400" dirty="0" err="1">
                <a:latin typeface="Arial" panose="020B0604020202020204" pitchFamily="34" charset="0"/>
                <a:ea typeface="Calibri" panose="020F0502020204030204" pitchFamily="34" charset="0"/>
                <a:cs typeface="Arial" panose="020B0604020202020204" pitchFamily="34" charset="0"/>
              </a:rPr>
              <a:t>Industrialisation</a:t>
            </a:r>
            <a:r>
              <a:rPr lang="en-US" sz="1400" dirty="0">
                <a:latin typeface="Arial" panose="020B0604020202020204" pitchFamily="34" charset="0"/>
                <a:ea typeface="Calibri" panose="020F0502020204030204" pitchFamily="34" charset="0"/>
                <a:cs typeface="Arial" panose="020B0604020202020204" pitchFamily="34" charset="0"/>
              </a:rPr>
              <a:t>, and Trade support schemes such as the Equipment Aid Scheme, the SDG Impact Facility and the SADC mandated Industrial Upgrading and Modernization </a:t>
            </a:r>
            <a:r>
              <a:rPr lang="en-US" sz="1400" dirty="0" err="1">
                <a:latin typeface="Arial" panose="020B0604020202020204" pitchFamily="34" charset="0"/>
                <a:ea typeface="Calibri" panose="020F0502020204030204" pitchFamily="34" charset="0"/>
                <a:cs typeface="Arial" panose="020B0604020202020204" pitchFamily="34" charset="0"/>
              </a:rPr>
              <a:t>Programme</a:t>
            </a:r>
            <a:r>
              <a:rPr lang="en-US" sz="1400" dirty="0">
                <a:latin typeface="Arial" panose="020B0604020202020204" pitchFamily="34" charset="0"/>
                <a:ea typeface="Calibri" panose="020F0502020204030204" pitchFamily="34" charset="0"/>
                <a:cs typeface="Arial" panose="020B0604020202020204" pitchFamily="34" charset="0"/>
              </a:rPr>
              <a:t> (IUMP) into viable revolving funds to ensure integrated support and alignment to MSMEs financing needs in the formal and Informal economies</a:t>
            </a:r>
          </a:p>
          <a:p>
            <a:pPr marL="342900" lvl="0" indent="-342900" algn="just">
              <a:lnSpc>
                <a:spcPct val="150000"/>
              </a:lnSpc>
              <a:buFont typeface="Courier New" panose="02070309020205020404" pitchFamily="49" charset="0"/>
              <a:buChar char="o"/>
            </a:pPr>
            <a:r>
              <a:rPr lang="en-US" sz="1400" dirty="0">
                <a:latin typeface="Arial" panose="020B0604020202020204" pitchFamily="34" charset="0"/>
                <a:ea typeface="Calibri" panose="020F0502020204030204" pitchFamily="34" charset="0"/>
                <a:cs typeface="Arial" panose="020B0604020202020204" pitchFamily="34" charset="0"/>
              </a:rPr>
              <a:t>Collaborate with industry to develop standard SME loan application terms </a:t>
            </a:r>
          </a:p>
          <a:p>
            <a:pPr marL="342900" lvl="0" indent="-342900" algn="just">
              <a:lnSpc>
                <a:spcPct val="150000"/>
              </a:lnSpc>
              <a:buFont typeface="Courier New" panose="02070309020205020404" pitchFamily="49" charset="0"/>
              <a:buChar char="o"/>
            </a:pPr>
            <a:r>
              <a:rPr lang="en-US" sz="1400" dirty="0">
                <a:latin typeface="Arial" panose="020B0604020202020204" pitchFamily="34" charset="0"/>
                <a:ea typeface="Calibri" panose="020F0502020204030204" pitchFamily="34" charset="0"/>
                <a:cs typeface="Arial" panose="020B0604020202020204" pitchFamily="34" charset="0"/>
              </a:rPr>
              <a:t>Develop and enhance the Cabinet approved EMPRETEC Namibia </a:t>
            </a:r>
            <a:r>
              <a:rPr lang="en-US" sz="1400" dirty="0" err="1">
                <a:latin typeface="Arial" panose="020B0604020202020204" pitchFamily="34" charset="0"/>
                <a:ea typeface="Calibri" panose="020F0502020204030204" pitchFamily="34" charset="0"/>
                <a:cs typeface="Arial" panose="020B0604020202020204" pitchFamily="34" charset="0"/>
              </a:rPr>
              <a:t>programme</a:t>
            </a:r>
            <a:endParaRPr lang="en-GB" sz="1400" dirty="0">
              <a:latin typeface="Arial" panose="020B0604020202020204" pitchFamily="34" charset="0"/>
              <a:ea typeface="Calibri" panose="020F0502020204030204" pitchFamily="34" charset="0"/>
              <a:cs typeface="Arial" panose="020B0604020202020204" pitchFamily="34" charset="0"/>
            </a:endParaRPr>
          </a:p>
        </p:txBody>
      </p:sp>
    </p:spTree>
    <p:extLst>
      <p:ext uri="{BB962C8B-B14F-4D97-AF65-F5344CB8AC3E}">
        <p14:creationId xmlns:p14="http://schemas.microsoft.com/office/powerpoint/2010/main" val="274789000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ctrTitle"/>
          </p:nvPr>
        </p:nvSpPr>
        <p:spPr>
          <a:xfrm>
            <a:off x="1787525" y="2867025"/>
            <a:ext cx="7772400" cy="3168650"/>
          </a:xfrm>
        </p:spPr>
        <p:txBody>
          <a:bodyPr/>
          <a:lstStyle/>
          <a:p>
            <a:pPr eaLnBrk="1" hangingPunct="1"/>
            <a:r>
              <a:rPr lang="en-ZA" altLang="en-US" b="1" dirty="0"/>
              <a:t>Thank you</a:t>
            </a:r>
            <a:br>
              <a:rPr lang="en-ZA" altLang="en-US" dirty="0"/>
            </a:br>
            <a:br>
              <a:rPr lang="en-ZA" altLang="en-US" dirty="0"/>
            </a:br>
            <a:r>
              <a:rPr lang="en-ZA" altLang="en-US" sz="1800" dirty="0"/>
              <a:t>	</a:t>
            </a:r>
            <a:br>
              <a:rPr lang="en-ZA" altLang="en-US" sz="1800" dirty="0"/>
            </a:br>
            <a:endParaRPr lang="en-ZA" altLang="en-US" sz="1800" dirty="0"/>
          </a:p>
        </p:txBody>
      </p:sp>
      <p:pic>
        <p:nvPicPr>
          <p:cNvPr id="20483" name="Picture 2" descr="F:\Flag headers.jpg"/>
          <p:cNvPicPr>
            <a:picLocks noChangeAspect="1" noChangeArrowheads="1"/>
          </p:cNvPicPr>
          <p:nvPr/>
        </p:nvPicPr>
        <p:blipFill>
          <a:blip r:embed="rId2">
            <a:extLst>
              <a:ext uri="{28A0092B-C50C-407E-A947-70E740481C1C}">
                <a14:useLocalDpi xmlns:a14="http://schemas.microsoft.com/office/drawing/2010/main" val="0"/>
              </a:ext>
            </a:extLst>
          </a:blip>
          <a:srcRect t="39574" b="47734"/>
          <a:stretch>
            <a:fillRect/>
          </a:stretch>
        </p:blipFill>
        <p:spPr bwMode="auto">
          <a:xfrm>
            <a:off x="1524000" y="0"/>
            <a:ext cx="9144000" cy="754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84" name="Picture 3" descr="A screenshot of a cell phone&#10;&#10;Description automatically generated"/>
          <p:cNvPicPr>
            <a:picLocks noChangeAspect="1" noChangeArrowheads="1"/>
          </p:cNvPicPr>
          <p:nvPr/>
        </p:nvPicPr>
        <p:blipFill>
          <a:blip r:embed="rId3">
            <a:extLst>
              <a:ext uri="{28A0092B-C50C-407E-A947-70E740481C1C}">
                <a14:useLocalDpi xmlns:a14="http://schemas.microsoft.com/office/drawing/2010/main" val="0"/>
              </a:ext>
            </a:extLst>
          </a:blip>
          <a:srcRect b="86574"/>
          <a:stretch>
            <a:fillRect/>
          </a:stretch>
        </p:blipFill>
        <p:spPr bwMode="auto">
          <a:xfrm>
            <a:off x="1919288" y="1093788"/>
            <a:ext cx="3754437" cy="1830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85"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80163" y="1196975"/>
            <a:ext cx="3570287" cy="1439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86" name="Picture 6"/>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8175625" y="2405063"/>
            <a:ext cx="3514725" cy="911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87" name="Picture 6" descr="C:\Users\shipanga.MTI\Desktop\EMPRETEC\Logos\empretec logo 2.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292225" y="3546475"/>
            <a:ext cx="2838450" cy="1393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488" name="Picture 7" descr="C:\Users\Musa\Documents\PROJECTS\DIDESS\DIDESS Problems\DIDESS Faults\DIDESS\2019-11-08 12_04_32-DIDESS.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599488" y="3640138"/>
            <a:ext cx="2714625" cy="885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6010945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1821F43F-512E-736E-1B20-651FC0DECC4C}"/>
              </a:ext>
            </a:extLst>
          </p:cNvPr>
          <p:cNvSpPr txBox="1"/>
          <p:nvPr/>
        </p:nvSpPr>
        <p:spPr>
          <a:xfrm>
            <a:off x="858130" y="284027"/>
            <a:ext cx="9158067" cy="970671"/>
          </a:xfrm>
          <a:prstGeom prst="rect">
            <a:avLst/>
          </a:prstGeom>
        </p:spPr>
        <p:txBody>
          <a:bodyPr vert="horz" lIns="91440" tIns="45720" rIns="91440" bIns="45720" rtlCol="0" anchor="ctr">
            <a:normAutofit/>
          </a:bodyPr>
          <a:lstStyle/>
          <a:p>
            <a:pPr defTabSz="914400">
              <a:lnSpc>
                <a:spcPct val="90000"/>
              </a:lnSpc>
              <a:spcBef>
                <a:spcPct val="0"/>
              </a:spcBef>
              <a:spcAft>
                <a:spcPts val="600"/>
              </a:spcAft>
            </a:pPr>
            <a:r>
              <a:rPr lang="en-GB" sz="3600" b="1" dirty="0">
                <a:latin typeface="ADLaM Display" panose="02010000000000000000" pitchFamily="2" charset="0"/>
                <a:ea typeface="ADLaM Display" panose="02010000000000000000" pitchFamily="2" charset="0"/>
                <a:cs typeface="ADLaM Display" panose="02010000000000000000" pitchFamily="2" charset="0"/>
              </a:rPr>
              <a:t>INITIAL CONTEXT: CRITICAL BINDING CONSTRAINTS</a:t>
            </a:r>
            <a:endParaRPr lang="en-US" sz="3600" b="1" kern="1200" dirty="0">
              <a:solidFill>
                <a:schemeClr val="tx1"/>
              </a:solidFill>
              <a:latin typeface="ADLaM Display" panose="02010000000000000000" pitchFamily="2" charset="0"/>
              <a:ea typeface="ADLaM Display" panose="02010000000000000000" pitchFamily="2" charset="0"/>
              <a:cs typeface="ADLaM Display" panose="02010000000000000000" pitchFamily="2" charset="0"/>
            </a:endParaRPr>
          </a:p>
        </p:txBody>
      </p:sp>
      <p:sp>
        <p:nvSpPr>
          <p:cNvPr id="6" name="TextBox 5">
            <a:extLst>
              <a:ext uri="{FF2B5EF4-FFF2-40B4-BE49-F238E27FC236}">
                <a16:creationId xmlns:a16="http://schemas.microsoft.com/office/drawing/2014/main" id="{93156D7D-48FB-0293-C402-43F495CD562E}"/>
              </a:ext>
            </a:extLst>
          </p:cNvPr>
          <p:cNvSpPr txBox="1"/>
          <p:nvPr/>
        </p:nvSpPr>
        <p:spPr>
          <a:xfrm>
            <a:off x="363415" y="1228397"/>
            <a:ext cx="11465169" cy="4673202"/>
          </a:xfrm>
          <a:prstGeom prst="rect">
            <a:avLst/>
          </a:prstGeom>
          <a:noFill/>
        </p:spPr>
        <p:txBody>
          <a:bodyPr wrap="square" rtlCol="0">
            <a:spAutoFit/>
          </a:bodyPr>
          <a:lstStyle/>
          <a:p>
            <a:pPr>
              <a:defRPr/>
            </a:pPr>
            <a:r>
              <a:rPr lang="en-GB" sz="1500" b="1" dirty="0">
                <a:latin typeface="system-ui"/>
              </a:rPr>
              <a:t>Manufacturing &amp; MSME Development in a High Cost Economy: </a:t>
            </a:r>
          </a:p>
          <a:p>
            <a:pPr algn="just">
              <a:defRPr/>
            </a:pPr>
            <a:r>
              <a:rPr lang="en-GB" sz="1500" dirty="0">
                <a:latin typeface="system-ui"/>
              </a:rPr>
              <a:t>Administered prices  (water, electricity and communications) are a binding constrain Namibian cost competitiveness as opposed to say the South African economy. The argument of diseconomies of scale is continuously mentioned against manufacturing in Namibia. </a:t>
            </a:r>
          </a:p>
          <a:p>
            <a:pPr>
              <a:defRPr/>
            </a:pPr>
            <a:endParaRPr lang="en-GB" sz="1500" dirty="0">
              <a:latin typeface="system-ui"/>
            </a:endParaRPr>
          </a:p>
          <a:p>
            <a:pPr>
              <a:defRPr/>
            </a:pPr>
            <a:r>
              <a:rPr lang="en-GB" sz="1500" b="1" dirty="0">
                <a:latin typeface="system-ui"/>
              </a:rPr>
              <a:t>Financing is still not yet optimal: </a:t>
            </a:r>
          </a:p>
          <a:p>
            <a:pPr marL="400050" lvl="1" algn="just">
              <a:defRPr/>
            </a:pPr>
            <a:r>
              <a:rPr lang="en-GB" sz="1500" dirty="0">
                <a:latin typeface="system-ui"/>
              </a:rPr>
              <a:t>Access to capital continues to remain a major hindrance to manufacturers. Less than 10% of commercial banking credit extension to the private sector flows to the manufacturing sector. </a:t>
            </a:r>
            <a:r>
              <a:rPr lang="en-US" altLang="en-US" sz="1500" dirty="0">
                <a:solidFill>
                  <a:srgbClr val="FF0000"/>
                </a:solidFill>
                <a:latin typeface="system-ui"/>
              </a:rPr>
              <a:t>The International Finance Corporation (IFC) in 2017 estimated the annual financing gap to MSMEs in Namibia to be $1.8 billion. </a:t>
            </a:r>
            <a:endParaRPr lang="en-GB" sz="1500" dirty="0">
              <a:latin typeface="system-ui"/>
            </a:endParaRPr>
          </a:p>
          <a:p>
            <a:pPr marL="400050" lvl="1">
              <a:defRPr/>
            </a:pPr>
            <a:endParaRPr lang="en-GB" sz="1500" dirty="0">
              <a:latin typeface="system-ui"/>
            </a:endParaRPr>
          </a:p>
          <a:p>
            <a:pPr>
              <a:defRPr/>
            </a:pPr>
            <a:r>
              <a:rPr lang="en-GB" sz="1500" b="1" dirty="0">
                <a:latin typeface="system-ui"/>
              </a:rPr>
              <a:t>Scale, Packaging, labelling and Standards remains core limitations:</a:t>
            </a:r>
          </a:p>
          <a:p>
            <a:pPr marL="400050" lvl="1" algn="just">
              <a:defRPr/>
            </a:pPr>
            <a:r>
              <a:rPr lang="en-GB" sz="1500" dirty="0">
                <a:latin typeface="system-ui"/>
              </a:rPr>
              <a:t> Key limitations centres around how to scale up the product range of Namibian manufacturers. </a:t>
            </a:r>
          </a:p>
          <a:p>
            <a:pPr marL="400050" lvl="1" algn="just">
              <a:defRPr/>
            </a:pPr>
            <a:r>
              <a:rPr lang="en-GB" sz="1500" dirty="0">
                <a:latin typeface="system-ui"/>
              </a:rPr>
              <a:t>This constraint seriously hampers the ability to supply retailers and other demand side actors by manufacturers. To this challenge, other member states in the region provides cue. There is an increasing rollout of common facility centres across the region wherein governments not only rollout standard industrial and </a:t>
            </a:r>
            <a:r>
              <a:rPr lang="en-GB" sz="1500" dirty="0" err="1">
                <a:latin typeface="system-ui"/>
              </a:rPr>
              <a:t>Msme</a:t>
            </a:r>
            <a:r>
              <a:rPr lang="en-GB" sz="1500" dirty="0">
                <a:latin typeface="system-ui"/>
              </a:rPr>
              <a:t> parks but also sector specific common facility centres to assists and enable manufacturers to produce at scale using such facilities.</a:t>
            </a:r>
            <a:endParaRPr lang="en-ZA" sz="1500" dirty="0">
              <a:latin typeface="system-ui"/>
            </a:endParaRPr>
          </a:p>
          <a:p>
            <a:pPr marL="400050" lvl="1" algn="just">
              <a:defRPr/>
            </a:pPr>
            <a:endParaRPr lang="en-ZA" sz="1500" b="1" dirty="0">
              <a:latin typeface="system-ui"/>
            </a:endParaRPr>
          </a:p>
          <a:p>
            <a:pPr indent="-57150" algn="just">
              <a:defRPr/>
            </a:pPr>
            <a:r>
              <a:rPr lang="en-ZA" sz="1500" b="1" dirty="0">
                <a:latin typeface="system-ui"/>
              </a:rPr>
              <a:t>LOW ENTREPRENEURIAL CULTURE</a:t>
            </a:r>
            <a:r>
              <a:rPr lang="en-GB" sz="1500" b="1" dirty="0">
                <a:latin typeface="system-ui"/>
              </a:rPr>
              <a:t>: </a:t>
            </a:r>
          </a:p>
          <a:p>
            <a:pPr marL="400050" lvl="1">
              <a:lnSpc>
                <a:spcPct val="150000"/>
              </a:lnSpc>
              <a:defRPr/>
            </a:pPr>
            <a:r>
              <a:rPr lang="en-ZA" altLang="en-US" sz="1500" dirty="0">
                <a:latin typeface="system-ui"/>
              </a:rPr>
              <a:t>Namibia continues to rank very low in terms of entrepreneurial development putting serious constraints on its ability to structurally transform the economy and to compete effectively in the region. </a:t>
            </a:r>
          </a:p>
        </p:txBody>
      </p:sp>
    </p:spTree>
    <p:extLst>
      <p:ext uri="{BB962C8B-B14F-4D97-AF65-F5344CB8AC3E}">
        <p14:creationId xmlns:p14="http://schemas.microsoft.com/office/powerpoint/2010/main" val="185440904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1821F43F-512E-736E-1B20-651FC0DECC4C}"/>
              </a:ext>
            </a:extLst>
          </p:cNvPr>
          <p:cNvSpPr txBox="1"/>
          <p:nvPr/>
        </p:nvSpPr>
        <p:spPr>
          <a:xfrm>
            <a:off x="858130" y="284027"/>
            <a:ext cx="10305739" cy="970671"/>
          </a:xfrm>
          <a:prstGeom prst="rect">
            <a:avLst/>
          </a:prstGeom>
        </p:spPr>
        <p:txBody>
          <a:bodyPr vert="horz" lIns="91440" tIns="45720" rIns="91440" bIns="45720" rtlCol="0" anchor="ctr">
            <a:normAutofit/>
          </a:bodyPr>
          <a:lstStyle/>
          <a:p>
            <a:pPr defTabSz="914400">
              <a:lnSpc>
                <a:spcPct val="90000"/>
              </a:lnSpc>
              <a:spcBef>
                <a:spcPct val="0"/>
              </a:spcBef>
              <a:spcAft>
                <a:spcPts val="600"/>
              </a:spcAft>
            </a:pPr>
            <a:r>
              <a:rPr lang="en-US" sz="3600" b="1" kern="1200" dirty="0">
                <a:solidFill>
                  <a:schemeClr val="tx1"/>
                </a:solidFill>
                <a:latin typeface="ADLaM Display" panose="02010000000000000000" pitchFamily="2" charset="0"/>
                <a:ea typeface="ADLaM Display" panose="02010000000000000000" pitchFamily="2" charset="0"/>
                <a:cs typeface="ADLaM Display" panose="02010000000000000000" pitchFamily="2" charset="0"/>
              </a:rPr>
              <a:t>INITIAL CONTEXT: ENTREPRENEURIAL EFFORT REQUIRED</a:t>
            </a:r>
          </a:p>
        </p:txBody>
      </p:sp>
      <p:graphicFrame>
        <p:nvGraphicFramePr>
          <p:cNvPr id="2" name="Table 1"/>
          <p:cNvGraphicFramePr>
            <a:graphicFrameLocks noGrp="1"/>
          </p:cNvGraphicFramePr>
          <p:nvPr>
            <p:extLst>
              <p:ext uri="{D42A27DB-BD31-4B8C-83A1-F6EECF244321}">
                <p14:modId xmlns:p14="http://schemas.microsoft.com/office/powerpoint/2010/main" val="2536651328"/>
              </p:ext>
            </p:extLst>
          </p:nvPr>
        </p:nvGraphicFramePr>
        <p:xfrm>
          <a:off x="838200" y="1450102"/>
          <a:ext cx="10515600" cy="4541508"/>
        </p:xfrm>
        <a:graphic>
          <a:graphicData uri="http://schemas.openxmlformats.org/drawingml/2006/table">
            <a:tbl>
              <a:tblPr firstRow="1" firstCol="1" bandRow="1"/>
              <a:tblGrid>
                <a:gridCol w="3505200">
                  <a:extLst>
                    <a:ext uri="{9D8B030D-6E8A-4147-A177-3AD203B41FA5}">
                      <a16:colId xmlns:a16="http://schemas.microsoft.com/office/drawing/2014/main" val="1854089513"/>
                    </a:ext>
                  </a:extLst>
                </a:gridCol>
                <a:gridCol w="3505200">
                  <a:extLst>
                    <a:ext uri="{9D8B030D-6E8A-4147-A177-3AD203B41FA5}">
                      <a16:colId xmlns:a16="http://schemas.microsoft.com/office/drawing/2014/main" val="1034862742"/>
                    </a:ext>
                  </a:extLst>
                </a:gridCol>
                <a:gridCol w="3505200">
                  <a:extLst>
                    <a:ext uri="{9D8B030D-6E8A-4147-A177-3AD203B41FA5}">
                      <a16:colId xmlns:a16="http://schemas.microsoft.com/office/drawing/2014/main" val="2611257914"/>
                    </a:ext>
                  </a:extLst>
                </a:gridCol>
              </a:tblGrid>
              <a:tr h="676150">
                <a:tc>
                  <a:txBody>
                    <a:bodyPr/>
                    <a:lstStyle/>
                    <a:p>
                      <a:pPr algn="ctr">
                        <a:lnSpc>
                          <a:spcPct val="107000"/>
                        </a:lnSpc>
                        <a:spcAft>
                          <a:spcPts val="0"/>
                        </a:spcAft>
                      </a:pPr>
                      <a:r>
                        <a:rPr lang="en-GB" sz="900" b="1">
                          <a:effectLst/>
                          <a:latin typeface="Arial Narrow" panose="020B0606020202030204" pitchFamily="34" charset="0"/>
                          <a:ea typeface="Times New Roman" panose="02020603050405020304" pitchFamily="18" charset="0"/>
                          <a:cs typeface="Arial" panose="020B0604020202020204" pitchFamily="34" charset="0"/>
                        </a:rPr>
                        <a:t>Pillar</a:t>
                      </a:r>
                      <a:endParaRPr lang="en-US" sz="1100">
                        <a:effectLst/>
                        <a:latin typeface="Calibri" panose="020F0502020204030204" pitchFamily="34" charset="0"/>
                        <a:ea typeface="Calibri" panose="020F0502020204030204" pitchFamily="34" charset="0"/>
                      </a:endParaRPr>
                    </a:p>
                  </a:txBody>
                  <a:tcPr marL="76200" marR="76200" marT="76200" marB="76200" anchor="ctr">
                    <a:lnL w="12700" cap="flat" cmpd="sng" algn="ctr">
                      <a:solidFill>
                        <a:srgbClr val="787E87"/>
                      </a:solidFill>
                      <a:prstDash val="solid"/>
                      <a:round/>
                      <a:headEnd type="none" w="med" len="med"/>
                      <a:tailEnd type="none" w="med" len="med"/>
                    </a:lnL>
                    <a:lnR w="12700" cap="flat" cmpd="sng" algn="ctr">
                      <a:solidFill>
                        <a:srgbClr val="787E87"/>
                      </a:solidFill>
                      <a:prstDash val="solid"/>
                      <a:round/>
                      <a:headEnd type="none" w="med" len="med"/>
                      <a:tailEnd type="none" w="med" len="med"/>
                    </a:lnR>
                    <a:lnT w="12700" cap="flat" cmpd="sng" algn="ctr">
                      <a:solidFill>
                        <a:srgbClr val="787E87"/>
                      </a:solidFill>
                      <a:prstDash val="solid"/>
                      <a:round/>
                      <a:headEnd type="none" w="med" len="med"/>
                      <a:tailEnd type="none" w="med" len="med"/>
                    </a:lnT>
                    <a:lnB w="12700" cap="flat" cmpd="sng" algn="ctr">
                      <a:solidFill>
                        <a:srgbClr val="787E87"/>
                      </a:solidFill>
                      <a:prstDash val="solid"/>
                      <a:round/>
                      <a:headEnd type="none" w="med" len="med"/>
                      <a:tailEnd type="none" w="med" len="med"/>
                    </a:lnB>
                    <a:solidFill>
                      <a:srgbClr val="F2F2F2"/>
                    </a:solidFill>
                  </a:tcPr>
                </a:tc>
                <a:tc>
                  <a:txBody>
                    <a:bodyPr/>
                    <a:lstStyle/>
                    <a:p>
                      <a:pPr algn="ctr">
                        <a:lnSpc>
                          <a:spcPct val="107000"/>
                        </a:lnSpc>
                        <a:spcAft>
                          <a:spcPts val="0"/>
                        </a:spcAft>
                      </a:pPr>
                      <a:r>
                        <a:rPr lang="en-GB" sz="900" b="1">
                          <a:effectLst/>
                          <a:latin typeface="Arial Narrow" panose="020B0606020202030204" pitchFamily="34" charset="0"/>
                          <a:ea typeface="Times New Roman" panose="02020603050405020304" pitchFamily="18" charset="0"/>
                          <a:cs typeface="Arial" panose="020B0604020202020204" pitchFamily="34" charset="0"/>
                        </a:rPr>
                        <a:t>Required</a:t>
                      </a:r>
                      <a:br>
                        <a:rPr lang="en-GB" sz="900" b="1">
                          <a:effectLst/>
                          <a:latin typeface="Arial Narrow" panose="020B0606020202030204" pitchFamily="34" charset="0"/>
                          <a:ea typeface="Times New Roman" panose="02020603050405020304" pitchFamily="18" charset="0"/>
                          <a:cs typeface="Arial" panose="020B0604020202020204" pitchFamily="34" charset="0"/>
                        </a:rPr>
                      </a:br>
                      <a:r>
                        <a:rPr lang="en-GB" sz="900" b="1">
                          <a:effectLst/>
                          <a:latin typeface="Arial Narrow" panose="020B0606020202030204" pitchFamily="34" charset="0"/>
                          <a:ea typeface="Times New Roman" panose="02020603050405020304" pitchFamily="18" charset="0"/>
                          <a:cs typeface="Arial" panose="020B0604020202020204" pitchFamily="34" charset="0"/>
                        </a:rPr>
                        <a:t>Increase</a:t>
                      </a:r>
                      <a:br>
                        <a:rPr lang="en-GB" sz="900" b="1">
                          <a:effectLst/>
                          <a:latin typeface="Arial Narrow" panose="020B0606020202030204" pitchFamily="34" charset="0"/>
                          <a:ea typeface="Times New Roman" panose="02020603050405020304" pitchFamily="18" charset="0"/>
                          <a:cs typeface="Arial" panose="020B0604020202020204" pitchFamily="34" charset="0"/>
                        </a:rPr>
                      </a:br>
                      <a:r>
                        <a:rPr lang="en-GB" sz="900" b="1">
                          <a:effectLst/>
                          <a:latin typeface="Arial Narrow" panose="020B0606020202030204" pitchFamily="34" charset="0"/>
                          <a:ea typeface="Times New Roman" panose="02020603050405020304" pitchFamily="18" charset="0"/>
                          <a:cs typeface="Arial" panose="020B0604020202020204" pitchFamily="34" charset="0"/>
                        </a:rPr>
                        <a:t>in Pillar</a:t>
                      </a:r>
                      <a:endParaRPr lang="en-US" sz="1100">
                        <a:effectLst/>
                        <a:latin typeface="Calibri" panose="020F0502020204030204" pitchFamily="34" charset="0"/>
                        <a:ea typeface="Calibri" panose="020F0502020204030204" pitchFamily="34" charset="0"/>
                      </a:endParaRPr>
                    </a:p>
                  </a:txBody>
                  <a:tcPr marL="76200" marR="76200" marT="76200" marB="76200" anchor="ctr">
                    <a:lnL w="12700" cap="flat" cmpd="sng" algn="ctr">
                      <a:solidFill>
                        <a:srgbClr val="787E87"/>
                      </a:solidFill>
                      <a:prstDash val="solid"/>
                      <a:round/>
                      <a:headEnd type="none" w="med" len="med"/>
                      <a:tailEnd type="none" w="med" len="med"/>
                    </a:lnL>
                    <a:lnR w="12700" cap="flat" cmpd="sng" algn="ctr">
                      <a:solidFill>
                        <a:srgbClr val="787E87"/>
                      </a:solidFill>
                      <a:prstDash val="solid"/>
                      <a:round/>
                      <a:headEnd type="none" w="med" len="med"/>
                      <a:tailEnd type="none" w="med" len="med"/>
                    </a:lnR>
                    <a:lnT w="12700" cap="flat" cmpd="sng" algn="ctr">
                      <a:solidFill>
                        <a:srgbClr val="787E87"/>
                      </a:solidFill>
                      <a:prstDash val="solid"/>
                      <a:round/>
                      <a:headEnd type="none" w="med" len="med"/>
                      <a:tailEnd type="none" w="med" len="med"/>
                    </a:lnT>
                    <a:lnB w="12700" cap="flat" cmpd="sng" algn="ctr">
                      <a:solidFill>
                        <a:srgbClr val="787E87"/>
                      </a:solidFill>
                      <a:prstDash val="solid"/>
                      <a:round/>
                      <a:headEnd type="none" w="med" len="med"/>
                      <a:tailEnd type="none" w="med" len="med"/>
                    </a:lnB>
                    <a:solidFill>
                      <a:srgbClr val="F2F2F2"/>
                    </a:solidFill>
                  </a:tcPr>
                </a:tc>
                <a:tc>
                  <a:txBody>
                    <a:bodyPr/>
                    <a:lstStyle/>
                    <a:p>
                      <a:pPr algn="ctr">
                        <a:lnSpc>
                          <a:spcPct val="107000"/>
                        </a:lnSpc>
                        <a:spcAft>
                          <a:spcPts val="0"/>
                        </a:spcAft>
                      </a:pPr>
                      <a:r>
                        <a:rPr lang="en-GB" sz="900" b="1">
                          <a:effectLst/>
                          <a:latin typeface="Arial Narrow" panose="020B0606020202030204" pitchFamily="34" charset="0"/>
                          <a:ea typeface="Times New Roman" panose="02020603050405020304" pitchFamily="18" charset="0"/>
                          <a:cs typeface="Arial" panose="020B0604020202020204" pitchFamily="34" charset="0"/>
                        </a:rPr>
                        <a:t>Percentage</a:t>
                      </a:r>
                      <a:br>
                        <a:rPr lang="en-GB" sz="900" b="1">
                          <a:effectLst/>
                          <a:latin typeface="Arial Narrow" panose="020B0606020202030204" pitchFamily="34" charset="0"/>
                          <a:ea typeface="Times New Roman" panose="02020603050405020304" pitchFamily="18" charset="0"/>
                          <a:cs typeface="Arial" panose="020B0604020202020204" pitchFamily="34" charset="0"/>
                        </a:rPr>
                      </a:br>
                      <a:r>
                        <a:rPr lang="en-GB" sz="900" b="1">
                          <a:effectLst/>
                          <a:latin typeface="Arial Narrow" panose="020B0606020202030204" pitchFamily="34" charset="0"/>
                          <a:ea typeface="Times New Roman" panose="02020603050405020304" pitchFamily="18" charset="0"/>
                          <a:cs typeface="Arial" panose="020B0604020202020204" pitchFamily="34" charset="0"/>
                        </a:rPr>
                        <a:t>of total</a:t>
                      </a:r>
                      <a:br>
                        <a:rPr lang="en-GB" sz="900" b="1">
                          <a:effectLst/>
                          <a:latin typeface="Arial Narrow" panose="020B0606020202030204" pitchFamily="34" charset="0"/>
                          <a:ea typeface="Times New Roman" panose="02020603050405020304" pitchFamily="18" charset="0"/>
                          <a:cs typeface="Arial" panose="020B0604020202020204" pitchFamily="34" charset="0"/>
                        </a:rPr>
                      </a:br>
                      <a:r>
                        <a:rPr lang="en-GB" sz="900" b="1">
                          <a:effectLst/>
                          <a:latin typeface="Arial Narrow" panose="020B0606020202030204" pitchFamily="34" charset="0"/>
                          <a:ea typeface="Times New Roman" panose="02020603050405020304" pitchFamily="18" charset="0"/>
                          <a:cs typeface="Arial" panose="020B0604020202020204" pitchFamily="34" charset="0"/>
                        </a:rPr>
                        <a:t>new effort</a:t>
                      </a:r>
                      <a:endParaRPr lang="en-US" sz="1100">
                        <a:effectLst/>
                        <a:latin typeface="Calibri" panose="020F0502020204030204" pitchFamily="34" charset="0"/>
                        <a:ea typeface="Calibri" panose="020F0502020204030204" pitchFamily="34" charset="0"/>
                      </a:endParaRPr>
                    </a:p>
                  </a:txBody>
                  <a:tcPr marL="76200" marR="76200" marT="76200" marB="76200" anchor="ctr">
                    <a:lnL w="12700" cap="flat" cmpd="sng" algn="ctr">
                      <a:solidFill>
                        <a:srgbClr val="787E87"/>
                      </a:solidFill>
                      <a:prstDash val="solid"/>
                      <a:round/>
                      <a:headEnd type="none" w="med" len="med"/>
                      <a:tailEnd type="none" w="med" len="med"/>
                    </a:lnL>
                    <a:lnR w="12700" cap="flat" cmpd="sng" algn="ctr">
                      <a:solidFill>
                        <a:srgbClr val="787E87"/>
                      </a:solidFill>
                      <a:prstDash val="solid"/>
                      <a:round/>
                      <a:headEnd type="none" w="med" len="med"/>
                      <a:tailEnd type="none" w="med" len="med"/>
                    </a:lnR>
                    <a:lnT w="12700" cap="flat" cmpd="sng" algn="ctr">
                      <a:solidFill>
                        <a:srgbClr val="787E87"/>
                      </a:solidFill>
                      <a:prstDash val="solid"/>
                      <a:round/>
                      <a:headEnd type="none" w="med" len="med"/>
                      <a:tailEnd type="none" w="med" len="med"/>
                    </a:lnT>
                    <a:lnB w="12700" cap="flat" cmpd="sng" algn="ctr">
                      <a:solidFill>
                        <a:srgbClr val="787E87"/>
                      </a:solidFill>
                      <a:prstDash val="solid"/>
                      <a:round/>
                      <a:headEnd type="none" w="med" len="med"/>
                      <a:tailEnd type="none" w="med" len="med"/>
                    </a:lnB>
                    <a:solidFill>
                      <a:srgbClr val="F2F2F2"/>
                    </a:solidFill>
                  </a:tcPr>
                </a:tc>
                <a:extLst>
                  <a:ext uri="{0D108BD9-81ED-4DB2-BD59-A6C34878D82A}">
                    <a16:rowId xmlns:a16="http://schemas.microsoft.com/office/drawing/2014/main" val="30787051"/>
                  </a:ext>
                </a:extLst>
              </a:tr>
              <a:tr h="276097">
                <a:tc>
                  <a:txBody>
                    <a:bodyPr/>
                    <a:lstStyle/>
                    <a:p>
                      <a:pPr>
                        <a:lnSpc>
                          <a:spcPct val="107000"/>
                        </a:lnSpc>
                        <a:spcAft>
                          <a:spcPts val="0"/>
                        </a:spcAft>
                      </a:pPr>
                      <a:r>
                        <a:rPr lang="en-GB" sz="900" b="1">
                          <a:effectLst/>
                          <a:latin typeface="Arial Narrow" panose="020B0606020202030204" pitchFamily="34" charset="0"/>
                          <a:ea typeface="Times New Roman" panose="02020603050405020304" pitchFamily="18" charset="0"/>
                          <a:cs typeface="Arial" panose="020B0604020202020204" pitchFamily="34" charset="0"/>
                        </a:rPr>
                        <a:t>Opportunity Perception</a:t>
                      </a:r>
                      <a:endParaRPr lang="en-US" sz="1100">
                        <a:effectLst/>
                        <a:latin typeface="Calibri" panose="020F0502020204030204" pitchFamily="34" charset="0"/>
                        <a:ea typeface="Calibri" panose="020F0502020204030204" pitchFamily="34" charset="0"/>
                      </a:endParaRPr>
                    </a:p>
                  </a:txBody>
                  <a:tcPr marL="47625" marR="47625" marT="47625" marB="47625" anchor="ctr">
                    <a:lnL w="12700" cap="flat" cmpd="sng" algn="ctr">
                      <a:solidFill>
                        <a:srgbClr val="787E87"/>
                      </a:solidFill>
                      <a:prstDash val="solid"/>
                      <a:round/>
                      <a:headEnd type="none" w="med" len="med"/>
                      <a:tailEnd type="none" w="med" len="med"/>
                    </a:lnL>
                    <a:lnR w="12700" cap="flat" cmpd="sng" algn="ctr">
                      <a:solidFill>
                        <a:srgbClr val="787E87"/>
                      </a:solidFill>
                      <a:prstDash val="solid"/>
                      <a:round/>
                      <a:headEnd type="none" w="med" len="med"/>
                      <a:tailEnd type="none" w="med" len="med"/>
                    </a:lnR>
                    <a:lnT w="12700" cap="flat" cmpd="sng" algn="ctr">
                      <a:solidFill>
                        <a:srgbClr val="787E87"/>
                      </a:solidFill>
                      <a:prstDash val="solid"/>
                      <a:round/>
                      <a:headEnd type="none" w="med" len="med"/>
                      <a:tailEnd type="none" w="med" len="med"/>
                    </a:lnT>
                    <a:lnB w="12700" cap="flat" cmpd="sng" algn="ctr">
                      <a:solidFill>
                        <a:srgbClr val="787E87"/>
                      </a:solidFill>
                      <a:prstDash val="solid"/>
                      <a:round/>
                      <a:headEnd type="none" w="med" len="med"/>
                      <a:tailEnd type="none" w="med" len="med"/>
                    </a:lnB>
                  </a:tcPr>
                </a:tc>
                <a:tc>
                  <a:txBody>
                    <a:bodyPr/>
                    <a:lstStyle/>
                    <a:p>
                      <a:pPr algn="ctr">
                        <a:lnSpc>
                          <a:spcPct val="107000"/>
                        </a:lnSpc>
                        <a:spcAft>
                          <a:spcPts val="0"/>
                        </a:spcAft>
                      </a:pPr>
                      <a:r>
                        <a:rPr lang="en-GB" sz="900">
                          <a:effectLst/>
                          <a:latin typeface="Arial Narrow" panose="020B0606020202030204" pitchFamily="34" charset="0"/>
                          <a:ea typeface="Times New Roman" panose="02020603050405020304" pitchFamily="18" charset="0"/>
                          <a:cs typeface="Arial" panose="020B0604020202020204" pitchFamily="34" charset="0"/>
                        </a:rPr>
                        <a:t>0.00</a:t>
                      </a:r>
                      <a:endParaRPr lang="en-US" sz="1100">
                        <a:effectLst/>
                        <a:latin typeface="Calibri" panose="020F0502020204030204" pitchFamily="34" charset="0"/>
                        <a:ea typeface="Calibri" panose="020F0502020204030204" pitchFamily="34" charset="0"/>
                      </a:endParaRPr>
                    </a:p>
                  </a:txBody>
                  <a:tcPr marL="47625" marR="47625" marT="47625" marB="47625" anchor="ctr">
                    <a:lnL w="12700" cap="flat" cmpd="sng" algn="ctr">
                      <a:solidFill>
                        <a:srgbClr val="787E87"/>
                      </a:solidFill>
                      <a:prstDash val="solid"/>
                      <a:round/>
                      <a:headEnd type="none" w="med" len="med"/>
                      <a:tailEnd type="none" w="med" len="med"/>
                    </a:lnL>
                    <a:lnR w="12700" cap="flat" cmpd="sng" algn="ctr">
                      <a:solidFill>
                        <a:srgbClr val="787E87"/>
                      </a:solidFill>
                      <a:prstDash val="solid"/>
                      <a:round/>
                      <a:headEnd type="none" w="med" len="med"/>
                      <a:tailEnd type="none" w="med" len="med"/>
                    </a:lnR>
                    <a:lnT w="12700" cap="flat" cmpd="sng" algn="ctr">
                      <a:solidFill>
                        <a:srgbClr val="787E87"/>
                      </a:solidFill>
                      <a:prstDash val="solid"/>
                      <a:round/>
                      <a:headEnd type="none" w="med" len="med"/>
                      <a:tailEnd type="none" w="med" len="med"/>
                    </a:lnT>
                    <a:lnB w="12700" cap="flat" cmpd="sng" algn="ctr">
                      <a:solidFill>
                        <a:srgbClr val="787E87"/>
                      </a:solidFill>
                      <a:prstDash val="solid"/>
                      <a:round/>
                      <a:headEnd type="none" w="med" len="med"/>
                      <a:tailEnd type="none" w="med" len="med"/>
                    </a:lnB>
                  </a:tcPr>
                </a:tc>
                <a:tc>
                  <a:txBody>
                    <a:bodyPr/>
                    <a:lstStyle/>
                    <a:p>
                      <a:pPr algn="ctr">
                        <a:lnSpc>
                          <a:spcPct val="107000"/>
                        </a:lnSpc>
                        <a:spcAft>
                          <a:spcPts val="0"/>
                        </a:spcAft>
                      </a:pPr>
                      <a:r>
                        <a:rPr lang="en-GB" sz="900">
                          <a:effectLst/>
                          <a:latin typeface="Arial Narrow" panose="020B0606020202030204" pitchFamily="34" charset="0"/>
                          <a:ea typeface="Times New Roman" panose="02020603050405020304" pitchFamily="18" charset="0"/>
                          <a:cs typeface="Arial" panose="020B0604020202020204" pitchFamily="34" charset="0"/>
                        </a:rPr>
                        <a:t>0%</a:t>
                      </a:r>
                      <a:endParaRPr lang="en-US" sz="1100">
                        <a:effectLst/>
                        <a:latin typeface="Calibri" panose="020F0502020204030204" pitchFamily="34" charset="0"/>
                        <a:ea typeface="Calibri" panose="020F0502020204030204" pitchFamily="34" charset="0"/>
                      </a:endParaRPr>
                    </a:p>
                  </a:txBody>
                  <a:tcPr marL="47625" marR="47625" marT="47625" marB="47625" anchor="ctr">
                    <a:lnL w="12700" cap="flat" cmpd="sng" algn="ctr">
                      <a:solidFill>
                        <a:srgbClr val="787E87"/>
                      </a:solidFill>
                      <a:prstDash val="solid"/>
                      <a:round/>
                      <a:headEnd type="none" w="med" len="med"/>
                      <a:tailEnd type="none" w="med" len="med"/>
                    </a:lnL>
                    <a:lnR w="12700" cap="flat" cmpd="sng" algn="ctr">
                      <a:solidFill>
                        <a:srgbClr val="787E87"/>
                      </a:solidFill>
                      <a:prstDash val="solid"/>
                      <a:round/>
                      <a:headEnd type="none" w="med" len="med"/>
                      <a:tailEnd type="none" w="med" len="med"/>
                    </a:lnR>
                    <a:lnT w="12700" cap="flat" cmpd="sng" algn="ctr">
                      <a:solidFill>
                        <a:srgbClr val="787E87"/>
                      </a:solidFill>
                      <a:prstDash val="solid"/>
                      <a:round/>
                      <a:headEnd type="none" w="med" len="med"/>
                      <a:tailEnd type="none" w="med" len="med"/>
                    </a:lnT>
                    <a:lnB w="12700" cap="flat" cmpd="sng" algn="ctr">
                      <a:solidFill>
                        <a:srgbClr val="787E87"/>
                      </a:solidFill>
                      <a:prstDash val="solid"/>
                      <a:round/>
                      <a:headEnd type="none" w="med" len="med"/>
                      <a:tailEnd type="none" w="med" len="med"/>
                    </a:lnB>
                  </a:tcPr>
                </a:tc>
                <a:extLst>
                  <a:ext uri="{0D108BD9-81ED-4DB2-BD59-A6C34878D82A}">
                    <a16:rowId xmlns:a16="http://schemas.microsoft.com/office/drawing/2014/main" val="2057139227"/>
                  </a:ext>
                </a:extLst>
              </a:tr>
              <a:tr h="276097">
                <a:tc>
                  <a:txBody>
                    <a:bodyPr/>
                    <a:lstStyle/>
                    <a:p>
                      <a:pPr>
                        <a:lnSpc>
                          <a:spcPct val="107000"/>
                        </a:lnSpc>
                        <a:spcAft>
                          <a:spcPts val="0"/>
                        </a:spcAft>
                      </a:pPr>
                      <a:r>
                        <a:rPr lang="en-GB" sz="900" b="1">
                          <a:effectLst/>
                          <a:latin typeface="Arial Narrow" panose="020B0606020202030204" pitchFamily="34" charset="0"/>
                          <a:ea typeface="Times New Roman" panose="02020603050405020304" pitchFamily="18" charset="0"/>
                          <a:cs typeface="Arial" panose="020B0604020202020204" pitchFamily="34" charset="0"/>
                        </a:rPr>
                        <a:t>Startup Skills</a:t>
                      </a:r>
                      <a:endParaRPr lang="en-US" sz="1100">
                        <a:effectLst/>
                        <a:latin typeface="Calibri" panose="020F0502020204030204" pitchFamily="34" charset="0"/>
                        <a:ea typeface="Calibri" panose="020F0502020204030204" pitchFamily="34" charset="0"/>
                      </a:endParaRPr>
                    </a:p>
                  </a:txBody>
                  <a:tcPr marL="47625" marR="47625" marT="47625" marB="47625" anchor="ctr">
                    <a:lnL w="12700" cap="flat" cmpd="sng" algn="ctr">
                      <a:solidFill>
                        <a:srgbClr val="787E87"/>
                      </a:solidFill>
                      <a:prstDash val="solid"/>
                      <a:round/>
                      <a:headEnd type="none" w="med" len="med"/>
                      <a:tailEnd type="none" w="med" len="med"/>
                    </a:lnL>
                    <a:lnR w="12700" cap="flat" cmpd="sng" algn="ctr">
                      <a:solidFill>
                        <a:srgbClr val="787E87"/>
                      </a:solidFill>
                      <a:prstDash val="solid"/>
                      <a:round/>
                      <a:headEnd type="none" w="med" len="med"/>
                      <a:tailEnd type="none" w="med" len="med"/>
                    </a:lnR>
                    <a:lnT w="12700" cap="flat" cmpd="sng" algn="ctr">
                      <a:solidFill>
                        <a:srgbClr val="787E87"/>
                      </a:solidFill>
                      <a:prstDash val="solid"/>
                      <a:round/>
                      <a:headEnd type="none" w="med" len="med"/>
                      <a:tailEnd type="none" w="med" len="med"/>
                    </a:lnT>
                    <a:lnB w="12700" cap="flat" cmpd="sng" algn="ctr">
                      <a:solidFill>
                        <a:srgbClr val="787E87"/>
                      </a:solidFill>
                      <a:prstDash val="solid"/>
                      <a:round/>
                      <a:headEnd type="none" w="med" len="med"/>
                      <a:tailEnd type="none" w="med" len="med"/>
                    </a:lnB>
                  </a:tcPr>
                </a:tc>
                <a:tc>
                  <a:txBody>
                    <a:bodyPr/>
                    <a:lstStyle/>
                    <a:p>
                      <a:pPr algn="ctr">
                        <a:lnSpc>
                          <a:spcPct val="107000"/>
                        </a:lnSpc>
                        <a:spcAft>
                          <a:spcPts val="0"/>
                        </a:spcAft>
                      </a:pPr>
                      <a:r>
                        <a:rPr lang="en-GB" sz="900">
                          <a:effectLst/>
                          <a:latin typeface="Arial Narrow" panose="020B0606020202030204" pitchFamily="34" charset="0"/>
                          <a:ea typeface="Times New Roman" panose="02020603050405020304" pitchFamily="18" charset="0"/>
                          <a:cs typeface="Arial" panose="020B0604020202020204" pitchFamily="34" charset="0"/>
                        </a:rPr>
                        <a:t>0.16</a:t>
                      </a:r>
                      <a:endParaRPr lang="en-US" sz="1100">
                        <a:effectLst/>
                        <a:latin typeface="Calibri" panose="020F0502020204030204" pitchFamily="34" charset="0"/>
                        <a:ea typeface="Calibri" panose="020F0502020204030204" pitchFamily="34" charset="0"/>
                      </a:endParaRPr>
                    </a:p>
                  </a:txBody>
                  <a:tcPr marL="47625" marR="47625" marT="47625" marB="47625" anchor="ctr">
                    <a:lnL w="12700" cap="flat" cmpd="sng" algn="ctr">
                      <a:solidFill>
                        <a:srgbClr val="787E87"/>
                      </a:solidFill>
                      <a:prstDash val="solid"/>
                      <a:round/>
                      <a:headEnd type="none" w="med" len="med"/>
                      <a:tailEnd type="none" w="med" len="med"/>
                    </a:lnL>
                    <a:lnR w="12700" cap="flat" cmpd="sng" algn="ctr">
                      <a:solidFill>
                        <a:srgbClr val="787E87"/>
                      </a:solidFill>
                      <a:prstDash val="solid"/>
                      <a:round/>
                      <a:headEnd type="none" w="med" len="med"/>
                      <a:tailEnd type="none" w="med" len="med"/>
                    </a:lnR>
                    <a:lnT w="12700" cap="flat" cmpd="sng" algn="ctr">
                      <a:solidFill>
                        <a:srgbClr val="787E87"/>
                      </a:solidFill>
                      <a:prstDash val="solid"/>
                      <a:round/>
                      <a:headEnd type="none" w="med" len="med"/>
                      <a:tailEnd type="none" w="med" len="med"/>
                    </a:lnT>
                    <a:lnB w="12700" cap="flat" cmpd="sng" algn="ctr">
                      <a:solidFill>
                        <a:srgbClr val="787E87"/>
                      </a:solidFill>
                      <a:prstDash val="solid"/>
                      <a:round/>
                      <a:headEnd type="none" w="med" len="med"/>
                      <a:tailEnd type="none" w="med" len="med"/>
                    </a:lnB>
                  </a:tcPr>
                </a:tc>
                <a:tc>
                  <a:txBody>
                    <a:bodyPr/>
                    <a:lstStyle/>
                    <a:p>
                      <a:pPr algn="ctr">
                        <a:lnSpc>
                          <a:spcPct val="107000"/>
                        </a:lnSpc>
                        <a:spcAft>
                          <a:spcPts val="0"/>
                        </a:spcAft>
                      </a:pPr>
                      <a:r>
                        <a:rPr lang="en-GB" sz="900">
                          <a:solidFill>
                            <a:srgbClr val="FFFFFF"/>
                          </a:solidFill>
                          <a:effectLst/>
                          <a:latin typeface="Arial Narrow" panose="020B0606020202030204" pitchFamily="34" charset="0"/>
                          <a:ea typeface="Times New Roman" panose="02020603050405020304" pitchFamily="18" charset="0"/>
                          <a:cs typeface="Arial" panose="020B0604020202020204" pitchFamily="34" charset="0"/>
                        </a:rPr>
                        <a:t>44%</a:t>
                      </a:r>
                      <a:endParaRPr lang="en-US" sz="1100">
                        <a:effectLst/>
                        <a:latin typeface="Calibri" panose="020F0502020204030204" pitchFamily="34" charset="0"/>
                        <a:ea typeface="Calibri" panose="020F0502020204030204" pitchFamily="34" charset="0"/>
                      </a:endParaRPr>
                    </a:p>
                  </a:txBody>
                  <a:tcPr marL="47625" marR="47625" marT="47625" marB="47625" anchor="ctr">
                    <a:lnL w="12700" cap="flat" cmpd="sng" algn="ctr">
                      <a:solidFill>
                        <a:srgbClr val="787E87"/>
                      </a:solidFill>
                      <a:prstDash val="solid"/>
                      <a:round/>
                      <a:headEnd type="none" w="med" len="med"/>
                      <a:tailEnd type="none" w="med" len="med"/>
                    </a:lnL>
                    <a:lnR w="12700" cap="flat" cmpd="sng" algn="ctr">
                      <a:solidFill>
                        <a:srgbClr val="787E87"/>
                      </a:solidFill>
                      <a:prstDash val="solid"/>
                      <a:round/>
                      <a:headEnd type="none" w="med" len="med"/>
                      <a:tailEnd type="none" w="med" len="med"/>
                    </a:lnR>
                    <a:lnT w="12700" cap="flat" cmpd="sng" algn="ctr">
                      <a:solidFill>
                        <a:srgbClr val="787E87"/>
                      </a:solidFill>
                      <a:prstDash val="solid"/>
                      <a:round/>
                      <a:headEnd type="none" w="med" len="med"/>
                      <a:tailEnd type="none" w="med" len="med"/>
                    </a:lnT>
                    <a:lnB w="12700" cap="flat" cmpd="sng" algn="ctr">
                      <a:solidFill>
                        <a:srgbClr val="787E87"/>
                      </a:solidFill>
                      <a:prstDash val="solid"/>
                      <a:round/>
                      <a:headEnd type="none" w="med" len="med"/>
                      <a:tailEnd type="none" w="med" len="med"/>
                    </a:lnB>
                    <a:solidFill>
                      <a:srgbClr val="68B54F"/>
                    </a:solidFill>
                  </a:tcPr>
                </a:tc>
                <a:extLst>
                  <a:ext uri="{0D108BD9-81ED-4DB2-BD59-A6C34878D82A}">
                    <a16:rowId xmlns:a16="http://schemas.microsoft.com/office/drawing/2014/main" val="2251325460"/>
                  </a:ext>
                </a:extLst>
              </a:tr>
              <a:tr h="276097">
                <a:tc>
                  <a:txBody>
                    <a:bodyPr/>
                    <a:lstStyle/>
                    <a:p>
                      <a:pPr>
                        <a:lnSpc>
                          <a:spcPct val="107000"/>
                        </a:lnSpc>
                        <a:spcAft>
                          <a:spcPts val="0"/>
                        </a:spcAft>
                      </a:pPr>
                      <a:r>
                        <a:rPr lang="en-GB" sz="900" b="1">
                          <a:effectLst/>
                          <a:latin typeface="Arial Narrow" panose="020B0606020202030204" pitchFamily="34" charset="0"/>
                          <a:ea typeface="Times New Roman" panose="02020603050405020304" pitchFamily="18" charset="0"/>
                          <a:cs typeface="Arial" panose="020B0604020202020204" pitchFamily="34" charset="0"/>
                        </a:rPr>
                        <a:t>Risk Acceptance</a:t>
                      </a:r>
                      <a:endParaRPr lang="en-US" sz="1100">
                        <a:effectLst/>
                        <a:latin typeface="Calibri" panose="020F0502020204030204" pitchFamily="34" charset="0"/>
                        <a:ea typeface="Calibri" panose="020F0502020204030204" pitchFamily="34" charset="0"/>
                      </a:endParaRPr>
                    </a:p>
                  </a:txBody>
                  <a:tcPr marL="47625" marR="47625" marT="47625" marB="47625" anchor="ctr">
                    <a:lnL w="12700" cap="flat" cmpd="sng" algn="ctr">
                      <a:solidFill>
                        <a:srgbClr val="787E87"/>
                      </a:solidFill>
                      <a:prstDash val="solid"/>
                      <a:round/>
                      <a:headEnd type="none" w="med" len="med"/>
                      <a:tailEnd type="none" w="med" len="med"/>
                    </a:lnL>
                    <a:lnR w="12700" cap="flat" cmpd="sng" algn="ctr">
                      <a:solidFill>
                        <a:srgbClr val="787E87"/>
                      </a:solidFill>
                      <a:prstDash val="solid"/>
                      <a:round/>
                      <a:headEnd type="none" w="med" len="med"/>
                      <a:tailEnd type="none" w="med" len="med"/>
                    </a:lnR>
                    <a:lnT w="12700" cap="flat" cmpd="sng" algn="ctr">
                      <a:solidFill>
                        <a:srgbClr val="787E87"/>
                      </a:solidFill>
                      <a:prstDash val="solid"/>
                      <a:round/>
                      <a:headEnd type="none" w="med" len="med"/>
                      <a:tailEnd type="none" w="med" len="med"/>
                    </a:lnT>
                    <a:lnB w="12700" cap="flat" cmpd="sng" algn="ctr">
                      <a:solidFill>
                        <a:srgbClr val="787E87"/>
                      </a:solidFill>
                      <a:prstDash val="solid"/>
                      <a:round/>
                      <a:headEnd type="none" w="med" len="med"/>
                      <a:tailEnd type="none" w="med" len="med"/>
                    </a:lnB>
                  </a:tcPr>
                </a:tc>
                <a:tc>
                  <a:txBody>
                    <a:bodyPr/>
                    <a:lstStyle/>
                    <a:p>
                      <a:pPr algn="ctr">
                        <a:lnSpc>
                          <a:spcPct val="107000"/>
                        </a:lnSpc>
                        <a:spcAft>
                          <a:spcPts val="0"/>
                        </a:spcAft>
                      </a:pPr>
                      <a:r>
                        <a:rPr lang="en-GB" sz="900">
                          <a:effectLst/>
                          <a:latin typeface="Arial Narrow" panose="020B0606020202030204" pitchFamily="34" charset="0"/>
                          <a:ea typeface="Times New Roman" panose="02020603050405020304" pitchFamily="18" charset="0"/>
                          <a:cs typeface="Arial" panose="020B0604020202020204" pitchFamily="34" charset="0"/>
                        </a:rPr>
                        <a:t>0.00</a:t>
                      </a:r>
                      <a:endParaRPr lang="en-US" sz="1100">
                        <a:effectLst/>
                        <a:latin typeface="Calibri" panose="020F0502020204030204" pitchFamily="34" charset="0"/>
                        <a:ea typeface="Calibri" panose="020F0502020204030204" pitchFamily="34" charset="0"/>
                      </a:endParaRPr>
                    </a:p>
                  </a:txBody>
                  <a:tcPr marL="47625" marR="47625" marT="47625" marB="47625" anchor="ctr">
                    <a:lnL w="12700" cap="flat" cmpd="sng" algn="ctr">
                      <a:solidFill>
                        <a:srgbClr val="787E87"/>
                      </a:solidFill>
                      <a:prstDash val="solid"/>
                      <a:round/>
                      <a:headEnd type="none" w="med" len="med"/>
                      <a:tailEnd type="none" w="med" len="med"/>
                    </a:lnL>
                    <a:lnR w="12700" cap="flat" cmpd="sng" algn="ctr">
                      <a:solidFill>
                        <a:srgbClr val="787E87"/>
                      </a:solidFill>
                      <a:prstDash val="solid"/>
                      <a:round/>
                      <a:headEnd type="none" w="med" len="med"/>
                      <a:tailEnd type="none" w="med" len="med"/>
                    </a:lnR>
                    <a:lnT w="12700" cap="flat" cmpd="sng" algn="ctr">
                      <a:solidFill>
                        <a:srgbClr val="787E87"/>
                      </a:solidFill>
                      <a:prstDash val="solid"/>
                      <a:round/>
                      <a:headEnd type="none" w="med" len="med"/>
                      <a:tailEnd type="none" w="med" len="med"/>
                    </a:lnT>
                    <a:lnB w="12700" cap="flat" cmpd="sng" algn="ctr">
                      <a:solidFill>
                        <a:srgbClr val="787E87"/>
                      </a:solidFill>
                      <a:prstDash val="solid"/>
                      <a:round/>
                      <a:headEnd type="none" w="med" len="med"/>
                      <a:tailEnd type="none" w="med" len="med"/>
                    </a:lnB>
                  </a:tcPr>
                </a:tc>
                <a:tc>
                  <a:txBody>
                    <a:bodyPr/>
                    <a:lstStyle/>
                    <a:p>
                      <a:pPr algn="ctr">
                        <a:lnSpc>
                          <a:spcPct val="107000"/>
                        </a:lnSpc>
                        <a:spcAft>
                          <a:spcPts val="0"/>
                        </a:spcAft>
                      </a:pPr>
                      <a:r>
                        <a:rPr lang="en-GB" sz="900">
                          <a:effectLst/>
                          <a:latin typeface="Arial Narrow" panose="020B0606020202030204" pitchFamily="34" charset="0"/>
                          <a:ea typeface="Times New Roman" panose="02020603050405020304" pitchFamily="18" charset="0"/>
                          <a:cs typeface="Arial" panose="020B0604020202020204" pitchFamily="34" charset="0"/>
                        </a:rPr>
                        <a:t>0%</a:t>
                      </a:r>
                      <a:endParaRPr lang="en-US" sz="1100">
                        <a:effectLst/>
                        <a:latin typeface="Calibri" panose="020F0502020204030204" pitchFamily="34" charset="0"/>
                        <a:ea typeface="Calibri" panose="020F0502020204030204" pitchFamily="34" charset="0"/>
                      </a:endParaRPr>
                    </a:p>
                  </a:txBody>
                  <a:tcPr marL="47625" marR="47625" marT="47625" marB="47625" anchor="ctr">
                    <a:lnL w="12700" cap="flat" cmpd="sng" algn="ctr">
                      <a:solidFill>
                        <a:srgbClr val="787E87"/>
                      </a:solidFill>
                      <a:prstDash val="solid"/>
                      <a:round/>
                      <a:headEnd type="none" w="med" len="med"/>
                      <a:tailEnd type="none" w="med" len="med"/>
                    </a:lnL>
                    <a:lnR w="12700" cap="flat" cmpd="sng" algn="ctr">
                      <a:solidFill>
                        <a:srgbClr val="787E87"/>
                      </a:solidFill>
                      <a:prstDash val="solid"/>
                      <a:round/>
                      <a:headEnd type="none" w="med" len="med"/>
                      <a:tailEnd type="none" w="med" len="med"/>
                    </a:lnR>
                    <a:lnT w="12700" cap="flat" cmpd="sng" algn="ctr">
                      <a:solidFill>
                        <a:srgbClr val="787E87"/>
                      </a:solidFill>
                      <a:prstDash val="solid"/>
                      <a:round/>
                      <a:headEnd type="none" w="med" len="med"/>
                      <a:tailEnd type="none" w="med" len="med"/>
                    </a:lnT>
                    <a:lnB w="12700" cap="flat" cmpd="sng" algn="ctr">
                      <a:solidFill>
                        <a:srgbClr val="787E87"/>
                      </a:solidFill>
                      <a:prstDash val="solid"/>
                      <a:round/>
                      <a:headEnd type="none" w="med" len="med"/>
                      <a:tailEnd type="none" w="med" len="med"/>
                    </a:lnB>
                  </a:tcPr>
                </a:tc>
                <a:extLst>
                  <a:ext uri="{0D108BD9-81ED-4DB2-BD59-A6C34878D82A}">
                    <a16:rowId xmlns:a16="http://schemas.microsoft.com/office/drawing/2014/main" val="700340151"/>
                  </a:ext>
                </a:extLst>
              </a:tr>
              <a:tr h="276097">
                <a:tc>
                  <a:txBody>
                    <a:bodyPr/>
                    <a:lstStyle/>
                    <a:p>
                      <a:pPr>
                        <a:lnSpc>
                          <a:spcPct val="107000"/>
                        </a:lnSpc>
                        <a:spcAft>
                          <a:spcPts val="0"/>
                        </a:spcAft>
                      </a:pPr>
                      <a:r>
                        <a:rPr lang="en-GB" sz="900" b="1">
                          <a:effectLst/>
                          <a:latin typeface="Arial Narrow" panose="020B0606020202030204" pitchFamily="34" charset="0"/>
                          <a:ea typeface="Times New Roman" panose="02020603050405020304" pitchFamily="18" charset="0"/>
                          <a:cs typeface="Arial" panose="020B0604020202020204" pitchFamily="34" charset="0"/>
                        </a:rPr>
                        <a:t>Networking</a:t>
                      </a:r>
                      <a:endParaRPr lang="en-US" sz="1100">
                        <a:effectLst/>
                        <a:latin typeface="Calibri" panose="020F0502020204030204" pitchFamily="34" charset="0"/>
                        <a:ea typeface="Calibri" panose="020F0502020204030204" pitchFamily="34" charset="0"/>
                      </a:endParaRPr>
                    </a:p>
                  </a:txBody>
                  <a:tcPr marL="47625" marR="47625" marT="47625" marB="47625" anchor="ctr">
                    <a:lnL w="12700" cap="flat" cmpd="sng" algn="ctr">
                      <a:solidFill>
                        <a:srgbClr val="787E87"/>
                      </a:solidFill>
                      <a:prstDash val="solid"/>
                      <a:round/>
                      <a:headEnd type="none" w="med" len="med"/>
                      <a:tailEnd type="none" w="med" len="med"/>
                    </a:lnL>
                    <a:lnR w="12700" cap="flat" cmpd="sng" algn="ctr">
                      <a:solidFill>
                        <a:srgbClr val="787E87"/>
                      </a:solidFill>
                      <a:prstDash val="solid"/>
                      <a:round/>
                      <a:headEnd type="none" w="med" len="med"/>
                      <a:tailEnd type="none" w="med" len="med"/>
                    </a:lnR>
                    <a:lnT w="12700" cap="flat" cmpd="sng" algn="ctr">
                      <a:solidFill>
                        <a:srgbClr val="787E87"/>
                      </a:solidFill>
                      <a:prstDash val="solid"/>
                      <a:round/>
                      <a:headEnd type="none" w="med" len="med"/>
                      <a:tailEnd type="none" w="med" len="med"/>
                    </a:lnT>
                    <a:lnB w="12700" cap="flat" cmpd="sng" algn="ctr">
                      <a:solidFill>
                        <a:srgbClr val="787E87"/>
                      </a:solidFill>
                      <a:prstDash val="solid"/>
                      <a:round/>
                      <a:headEnd type="none" w="med" len="med"/>
                      <a:tailEnd type="none" w="med" len="med"/>
                    </a:lnB>
                  </a:tcPr>
                </a:tc>
                <a:tc>
                  <a:txBody>
                    <a:bodyPr/>
                    <a:lstStyle/>
                    <a:p>
                      <a:pPr algn="ctr">
                        <a:lnSpc>
                          <a:spcPct val="107000"/>
                        </a:lnSpc>
                        <a:spcAft>
                          <a:spcPts val="0"/>
                        </a:spcAft>
                      </a:pPr>
                      <a:r>
                        <a:rPr lang="en-GB" sz="900">
                          <a:effectLst/>
                          <a:latin typeface="Arial Narrow" panose="020B0606020202030204" pitchFamily="34" charset="0"/>
                          <a:ea typeface="Times New Roman" panose="02020603050405020304" pitchFamily="18" charset="0"/>
                          <a:cs typeface="Arial" panose="020B0604020202020204" pitchFamily="34" charset="0"/>
                        </a:rPr>
                        <a:t>0.00</a:t>
                      </a:r>
                      <a:endParaRPr lang="en-US" sz="1100">
                        <a:effectLst/>
                        <a:latin typeface="Calibri" panose="020F0502020204030204" pitchFamily="34" charset="0"/>
                        <a:ea typeface="Calibri" panose="020F0502020204030204" pitchFamily="34" charset="0"/>
                      </a:endParaRPr>
                    </a:p>
                  </a:txBody>
                  <a:tcPr marL="47625" marR="47625" marT="47625" marB="47625" anchor="ctr">
                    <a:lnL w="12700" cap="flat" cmpd="sng" algn="ctr">
                      <a:solidFill>
                        <a:srgbClr val="787E87"/>
                      </a:solidFill>
                      <a:prstDash val="solid"/>
                      <a:round/>
                      <a:headEnd type="none" w="med" len="med"/>
                      <a:tailEnd type="none" w="med" len="med"/>
                    </a:lnL>
                    <a:lnR w="12700" cap="flat" cmpd="sng" algn="ctr">
                      <a:solidFill>
                        <a:srgbClr val="787E87"/>
                      </a:solidFill>
                      <a:prstDash val="solid"/>
                      <a:round/>
                      <a:headEnd type="none" w="med" len="med"/>
                      <a:tailEnd type="none" w="med" len="med"/>
                    </a:lnR>
                    <a:lnT w="12700" cap="flat" cmpd="sng" algn="ctr">
                      <a:solidFill>
                        <a:srgbClr val="787E87"/>
                      </a:solidFill>
                      <a:prstDash val="solid"/>
                      <a:round/>
                      <a:headEnd type="none" w="med" len="med"/>
                      <a:tailEnd type="none" w="med" len="med"/>
                    </a:lnT>
                    <a:lnB w="12700" cap="flat" cmpd="sng" algn="ctr">
                      <a:solidFill>
                        <a:srgbClr val="787E87"/>
                      </a:solidFill>
                      <a:prstDash val="solid"/>
                      <a:round/>
                      <a:headEnd type="none" w="med" len="med"/>
                      <a:tailEnd type="none" w="med" len="med"/>
                    </a:lnB>
                  </a:tcPr>
                </a:tc>
                <a:tc>
                  <a:txBody>
                    <a:bodyPr/>
                    <a:lstStyle/>
                    <a:p>
                      <a:pPr algn="ctr">
                        <a:lnSpc>
                          <a:spcPct val="107000"/>
                        </a:lnSpc>
                        <a:spcAft>
                          <a:spcPts val="0"/>
                        </a:spcAft>
                      </a:pPr>
                      <a:r>
                        <a:rPr lang="en-GB" sz="900">
                          <a:effectLst/>
                          <a:latin typeface="Arial Narrow" panose="020B0606020202030204" pitchFamily="34" charset="0"/>
                          <a:ea typeface="Times New Roman" panose="02020603050405020304" pitchFamily="18" charset="0"/>
                          <a:cs typeface="Arial" panose="020B0604020202020204" pitchFamily="34" charset="0"/>
                        </a:rPr>
                        <a:t>0%</a:t>
                      </a:r>
                      <a:endParaRPr lang="en-US" sz="1100">
                        <a:effectLst/>
                        <a:latin typeface="Calibri" panose="020F0502020204030204" pitchFamily="34" charset="0"/>
                        <a:ea typeface="Calibri" panose="020F0502020204030204" pitchFamily="34" charset="0"/>
                      </a:endParaRPr>
                    </a:p>
                  </a:txBody>
                  <a:tcPr marL="47625" marR="47625" marT="47625" marB="47625" anchor="ctr">
                    <a:lnL w="12700" cap="flat" cmpd="sng" algn="ctr">
                      <a:solidFill>
                        <a:srgbClr val="787E87"/>
                      </a:solidFill>
                      <a:prstDash val="solid"/>
                      <a:round/>
                      <a:headEnd type="none" w="med" len="med"/>
                      <a:tailEnd type="none" w="med" len="med"/>
                    </a:lnL>
                    <a:lnR w="12700" cap="flat" cmpd="sng" algn="ctr">
                      <a:solidFill>
                        <a:srgbClr val="787E87"/>
                      </a:solidFill>
                      <a:prstDash val="solid"/>
                      <a:round/>
                      <a:headEnd type="none" w="med" len="med"/>
                      <a:tailEnd type="none" w="med" len="med"/>
                    </a:lnR>
                    <a:lnT w="12700" cap="flat" cmpd="sng" algn="ctr">
                      <a:solidFill>
                        <a:srgbClr val="787E87"/>
                      </a:solidFill>
                      <a:prstDash val="solid"/>
                      <a:round/>
                      <a:headEnd type="none" w="med" len="med"/>
                      <a:tailEnd type="none" w="med" len="med"/>
                    </a:lnT>
                    <a:lnB w="12700" cap="flat" cmpd="sng" algn="ctr">
                      <a:solidFill>
                        <a:srgbClr val="787E87"/>
                      </a:solidFill>
                      <a:prstDash val="solid"/>
                      <a:round/>
                      <a:headEnd type="none" w="med" len="med"/>
                      <a:tailEnd type="none" w="med" len="med"/>
                    </a:lnB>
                  </a:tcPr>
                </a:tc>
                <a:extLst>
                  <a:ext uri="{0D108BD9-81ED-4DB2-BD59-A6C34878D82A}">
                    <a16:rowId xmlns:a16="http://schemas.microsoft.com/office/drawing/2014/main" val="4093197305"/>
                  </a:ext>
                </a:extLst>
              </a:tr>
              <a:tr h="276097">
                <a:tc>
                  <a:txBody>
                    <a:bodyPr/>
                    <a:lstStyle/>
                    <a:p>
                      <a:pPr>
                        <a:lnSpc>
                          <a:spcPct val="107000"/>
                        </a:lnSpc>
                        <a:spcAft>
                          <a:spcPts val="0"/>
                        </a:spcAft>
                      </a:pPr>
                      <a:r>
                        <a:rPr lang="en-GB" sz="900" b="1">
                          <a:effectLst/>
                          <a:latin typeface="Arial Narrow" panose="020B0606020202030204" pitchFamily="34" charset="0"/>
                          <a:ea typeface="Times New Roman" panose="02020603050405020304" pitchFamily="18" charset="0"/>
                          <a:cs typeface="Arial" panose="020B0604020202020204" pitchFamily="34" charset="0"/>
                        </a:rPr>
                        <a:t>Cultural Support</a:t>
                      </a:r>
                      <a:endParaRPr lang="en-US" sz="1100">
                        <a:effectLst/>
                        <a:latin typeface="Calibri" panose="020F0502020204030204" pitchFamily="34" charset="0"/>
                        <a:ea typeface="Calibri" panose="020F0502020204030204" pitchFamily="34" charset="0"/>
                      </a:endParaRPr>
                    </a:p>
                  </a:txBody>
                  <a:tcPr marL="47625" marR="47625" marT="47625" marB="47625" anchor="ctr">
                    <a:lnL w="12700" cap="flat" cmpd="sng" algn="ctr">
                      <a:solidFill>
                        <a:srgbClr val="787E87"/>
                      </a:solidFill>
                      <a:prstDash val="solid"/>
                      <a:round/>
                      <a:headEnd type="none" w="med" len="med"/>
                      <a:tailEnd type="none" w="med" len="med"/>
                    </a:lnL>
                    <a:lnR w="12700" cap="flat" cmpd="sng" algn="ctr">
                      <a:solidFill>
                        <a:srgbClr val="787E87"/>
                      </a:solidFill>
                      <a:prstDash val="solid"/>
                      <a:round/>
                      <a:headEnd type="none" w="med" len="med"/>
                      <a:tailEnd type="none" w="med" len="med"/>
                    </a:lnR>
                    <a:lnT w="12700" cap="flat" cmpd="sng" algn="ctr">
                      <a:solidFill>
                        <a:srgbClr val="787E87"/>
                      </a:solidFill>
                      <a:prstDash val="solid"/>
                      <a:round/>
                      <a:headEnd type="none" w="med" len="med"/>
                      <a:tailEnd type="none" w="med" len="med"/>
                    </a:lnT>
                    <a:lnB w="12700" cap="flat" cmpd="sng" algn="ctr">
                      <a:solidFill>
                        <a:srgbClr val="787E87"/>
                      </a:solidFill>
                      <a:prstDash val="solid"/>
                      <a:round/>
                      <a:headEnd type="none" w="med" len="med"/>
                      <a:tailEnd type="none" w="med" len="med"/>
                    </a:lnB>
                  </a:tcPr>
                </a:tc>
                <a:tc>
                  <a:txBody>
                    <a:bodyPr/>
                    <a:lstStyle/>
                    <a:p>
                      <a:pPr algn="ctr">
                        <a:lnSpc>
                          <a:spcPct val="107000"/>
                        </a:lnSpc>
                        <a:spcAft>
                          <a:spcPts val="0"/>
                        </a:spcAft>
                      </a:pPr>
                      <a:r>
                        <a:rPr lang="en-GB" sz="900">
                          <a:effectLst/>
                          <a:latin typeface="Arial Narrow" panose="020B0606020202030204" pitchFamily="34" charset="0"/>
                          <a:ea typeface="Times New Roman" panose="02020603050405020304" pitchFamily="18" charset="0"/>
                          <a:cs typeface="Arial" panose="020B0604020202020204" pitchFamily="34" charset="0"/>
                        </a:rPr>
                        <a:t>0.00</a:t>
                      </a:r>
                      <a:endParaRPr lang="en-US" sz="1100">
                        <a:effectLst/>
                        <a:latin typeface="Calibri" panose="020F0502020204030204" pitchFamily="34" charset="0"/>
                        <a:ea typeface="Calibri" panose="020F0502020204030204" pitchFamily="34" charset="0"/>
                      </a:endParaRPr>
                    </a:p>
                  </a:txBody>
                  <a:tcPr marL="47625" marR="47625" marT="47625" marB="47625" anchor="ctr">
                    <a:lnL w="12700" cap="flat" cmpd="sng" algn="ctr">
                      <a:solidFill>
                        <a:srgbClr val="787E87"/>
                      </a:solidFill>
                      <a:prstDash val="solid"/>
                      <a:round/>
                      <a:headEnd type="none" w="med" len="med"/>
                      <a:tailEnd type="none" w="med" len="med"/>
                    </a:lnL>
                    <a:lnR w="12700" cap="flat" cmpd="sng" algn="ctr">
                      <a:solidFill>
                        <a:srgbClr val="787E87"/>
                      </a:solidFill>
                      <a:prstDash val="solid"/>
                      <a:round/>
                      <a:headEnd type="none" w="med" len="med"/>
                      <a:tailEnd type="none" w="med" len="med"/>
                    </a:lnR>
                    <a:lnT w="12700" cap="flat" cmpd="sng" algn="ctr">
                      <a:solidFill>
                        <a:srgbClr val="787E87"/>
                      </a:solidFill>
                      <a:prstDash val="solid"/>
                      <a:round/>
                      <a:headEnd type="none" w="med" len="med"/>
                      <a:tailEnd type="none" w="med" len="med"/>
                    </a:lnT>
                    <a:lnB w="12700" cap="flat" cmpd="sng" algn="ctr">
                      <a:solidFill>
                        <a:srgbClr val="787E87"/>
                      </a:solidFill>
                      <a:prstDash val="solid"/>
                      <a:round/>
                      <a:headEnd type="none" w="med" len="med"/>
                      <a:tailEnd type="none" w="med" len="med"/>
                    </a:lnB>
                  </a:tcPr>
                </a:tc>
                <a:tc>
                  <a:txBody>
                    <a:bodyPr/>
                    <a:lstStyle/>
                    <a:p>
                      <a:pPr algn="ctr">
                        <a:lnSpc>
                          <a:spcPct val="107000"/>
                        </a:lnSpc>
                        <a:spcAft>
                          <a:spcPts val="0"/>
                        </a:spcAft>
                      </a:pPr>
                      <a:r>
                        <a:rPr lang="en-GB" sz="900">
                          <a:effectLst/>
                          <a:latin typeface="Arial Narrow" panose="020B0606020202030204" pitchFamily="34" charset="0"/>
                          <a:ea typeface="Times New Roman" panose="02020603050405020304" pitchFamily="18" charset="0"/>
                          <a:cs typeface="Arial" panose="020B0604020202020204" pitchFamily="34" charset="0"/>
                        </a:rPr>
                        <a:t>0%</a:t>
                      </a:r>
                      <a:endParaRPr lang="en-US" sz="1100">
                        <a:effectLst/>
                        <a:latin typeface="Calibri" panose="020F0502020204030204" pitchFamily="34" charset="0"/>
                        <a:ea typeface="Calibri" panose="020F0502020204030204" pitchFamily="34" charset="0"/>
                      </a:endParaRPr>
                    </a:p>
                  </a:txBody>
                  <a:tcPr marL="47625" marR="47625" marT="47625" marB="47625" anchor="ctr">
                    <a:lnL w="12700" cap="flat" cmpd="sng" algn="ctr">
                      <a:solidFill>
                        <a:srgbClr val="787E87"/>
                      </a:solidFill>
                      <a:prstDash val="solid"/>
                      <a:round/>
                      <a:headEnd type="none" w="med" len="med"/>
                      <a:tailEnd type="none" w="med" len="med"/>
                    </a:lnL>
                    <a:lnR w="12700" cap="flat" cmpd="sng" algn="ctr">
                      <a:solidFill>
                        <a:srgbClr val="787E87"/>
                      </a:solidFill>
                      <a:prstDash val="solid"/>
                      <a:round/>
                      <a:headEnd type="none" w="med" len="med"/>
                      <a:tailEnd type="none" w="med" len="med"/>
                    </a:lnR>
                    <a:lnT w="12700" cap="flat" cmpd="sng" algn="ctr">
                      <a:solidFill>
                        <a:srgbClr val="787E87"/>
                      </a:solidFill>
                      <a:prstDash val="solid"/>
                      <a:round/>
                      <a:headEnd type="none" w="med" len="med"/>
                      <a:tailEnd type="none" w="med" len="med"/>
                    </a:lnT>
                    <a:lnB w="12700" cap="flat" cmpd="sng" algn="ctr">
                      <a:solidFill>
                        <a:srgbClr val="787E87"/>
                      </a:solidFill>
                      <a:prstDash val="solid"/>
                      <a:round/>
                      <a:headEnd type="none" w="med" len="med"/>
                      <a:tailEnd type="none" w="med" len="med"/>
                    </a:lnB>
                  </a:tcPr>
                </a:tc>
                <a:extLst>
                  <a:ext uri="{0D108BD9-81ED-4DB2-BD59-A6C34878D82A}">
                    <a16:rowId xmlns:a16="http://schemas.microsoft.com/office/drawing/2014/main" val="1121951794"/>
                  </a:ext>
                </a:extLst>
              </a:tr>
              <a:tr h="276097">
                <a:tc>
                  <a:txBody>
                    <a:bodyPr/>
                    <a:lstStyle/>
                    <a:p>
                      <a:pPr>
                        <a:lnSpc>
                          <a:spcPct val="107000"/>
                        </a:lnSpc>
                        <a:spcAft>
                          <a:spcPts val="0"/>
                        </a:spcAft>
                      </a:pPr>
                      <a:r>
                        <a:rPr lang="en-GB" sz="900" b="1">
                          <a:effectLst/>
                          <a:latin typeface="Arial Narrow" panose="020B0606020202030204" pitchFamily="34" charset="0"/>
                          <a:ea typeface="Times New Roman" panose="02020603050405020304" pitchFamily="18" charset="0"/>
                          <a:cs typeface="Arial" panose="020B0604020202020204" pitchFamily="34" charset="0"/>
                        </a:rPr>
                        <a:t>Opportunity Startup</a:t>
                      </a:r>
                      <a:endParaRPr lang="en-US" sz="1100">
                        <a:effectLst/>
                        <a:latin typeface="Calibri" panose="020F0502020204030204" pitchFamily="34" charset="0"/>
                        <a:ea typeface="Calibri" panose="020F0502020204030204" pitchFamily="34" charset="0"/>
                      </a:endParaRPr>
                    </a:p>
                  </a:txBody>
                  <a:tcPr marL="47625" marR="47625" marT="47625" marB="47625" anchor="ctr">
                    <a:lnL w="12700" cap="flat" cmpd="sng" algn="ctr">
                      <a:solidFill>
                        <a:srgbClr val="787E87"/>
                      </a:solidFill>
                      <a:prstDash val="solid"/>
                      <a:round/>
                      <a:headEnd type="none" w="med" len="med"/>
                      <a:tailEnd type="none" w="med" len="med"/>
                    </a:lnL>
                    <a:lnR w="12700" cap="flat" cmpd="sng" algn="ctr">
                      <a:solidFill>
                        <a:srgbClr val="787E87"/>
                      </a:solidFill>
                      <a:prstDash val="solid"/>
                      <a:round/>
                      <a:headEnd type="none" w="med" len="med"/>
                      <a:tailEnd type="none" w="med" len="med"/>
                    </a:lnR>
                    <a:lnT w="12700" cap="flat" cmpd="sng" algn="ctr">
                      <a:solidFill>
                        <a:srgbClr val="787E87"/>
                      </a:solidFill>
                      <a:prstDash val="solid"/>
                      <a:round/>
                      <a:headEnd type="none" w="med" len="med"/>
                      <a:tailEnd type="none" w="med" len="med"/>
                    </a:lnT>
                    <a:lnB w="12700" cap="flat" cmpd="sng" algn="ctr">
                      <a:solidFill>
                        <a:srgbClr val="787E87"/>
                      </a:solidFill>
                      <a:prstDash val="solid"/>
                      <a:round/>
                      <a:headEnd type="none" w="med" len="med"/>
                      <a:tailEnd type="none" w="med" len="med"/>
                    </a:lnB>
                  </a:tcPr>
                </a:tc>
                <a:tc>
                  <a:txBody>
                    <a:bodyPr/>
                    <a:lstStyle/>
                    <a:p>
                      <a:pPr algn="ctr">
                        <a:lnSpc>
                          <a:spcPct val="107000"/>
                        </a:lnSpc>
                        <a:spcAft>
                          <a:spcPts val="0"/>
                        </a:spcAft>
                      </a:pPr>
                      <a:r>
                        <a:rPr lang="en-GB" sz="900">
                          <a:effectLst/>
                          <a:latin typeface="Arial Narrow" panose="020B0606020202030204" pitchFamily="34" charset="0"/>
                          <a:ea typeface="Times New Roman" panose="02020603050405020304" pitchFamily="18" charset="0"/>
                          <a:cs typeface="Arial" panose="020B0604020202020204" pitchFamily="34" charset="0"/>
                        </a:rPr>
                        <a:t>0.00</a:t>
                      </a:r>
                      <a:endParaRPr lang="en-US" sz="1100">
                        <a:effectLst/>
                        <a:latin typeface="Calibri" panose="020F0502020204030204" pitchFamily="34" charset="0"/>
                        <a:ea typeface="Calibri" panose="020F0502020204030204" pitchFamily="34" charset="0"/>
                      </a:endParaRPr>
                    </a:p>
                  </a:txBody>
                  <a:tcPr marL="47625" marR="47625" marT="47625" marB="47625" anchor="ctr">
                    <a:lnL w="12700" cap="flat" cmpd="sng" algn="ctr">
                      <a:solidFill>
                        <a:srgbClr val="787E87"/>
                      </a:solidFill>
                      <a:prstDash val="solid"/>
                      <a:round/>
                      <a:headEnd type="none" w="med" len="med"/>
                      <a:tailEnd type="none" w="med" len="med"/>
                    </a:lnL>
                    <a:lnR w="12700" cap="flat" cmpd="sng" algn="ctr">
                      <a:solidFill>
                        <a:srgbClr val="787E87"/>
                      </a:solidFill>
                      <a:prstDash val="solid"/>
                      <a:round/>
                      <a:headEnd type="none" w="med" len="med"/>
                      <a:tailEnd type="none" w="med" len="med"/>
                    </a:lnR>
                    <a:lnT w="12700" cap="flat" cmpd="sng" algn="ctr">
                      <a:solidFill>
                        <a:srgbClr val="787E87"/>
                      </a:solidFill>
                      <a:prstDash val="solid"/>
                      <a:round/>
                      <a:headEnd type="none" w="med" len="med"/>
                      <a:tailEnd type="none" w="med" len="med"/>
                    </a:lnT>
                    <a:lnB w="12700" cap="flat" cmpd="sng" algn="ctr">
                      <a:solidFill>
                        <a:srgbClr val="787E87"/>
                      </a:solidFill>
                      <a:prstDash val="solid"/>
                      <a:round/>
                      <a:headEnd type="none" w="med" len="med"/>
                      <a:tailEnd type="none" w="med" len="med"/>
                    </a:lnB>
                  </a:tcPr>
                </a:tc>
                <a:tc>
                  <a:txBody>
                    <a:bodyPr/>
                    <a:lstStyle/>
                    <a:p>
                      <a:pPr algn="ctr">
                        <a:lnSpc>
                          <a:spcPct val="107000"/>
                        </a:lnSpc>
                        <a:spcAft>
                          <a:spcPts val="0"/>
                        </a:spcAft>
                      </a:pPr>
                      <a:r>
                        <a:rPr lang="en-GB" sz="900">
                          <a:effectLst/>
                          <a:latin typeface="Arial Narrow" panose="020B0606020202030204" pitchFamily="34" charset="0"/>
                          <a:ea typeface="Times New Roman" panose="02020603050405020304" pitchFamily="18" charset="0"/>
                          <a:cs typeface="Arial" panose="020B0604020202020204" pitchFamily="34" charset="0"/>
                        </a:rPr>
                        <a:t>0%</a:t>
                      </a:r>
                      <a:endParaRPr lang="en-US" sz="1100">
                        <a:effectLst/>
                        <a:latin typeface="Calibri" panose="020F0502020204030204" pitchFamily="34" charset="0"/>
                        <a:ea typeface="Calibri" panose="020F0502020204030204" pitchFamily="34" charset="0"/>
                      </a:endParaRPr>
                    </a:p>
                  </a:txBody>
                  <a:tcPr marL="47625" marR="47625" marT="47625" marB="47625" anchor="ctr">
                    <a:lnL w="12700" cap="flat" cmpd="sng" algn="ctr">
                      <a:solidFill>
                        <a:srgbClr val="787E87"/>
                      </a:solidFill>
                      <a:prstDash val="solid"/>
                      <a:round/>
                      <a:headEnd type="none" w="med" len="med"/>
                      <a:tailEnd type="none" w="med" len="med"/>
                    </a:lnL>
                    <a:lnR w="12700" cap="flat" cmpd="sng" algn="ctr">
                      <a:solidFill>
                        <a:srgbClr val="787E87"/>
                      </a:solidFill>
                      <a:prstDash val="solid"/>
                      <a:round/>
                      <a:headEnd type="none" w="med" len="med"/>
                      <a:tailEnd type="none" w="med" len="med"/>
                    </a:lnR>
                    <a:lnT w="12700" cap="flat" cmpd="sng" algn="ctr">
                      <a:solidFill>
                        <a:srgbClr val="787E87"/>
                      </a:solidFill>
                      <a:prstDash val="solid"/>
                      <a:round/>
                      <a:headEnd type="none" w="med" len="med"/>
                      <a:tailEnd type="none" w="med" len="med"/>
                    </a:lnT>
                    <a:lnB w="12700" cap="flat" cmpd="sng" algn="ctr">
                      <a:solidFill>
                        <a:srgbClr val="787E87"/>
                      </a:solidFill>
                      <a:prstDash val="solid"/>
                      <a:round/>
                      <a:headEnd type="none" w="med" len="med"/>
                      <a:tailEnd type="none" w="med" len="med"/>
                    </a:lnB>
                  </a:tcPr>
                </a:tc>
                <a:extLst>
                  <a:ext uri="{0D108BD9-81ED-4DB2-BD59-A6C34878D82A}">
                    <a16:rowId xmlns:a16="http://schemas.microsoft.com/office/drawing/2014/main" val="4138280022"/>
                  </a:ext>
                </a:extLst>
              </a:tr>
              <a:tr h="276097">
                <a:tc>
                  <a:txBody>
                    <a:bodyPr/>
                    <a:lstStyle/>
                    <a:p>
                      <a:pPr>
                        <a:lnSpc>
                          <a:spcPct val="107000"/>
                        </a:lnSpc>
                        <a:spcAft>
                          <a:spcPts val="0"/>
                        </a:spcAft>
                      </a:pPr>
                      <a:r>
                        <a:rPr lang="en-GB" sz="900" b="1">
                          <a:effectLst/>
                          <a:latin typeface="Arial Narrow" panose="020B0606020202030204" pitchFamily="34" charset="0"/>
                          <a:ea typeface="Times New Roman" panose="02020603050405020304" pitchFamily="18" charset="0"/>
                          <a:cs typeface="Arial" panose="020B0604020202020204" pitchFamily="34" charset="0"/>
                        </a:rPr>
                        <a:t>Technology Absorption</a:t>
                      </a:r>
                      <a:endParaRPr lang="en-US" sz="1100">
                        <a:effectLst/>
                        <a:latin typeface="Calibri" panose="020F0502020204030204" pitchFamily="34" charset="0"/>
                        <a:ea typeface="Calibri" panose="020F0502020204030204" pitchFamily="34" charset="0"/>
                      </a:endParaRPr>
                    </a:p>
                  </a:txBody>
                  <a:tcPr marL="47625" marR="47625" marT="47625" marB="47625" anchor="ctr">
                    <a:lnL w="12700" cap="flat" cmpd="sng" algn="ctr">
                      <a:solidFill>
                        <a:srgbClr val="787E87"/>
                      </a:solidFill>
                      <a:prstDash val="solid"/>
                      <a:round/>
                      <a:headEnd type="none" w="med" len="med"/>
                      <a:tailEnd type="none" w="med" len="med"/>
                    </a:lnL>
                    <a:lnR w="12700" cap="flat" cmpd="sng" algn="ctr">
                      <a:solidFill>
                        <a:srgbClr val="787E87"/>
                      </a:solidFill>
                      <a:prstDash val="solid"/>
                      <a:round/>
                      <a:headEnd type="none" w="med" len="med"/>
                      <a:tailEnd type="none" w="med" len="med"/>
                    </a:lnR>
                    <a:lnT w="12700" cap="flat" cmpd="sng" algn="ctr">
                      <a:solidFill>
                        <a:srgbClr val="787E87"/>
                      </a:solidFill>
                      <a:prstDash val="solid"/>
                      <a:round/>
                      <a:headEnd type="none" w="med" len="med"/>
                      <a:tailEnd type="none" w="med" len="med"/>
                    </a:lnT>
                    <a:lnB w="12700" cap="flat" cmpd="sng" algn="ctr">
                      <a:solidFill>
                        <a:srgbClr val="787E87"/>
                      </a:solidFill>
                      <a:prstDash val="solid"/>
                      <a:round/>
                      <a:headEnd type="none" w="med" len="med"/>
                      <a:tailEnd type="none" w="med" len="med"/>
                    </a:lnB>
                  </a:tcPr>
                </a:tc>
                <a:tc>
                  <a:txBody>
                    <a:bodyPr/>
                    <a:lstStyle/>
                    <a:p>
                      <a:pPr algn="ctr">
                        <a:lnSpc>
                          <a:spcPct val="107000"/>
                        </a:lnSpc>
                        <a:spcAft>
                          <a:spcPts val="0"/>
                        </a:spcAft>
                      </a:pPr>
                      <a:r>
                        <a:rPr lang="en-GB" sz="900">
                          <a:effectLst/>
                          <a:latin typeface="Arial Narrow" panose="020B0606020202030204" pitchFamily="34" charset="0"/>
                          <a:ea typeface="Times New Roman" panose="02020603050405020304" pitchFamily="18" charset="0"/>
                          <a:cs typeface="Arial" panose="020B0604020202020204" pitchFamily="34" charset="0"/>
                        </a:rPr>
                        <a:t>0.07</a:t>
                      </a:r>
                      <a:endParaRPr lang="en-US" sz="1100">
                        <a:effectLst/>
                        <a:latin typeface="Calibri" panose="020F0502020204030204" pitchFamily="34" charset="0"/>
                        <a:ea typeface="Calibri" panose="020F0502020204030204" pitchFamily="34" charset="0"/>
                      </a:endParaRPr>
                    </a:p>
                  </a:txBody>
                  <a:tcPr marL="47625" marR="47625" marT="47625" marB="47625" anchor="ctr">
                    <a:lnL w="12700" cap="flat" cmpd="sng" algn="ctr">
                      <a:solidFill>
                        <a:srgbClr val="787E87"/>
                      </a:solidFill>
                      <a:prstDash val="solid"/>
                      <a:round/>
                      <a:headEnd type="none" w="med" len="med"/>
                      <a:tailEnd type="none" w="med" len="med"/>
                    </a:lnL>
                    <a:lnR w="12700" cap="flat" cmpd="sng" algn="ctr">
                      <a:solidFill>
                        <a:srgbClr val="787E87"/>
                      </a:solidFill>
                      <a:prstDash val="solid"/>
                      <a:round/>
                      <a:headEnd type="none" w="med" len="med"/>
                      <a:tailEnd type="none" w="med" len="med"/>
                    </a:lnR>
                    <a:lnT w="12700" cap="flat" cmpd="sng" algn="ctr">
                      <a:solidFill>
                        <a:srgbClr val="787E87"/>
                      </a:solidFill>
                      <a:prstDash val="solid"/>
                      <a:round/>
                      <a:headEnd type="none" w="med" len="med"/>
                      <a:tailEnd type="none" w="med" len="med"/>
                    </a:lnT>
                    <a:lnB w="12700" cap="flat" cmpd="sng" algn="ctr">
                      <a:solidFill>
                        <a:srgbClr val="787E87"/>
                      </a:solidFill>
                      <a:prstDash val="solid"/>
                      <a:round/>
                      <a:headEnd type="none" w="med" len="med"/>
                      <a:tailEnd type="none" w="med" len="med"/>
                    </a:lnB>
                  </a:tcPr>
                </a:tc>
                <a:tc>
                  <a:txBody>
                    <a:bodyPr/>
                    <a:lstStyle/>
                    <a:p>
                      <a:pPr algn="ctr">
                        <a:lnSpc>
                          <a:spcPct val="107000"/>
                        </a:lnSpc>
                        <a:spcAft>
                          <a:spcPts val="0"/>
                        </a:spcAft>
                      </a:pPr>
                      <a:r>
                        <a:rPr lang="en-GB" sz="900">
                          <a:solidFill>
                            <a:srgbClr val="FFFFFF"/>
                          </a:solidFill>
                          <a:effectLst/>
                          <a:latin typeface="Arial Narrow" panose="020B0606020202030204" pitchFamily="34" charset="0"/>
                          <a:ea typeface="Times New Roman" panose="02020603050405020304" pitchFamily="18" charset="0"/>
                          <a:cs typeface="Arial" panose="020B0604020202020204" pitchFamily="34" charset="0"/>
                        </a:rPr>
                        <a:t>19%</a:t>
                      </a:r>
                      <a:endParaRPr lang="en-US" sz="1100">
                        <a:effectLst/>
                        <a:latin typeface="Calibri" panose="020F0502020204030204" pitchFamily="34" charset="0"/>
                        <a:ea typeface="Calibri" panose="020F0502020204030204" pitchFamily="34" charset="0"/>
                      </a:endParaRPr>
                    </a:p>
                  </a:txBody>
                  <a:tcPr marL="47625" marR="47625" marT="47625" marB="47625" anchor="ctr">
                    <a:lnL w="12700" cap="flat" cmpd="sng" algn="ctr">
                      <a:solidFill>
                        <a:srgbClr val="787E87"/>
                      </a:solidFill>
                      <a:prstDash val="solid"/>
                      <a:round/>
                      <a:headEnd type="none" w="med" len="med"/>
                      <a:tailEnd type="none" w="med" len="med"/>
                    </a:lnL>
                    <a:lnR w="12700" cap="flat" cmpd="sng" algn="ctr">
                      <a:solidFill>
                        <a:srgbClr val="787E87"/>
                      </a:solidFill>
                      <a:prstDash val="solid"/>
                      <a:round/>
                      <a:headEnd type="none" w="med" len="med"/>
                      <a:tailEnd type="none" w="med" len="med"/>
                    </a:lnR>
                    <a:lnT w="12700" cap="flat" cmpd="sng" algn="ctr">
                      <a:solidFill>
                        <a:srgbClr val="787E87"/>
                      </a:solidFill>
                      <a:prstDash val="solid"/>
                      <a:round/>
                      <a:headEnd type="none" w="med" len="med"/>
                      <a:tailEnd type="none" w="med" len="med"/>
                    </a:lnT>
                    <a:lnB w="12700" cap="flat" cmpd="sng" algn="ctr">
                      <a:solidFill>
                        <a:srgbClr val="787E87"/>
                      </a:solidFill>
                      <a:prstDash val="solid"/>
                      <a:round/>
                      <a:headEnd type="none" w="med" len="med"/>
                      <a:tailEnd type="none" w="med" len="med"/>
                    </a:lnB>
                    <a:solidFill>
                      <a:srgbClr val="68B54F"/>
                    </a:solidFill>
                  </a:tcPr>
                </a:tc>
                <a:extLst>
                  <a:ext uri="{0D108BD9-81ED-4DB2-BD59-A6C34878D82A}">
                    <a16:rowId xmlns:a16="http://schemas.microsoft.com/office/drawing/2014/main" val="3968212447"/>
                  </a:ext>
                </a:extLst>
              </a:tr>
              <a:tr h="276097">
                <a:tc>
                  <a:txBody>
                    <a:bodyPr/>
                    <a:lstStyle/>
                    <a:p>
                      <a:pPr>
                        <a:lnSpc>
                          <a:spcPct val="107000"/>
                        </a:lnSpc>
                        <a:spcAft>
                          <a:spcPts val="0"/>
                        </a:spcAft>
                      </a:pPr>
                      <a:r>
                        <a:rPr lang="en-GB" sz="900" b="1">
                          <a:effectLst/>
                          <a:latin typeface="Arial Narrow" panose="020B0606020202030204" pitchFamily="34" charset="0"/>
                          <a:ea typeface="Times New Roman" panose="02020603050405020304" pitchFamily="18" charset="0"/>
                          <a:cs typeface="Arial" panose="020B0604020202020204" pitchFamily="34" charset="0"/>
                        </a:rPr>
                        <a:t>Human Capital</a:t>
                      </a:r>
                      <a:endParaRPr lang="en-US" sz="1100">
                        <a:effectLst/>
                        <a:latin typeface="Calibri" panose="020F0502020204030204" pitchFamily="34" charset="0"/>
                        <a:ea typeface="Calibri" panose="020F0502020204030204" pitchFamily="34" charset="0"/>
                      </a:endParaRPr>
                    </a:p>
                  </a:txBody>
                  <a:tcPr marL="47625" marR="47625" marT="47625" marB="47625" anchor="ctr">
                    <a:lnL w="12700" cap="flat" cmpd="sng" algn="ctr">
                      <a:solidFill>
                        <a:srgbClr val="787E87"/>
                      </a:solidFill>
                      <a:prstDash val="solid"/>
                      <a:round/>
                      <a:headEnd type="none" w="med" len="med"/>
                      <a:tailEnd type="none" w="med" len="med"/>
                    </a:lnL>
                    <a:lnR w="12700" cap="flat" cmpd="sng" algn="ctr">
                      <a:solidFill>
                        <a:srgbClr val="787E87"/>
                      </a:solidFill>
                      <a:prstDash val="solid"/>
                      <a:round/>
                      <a:headEnd type="none" w="med" len="med"/>
                      <a:tailEnd type="none" w="med" len="med"/>
                    </a:lnR>
                    <a:lnT w="12700" cap="flat" cmpd="sng" algn="ctr">
                      <a:solidFill>
                        <a:srgbClr val="787E87"/>
                      </a:solidFill>
                      <a:prstDash val="solid"/>
                      <a:round/>
                      <a:headEnd type="none" w="med" len="med"/>
                      <a:tailEnd type="none" w="med" len="med"/>
                    </a:lnT>
                    <a:lnB w="12700" cap="flat" cmpd="sng" algn="ctr">
                      <a:solidFill>
                        <a:srgbClr val="787E87"/>
                      </a:solidFill>
                      <a:prstDash val="solid"/>
                      <a:round/>
                      <a:headEnd type="none" w="med" len="med"/>
                      <a:tailEnd type="none" w="med" len="med"/>
                    </a:lnB>
                  </a:tcPr>
                </a:tc>
                <a:tc>
                  <a:txBody>
                    <a:bodyPr/>
                    <a:lstStyle/>
                    <a:p>
                      <a:pPr algn="ctr">
                        <a:lnSpc>
                          <a:spcPct val="107000"/>
                        </a:lnSpc>
                        <a:spcAft>
                          <a:spcPts val="0"/>
                        </a:spcAft>
                      </a:pPr>
                      <a:r>
                        <a:rPr lang="en-GB" sz="900">
                          <a:effectLst/>
                          <a:latin typeface="Arial Narrow" panose="020B0606020202030204" pitchFamily="34" charset="0"/>
                          <a:ea typeface="Times New Roman" panose="02020603050405020304" pitchFamily="18" charset="0"/>
                          <a:cs typeface="Arial" panose="020B0604020202020204" pitchFamily="34" charset="0"/>
                        </a:rPr>
                        <a:t>0.00</a:t>
                      </a:r>
                      <a:endParaRPr lang="en-US" sz="1100">
                        <a:effectLst/>
                        <a:latin typeface="Calibri" panose="020F0502020204030204" pitchFamily="34" charset="0"/>
                        <a:ea typeface="Calibri" panose="020F0502020204030204" pitchFamily="34" charset="0"/>
                      </a:endParaRPr>
                    </a:p>
                  </a:txBody>
                  <a:tcPr marL="47625" marR="47625" marT="47625" marB="47625" anchor="ctr">
                    <a:lnL w="12700" cap="flat" cmpd="sng" algn="ctr">
                      <a:solidFill>
                        <a:srgbClr val="787E87"/>
                      </a:solidFill>
                      <a:prstDash val="solid"/>
                      <a:round/>
                      <a:headEnd type="none" w="med" len="med"/>
                      <a:tailEnd type="none" w="med" len="med"/>
                    </a:lnL>
                    <a:lnR w="12700" cap="flat" cmpd="sng" algn="ctr">
                      <a:solidFill>
                        <a:srgbClr val="787E87"/>
                      </a:solidFill>
                      <a:prstDash val="solid"/>
                      <a:round/>
                      <a:headEnd type="none" w="med" len="med"/>
                      <a:tailEnd type="none" w="med" len="med"/>
                    </a:lnR>
                    <a:lnT w="12700" cap="flat" cmpd="sng" algn="ctr">
                      <a:solidFill>
                        <a:srgbClr val="787E87"/>
                      </a:solidFill>
                      <a:prstDash val="solid"/>
                      <a:round/>
                      <a:headEnd type="none" w="med" len="med"/>
                      <a:tailEnd type="none" w="med" len="med"/>
                    </a:lnT>
                    <a:lnB w="12700" cap="flat" cmpd="sng" algn="ctr">
                      <a:solidFill>
                        <a:srgbClr val="787E87"/>
                      </a:solidFill>
                      <a:prstDash val="solid"/>
                      <a:round/>
                      <a:headEnd type="none" w="med" len="med"/>
                      <a:tailEnd type="none" w="med" len="med"/>
                    </a:lnB>
                  </a:tcPr>
                </a:tc>
                <a:tc>
                  <a:txBody>
                    <a:bodyPr/>
                    <a:lstStyle/>
                    <a:p>
                      <a:pPr algn="ctr">
                        <a:lnSpc>
                          <a:spcPct val="107000"/>
                        </a:lnSpc>
                        <a:spcAft>
                          <a:spcPts val="0"/>
                        </a:spcAft>
                      </a:pPr>
                      <a:r>
                        <a:rPr lang="en-GB" sz="900">
                          <a:effectLst/>
                          <a:latin typeface="Arial Narrow" panose="020B0606020202030204" pitchFamily="34" charset="0"/>
                          <a:ea typeface="Times New Roman" panose="02020603050405020304" pitchFamily="18" charset="0"/>
                          <a:cs typeface="Arial" panose="020B0604020202020204" pitchFamily="34" charset="0"/>
                        </a:rPr>
                        <a:t>0%</a:t>
                      </a:r>
                      <a:endParaRPr lang="en-US" sz="1100">
                        <a:effectLst/>
                        <a:latin typeface="Calibri" panose="020F0502020204030204" pitchFamily="34" charset="0"/>
                        <a:ea typeface="Calibri" panose="020F0502020204030204" pitchFamily="34" charset="0"/>
                      </a:endParaRPr>
                    </a:p>
                  </a:txBody>
                  <a:tcPr marL="47625" marR="47625" marT="47625" marB="47625" anchor="ctr">
                    <a:lnL w="12700" cap="flat" cmpd="sng" algn="ctr">
                      <a:solidFill>
                        <a:srgbClr val="787E87"/>
                      </a:solidFill>
                      <a:prstDash val="solid"/>
                      <a:round/>
                      <a:headEnd type="none" w="med" len="med"/>
                      <a:tailEnd type="none" w="med" len="med"/>
                    </a:lnL>
                    <a:lnR w="12700" cap="flat" cmpd="sng" algn="ctr">
                      <a:solidFill>
                        <a:srgbClr val="787E87"/>
                      </a:solidFill>
                      <a:prstDash val="solid"/>
                      <a:round/>
                      <a:headEnd type="none" w="med" len="med"/>
                      <a:tailEnd type="none" w="med" len="med"/>
                    </a:lnR>
                    <a:lnT w="12700" cap="flat" cmpd="sng" algn="ctr">
                      <a:solidFill>
                        <a:srgbClr val="787E87"/>
                      </a:solidFill>
                      <a:prstDash val="solid"/>
                      <a:round/>
                      <a:headEnd type="none" w="med" len="med"/>
                      <a:tailEnd type="none" w="med" len="med"/>
                    </a:lnT>
                    <a:lnB w="12700" cap="flat" cmpd="sng" algn="ctr">
                      <a:solidFill>
                        <a:srgbClr val="787E87"/>
                      </a:solidFill>
                      <a:prstDash val="solid"/>
                      <a:round/>
                      <a:headEnd type="none" w="med" len="med"/>
                      <a:tailEnd type="none" w="med" len="med"/>
                    </a:lnB>
                  </a:tcPr>
                </a:tc>
                <a:extLst>
                  <a:ext uri="{0D108BD9-81ED-4DB2-BD59-A6C34878D82A}">
                    <a16:rowId xmlns:a16="http://schemas.microsoft.com/office/drawing/2014/main" val="2675686009"/>
                  </a:ext>
                </a:extLst>
              </a:tr>
              <a:tr h="276097">
                <a:tc>
                  <a:txBody>
                    <a:bodyPr/>
                    <a:lstStyle/>
                    <a:p>
                      <a:pPr>
                        <a:lnSpc>
                          <a:spcPct val="107000"/>
                        </a:lnSpc>
                        <a:spcAft>
                          <a:spcPts val="0"/>
                        </a:spcAft>
                      </a:pPr>
                      <a:r>
                        <a:rPr lang="en-GB" sz="900" b="1">
                          <a:effectLst/>
                          <a:latin typeface="Arial Narrow" panose="020B0606020202030204" pitchFamily="34" charset="0"/>
                          <a:ea typeface="Times New Roman" panose="02020603050405020304" pitchFamily="18" charset="0"/>
                          <a:cs typeface="Arial" panose="020B0604020202020204" pitchFamily="34" charset="0"/>
                        </a:rPr>
                        <a:t>Competition</a:t>
                      </a:r>
                      <a:endParaRPr lang="en-US" sz="1100">
                        <a:effectLst/>
                        <a:latin typeface="Calibri" panose="020F0502020204030204" pitchFamily="34" charset="0"/>
                        <a:ea typeface="Calibri" panose="020F0502020204030204" pitchFamily="34" charset="0"/>
                      </a:endParaRPr>
                    </a:p>
                  </a:txBody>
                  <a:tcPr marL="47625" marR="47625" marT="47625" marB="47625" anchor="ctr">
                    <a:lnL w="12700" cap="flat" cmpd="sng" algn="ctr">
                      <a:solidFill>
                        <a:srgbClr val="787E87"/>
                      </a:solidFill>
                      <a:prstDash val="solid"/>
                      <a:round/>
                      <a:headEnd type="none" w="med" len="med"/>
                      <a:tailEnd type="none" w="med" len="med"/>
                    </a:lnL>
                    <a:lnR w="12700" cap="flat" cmpd="sng" algn="ctr">
                      <a:solidFill>
                        <a:srgbClr val="787E87"/>
                      </a:solidFill>
                      <a:prstDash val="solid"/>
                      <a:round/>
                      <a:headEnd type="none" w="med" len="med"/>
                      <a:tailEnd type="none" w="med" len="med"/>
                    </a:lnR>
                    <a:lnT w="12700" cap="flat" cmpd="sng" algn="ctr">
                      <a:solidFill>
                        <a:srgbClr val="787E87"/>
                      </a:solidFill>
                      <a:prstDash val="solid"/>
                      <a:round/>
                      <a:headEnd type="none" w="med" len="med"/>
                      <a:tailEnd type="none" w="med" len="med"/>
                    </a:lnT>
                    <a:lnB w="12700" cap="flat" cmpd="sng" algn="ctr">
                      <a:solidFill>
                        <a:srgbClr val="787E87"/>
                      </a:solidFill>
                      <a:prstDash val="solid"/>
                      <a:round/>
                      <a:headEnd type="none" w="med" len="med"/>
                      <a:tailEnd type="none" w="med" len="med"/>
                    </a:lnB>
                  </a:tcPr>
                </a:tc>
                <a:tc>
                  <a:txBody>
                    <a:bodyPr/>
                    <a:lstStyle/>
                    <a:p>
                      <a:pPr algn="ctr">
                        <a:lnSpc>
                          <a:spcPct val="107000"/>
                        </a:lnSpc>
                        <a:spcAft>
                          <a:spcPts val="0"/>
                        </a:spcAft>
                      </a:pPr>
                      <a:r>
                        <a:rPr lang="en-GB" sz="900">
                          <a:effectLst/>
                          <a:latin typeface="Arial Narrow" panose="020B0606020202030204" pitchFamily="34" charset="0"/>
                          <a:ea typeface="Times New Roman" panose="02020603050405020304" pitchFamily="18" charset="0"/>
                          <a:cs typeface="Arial" panose="020B0604020202020204" pitchFamily="34" charset="0"/>
                        </a:rPr>
                        <a:t>0.00</a:t>
                      </a:r>
                      <a:endParaRPr lang="en-US" sz="1100">
                        <a:effectLst/>
                        <a:latin typeface="Calibri" panose="020F0502020204030204" pitchFamily="34" charset="0"/>
                        <a:ea typeface="Calibri" panose="020F0502020204030204" pitchFamily="34" charset="0"/>
                      </a:endParaRPr>
                    </a:p>
                  </a:txBody>
                  <a:tcPr marL="47625" marR="47625" marT="47625" marB="47625" anchor="ctr">
                    <a:lnL w="12700" cap="flat" cmpd="sng" algn="ctr">
                      <a:solidFill>
                        <a:srgbClr val="787E87"/>
                      </a:solidFill>
                      <a:prstDash val="solid"/>
                      <a:round/>
                      <a:headEnd type="none" w="med" len="med"/>
                      <a:tailEnd type="none" w="med" len="med"/>
                    </a:lnL>
                    <a:lnR w="12700" cap="flat" cmpd="sng" algn="ctr">
                      <a:solidFill>
                        <a:srgbClr val="787E87"/>
                      </a:solidFill>
                      <a:prstDash val="solid"/>
                      <a:round/>
                      <a:headEnd type="none" w="med" len="med"/>
                      <a:tailEnd type="none" w="med" len="med"/>
                    </a:lnR>
                    <a:lnT w="12700" cap="flat" cmpd="sng" algn="ctr">
                      <a:solidFill>
                        <a:srgbClr val="787E87"/>
                      </a:solidFill>
                      <a:prstDash val="solid"/>
                      <a:round/>
                      <a:headEnd type="none" w="med" len="med"/>
                      <a:tailEnd type="none" w="med" len="med"/>
                    </a:lnT>
                    <a:lnB w="12700" cap="flat" cmpd="sng" algn="ctr">
                      <a:solidFill>
                        <a:srgbClr val="787E87"/>
                      </a:solidFill>
                      <a:prstDash val="solid"/>
                      <a:round/>
                      <a:headEnd type="none" w="med" len="med"/>
                      <a:tailEnd type="none" w="med" len="med"/>
                    </a:lnB>
                  </a:tcPr>
                </a:tc>
                <a:tc>
                  <a:txBody>
                    <a:bodyPr/>
                    <a:lstStyle/>
                    <a:p>
                      <a:pPr algn="ctr">
                        <a:lnSpc>
                          <a:spcPct val="107000"/>
                        </a:lnSpc>
                        <a:spcAft>
                          <a:spcPts val="0"/>
                        </a:spcAft>
                      </a:pPr>
                      <a:r>
                        <a:rPr lang="en-GB" sz="900">
                          <a:effectLst/>
                          <a:latin typeface="Arial Narrow" panose="020B0606020202030204" pitchFamily="34" charset="0"/>
                          <a:ea typeface="Times New Roman" panose="02020603050405020304" pitchFamily="18" charset="0"/>
                          <a:cs typeface="Arial" panose="020B0604020202020204" pitchFamily="34" charset="0"/>
                        </a:rPr>
                        <a:t>0%</a:t>
                      </a:r>
                      <a:endParaRPr lang="en-US" sz="1100">
                        <a:effectLst/>
                        <a:latin typeface="Calibri" panose="020F0502020204030204" pitchFamily="34" charset="0"/>
                        <a:ea typeface="Calibri" panose="020F0502020204030204" pitchFamily="34" charset="0"/>
                      </a:endParaRPr>
                    </a:p>
                  </a:txBody>
                  <a:tcPr marL="47625" marR="47625" marT="47625" marB="47625" anchor="ctr">
                    <a:lnL w="12700" cap="flat" cmpd="sng" algn="ctr">
                      <a:solidFill>
                        <a:srgbClr val="787E87"/>
                      </a:solidFill>
                      <a:prstDash val="solid"/>
                      <a:round/>
                      <a:headEnd type="none" w="med" len="med"/>
                      <a:tailEnd type="none" w="med" len="med"/>
                    </a:lnL>
                    <a:lnR w="12700" cap="flat" cmpd="sng" algn="ctr">
                      <a:solidFill>
                        <a:srgbClr val="787E87"/>
                      </a:solidFill>
                      <a:prstDash val="solid"/>
                      <a:round/>
                      <a:headEnd type="none" w="med" len="med"/>
                      <a:tailEnd type="none" w="med" len="med"/>
                    </a:lnR>
                    <a:lnT w="12700" cap="flat" cmpd="sng" algn="ctr">
                      <a:solidFill>
                        <a:srgbClr val="787E87"/>
                      </a:solidFill>
                      <a:prstDash val="solid"/>
                      <a:round/>
                      <a:headEnd type="none" w="med" len="med"/>
                      <a:tailEnd type="none" w="med" len="med"/>
                    </a:lnT>
                    <a:lnB w="12700" cap="flat" cmpd="sng" algn="ctr">
                      <a:solidFill>
                        <a:srgbClr val="787E87"/>
                      </a:solidFill>
                      <a:prstDash val="solid"/>
                      <a:round/>
                      <a:headEnd type="none" w="med" len="med"/>
                      <a:tailEnd type="none" w="med" len="med"/>
                    </a:lnB>
                  </a:tcPr>
                </a:tc>
                <a:extLst>
                  <a:ext uri="{0D108BD9-81ED-4DB2-BD59-A6C34878D82A}">
                    <a16:rowId xmlns:a16="http://schemas.microsoft.com/office/drawing/2014/main" val="4079364691"/>
                  </a:ext>
                </a:extLst>
              </a:tr>
              <a:tr h="276097">
                <a:tc>
                  <a:txBody>
                    <a:bodyPr/>
                    <a:lstStyle/>
                    <a:p>
                      <a:pPr>
                        <a:lnSpc>
                          <a:spcPct val="107000"/>
                        </a:lnSpc>
                        <a:spcAft>
                          <a:spcPts val="0"/>
                        </a:spcAft>
                      </a:pPr>
                      <a:r>
                        <a:rPr lang="en-GB" sz="900" b="1">
                          <a:effectLst/>
                          <a:latin typeface="Arial Narrow" panose="020B0606020202030204" pitchFamily="34" charset="0"/>
                          <a:ea typeface="Times New Roman" panose="02020603050405020304" pitchFamily="18" charset="0"/>
                          <a:cs typeface="Arial" panose="020B0604020202020204" pitchFamily="34" charset="0"/>
                        </a:rPr>
                        <a:t>Product Innovation</a:t>
                      </a:r>
                      <a:endParaRPr lang="en-US" sz="1100">
                        <a:effectLst/>
                        <a:latin typeface="Calibri" panose="020F0502020204030204" pitchFamily="34" charset="0"/>
                        <a:ea typeface="Calibri" panose="020F0502020204030204" pitchFamily="34" charset="0"/>
                      </a:endParaRPr>
                    </a:p>
                  </a:txBody>
                  <a:tcPr marL="47625" marR="47625" marT="47625" marB="47625" anchor="ctr">
                    <a:lnL w="12700" cap="flat" cmpd="sng" algn="ctr">
                      <a:solidFill>
                        <a:srgbClr val="787E87"/>
                      </a:solidFill>
                      <a:prstDash val="solid"/>
                      <a:round/>
                      <a:headEnd type="none" w="med" len="med"/>
                      <a:tailEnd type="none" w="med" len="med"/>
                    </a:lnL>
                    <a:lnR w="12700" cap="flat" cmpd="sng" algn="ctr">
                      <a:solidFill>
                        <a:srgbClr val="787E87"/>
                      </a:solidFill>
                      <a:prstDash val="solid"/>
                      <a:round/>
                      <a:headEnd type="none" w="med" len="med"/>
                      <a:tailEnd type="none" w="med" len="med"/>
                    </a:lnR>
                    <a:lnT w="12700" cap="flat" cmpd="sng" algn="ctr">
                      <a:solidFill>
                        <a:srgbClr val="787E87"/>
                      </a:solidFill>
                      <a:prstDash val="solid"/>
                      <a:round/>
                      <a:headEnd type="none" w="med" len="med"/>
                      <a:tailEnd type="none" w="med" len="med"/>
                    </a:lnT>
                    <a:lnB w="12700" cap="flat" cmpd="sng" algn="ctr">
                      <a:solidFill>
                        <a:srgbClr val="787E87"/>
                      </a:solidFill>
                      <a:prstDash val="solid"/>
                      <a:round/>
                      <a:headEnd type="none" w="med" len="med"/>
                      <a:tailEnd type="none" w="med" len="med"/>
                    </a:lnB>
                  </a:tcPr>
                </a:tc>
                <a:tc>
                  <a:txBody>
                    <a:bodyPr/>
                    <a:lstStyle/>
                    <a:p>
                      <a:pPr algn="ctr">
                        <a:lnSpc>
                          <a:spcPct val="107000"/>
                        </a:lnSpc>
                        <a:spcAft>
                          <a:spcPts val="0"/>
                        </a:spcAft>
                      </a:pPr>
                      <a:r>
                        <a:rPr lang="en-GB" sz="900">
                          <a:effectLst/>
                          <a:latin typeface="Arial Narrow" panose="020B0606020202030204" pitchFamily="34" charset="0"/>
                          <a:ea typeface="Times New Roman" panose="02020603050405020304" pitchFamily="18" charset="0"/>
                          <a:cs typeface="Arial" panose="020B0604020202020204" pitchFamily="34" charset="0"/>
                        </a:rPr>
                        <a:t>0.00</a:t>
                      </a:r>
                      <a:endParaRPr lang="en-US" sz="1100">
                        <a:effectLst/>
                        <a:latin typeface="Calibri" panose="020F0502020204030204" pitchFamily="34" charset="0"/>
                        <a:ea typeface="Calibri" panose="020F0502020204030204" pitchFamily="34" charset="0"/>
                      </a:endParaRPr>
                    </a:p>
                  </a:txBody>
                  <a:tcPr marL="47625" marR="47625" marT="47625" marB="47625" anchor="ctr">
                    <a:lnL w="12700" cap="flat" cmpd="sng" algn="ctr">
                      <a:solidFill>
                        <a:srgbClr val="787E87"/>
                      </a:solidFill>
                      <a:prstDash val="solid"/>
                      <a:round/>
                      <a:headEnd type="none" w="med" len="med"/>
                      <a:tailEnd type="none" w="med" len="med"/>
                    </a:lnL>
                    <a:lnR w="12700" cap="flat" cmpd="sng" algn="ctr">
                      <a:solidFill>
                        <a:srgbClr val="787E87"/>
                      </a:solidFill>
                      <a:prstDash val="solid"/>
                      <a:round/>
                      <a:headEnd type="none" w="med" len="med"/>
                      <a:tailEnd type="none" w="med" len="med"/>
                    </a:lnR>
                    <a:lnT w="12700" cap="flat" cmpd="sng" algn="ctr">
                      <a:solidFill>
                        <a:srgbClr val="787E87"/>
                      </a:solidFill>
                      <a:prstDash val="solid"/>
                      <a:round/>
                      <a:headEnd type="none" w="med" len="med"/>
                      <a:tailEnd type="none" w="med" len="med"/>
                    </a:lnT>
                    <a:lnB w="12700" cap="flat" cmpd="sng" algn="ctr">
                      <a:solidFill>
                        <a:srgbClr val="787E87"/>
                      </a:solidFill>
                      <a:prstDash val="solid"/>
                      <a:round/>
                      <a:headEnd type="none" w="med" len="med"/>
                      <a:tailEnd type="none" w="med" len="med"/>
                    </a:lnB>
                  </a:tcPr>
                </a:tc>
                <a:tc>
                  <a:txBody>
                    <a:bodyPr/>
                    <a:lstStyle/>
                    <a:p>
                      <a:pPr algn="ctr">
                        <a:lnSpc>
                          <a:spcPct val="107000"/>
                        </a:lnSpc>
                        <a:spcAft>
                          <a:spcPts val="0"/>
                        </a:spcAft>
                      </a:pPr>
                      <a:r>
                        <a:rPr lang="en-GB" sz="900">
                          <a:effectLst/>
                          <a:latin typeface="Arial Narrow" panose="020B0606020202030204" pitchFamily="34" charset="0"/>
                          <a:ea typeface="Times New Roman" panose="02020603050405020304" pitchFamily="18" charset="0"/>
                          <a:cs typeface="Arial" panose="020B0604020202020204" pitchFamily="34" charset="0"/>
                        </a:rPr>
                        <a:t>0%</a:t>
                      </a:r>
                      <a:endParaRPr lang="en-US" sz="1100">
                        <a:effectLst/>
                        <a:latin typeface="Calibri" panose="020F0502020204030204" pitchFamily="34" charset="0"/>
                        <a:ea typeface="Calibri" panose="020F0502020204030204" pitchFamily="34" charset="0"/>
                      </a:endParaRPr>
                    </a:p>
                  </a:txBody>
                  <a:tcPr marL="47625" marR="47625" marT="47625" marB="47625" anchor="ctr">
                    <a:lnL w="12700" cap="flat" cmpd="sng" algn="ctr">
                      <a:solidFill>
                        <a:srgbClr val="787E87"/>
                      </a:solidFill>
                      <a:prstDash val="solid"/>
                      <a:round/>
                      <a:headEnd type="none" w="med" len="med"/>
                      <a:tailEnd type="none" w="med" len="med"/>
                    </a:lnL>
                    <a:lnR w="12700" cap="flat" cmpd="sng" algn="ctr">
                      <a:solidFill>
                        <a:srgbClr val="787E87"/>
                      </a:solidFill>
                      <a:prstDash val="solid"/>
                      <a:round/>
                      <a:headEnd type="none" w="med" len="med"/>
                      <a:tailEnd type="none" w="med" len="med"/>
                    </a:lnR>
                    <a:lnT w="12700" cap="flat" cmpd="sng" algn="ctr">
                      <a:solidFill>
                        <a:srgbClr val="787E87"/>
                      </a:solidFill>
                      <a:prstDash val="solid"/>
                      <a:round/>
                      <a:headEnd type="none" w="med" len="med"/>
                      <a:tailEnd type="none" w="med" len="med"/>
                    </a:lnT>
                    <a:lnB w="12700" cap="flat" cmpd="sng" algn="ctr">
                      <a:solidFill>
                        <a:srgbClr val="787E87"/>
                      </a:solidFill>
                      <a:prstDash val="solid"/>
                      <a:round/>
                      <a:headEnd type="none" w="med" len="med"/>
                      <a:tailEnd type="none" w="med" len="med"/>
                    </a:lnB>
                  </a:tcPr>
                </a:tc>
                <a:extLst>
                  <a:ext uri="{0D108BD9-81ED-4DB2-BD59-A6C34878D82A}">
                    <a16:rowId xmlns:a16="http://schemas.microsoft.com/office/drawing/2014/main" val="3249232621"/>
                  </a:ext>
                </a:extLst>
              </a:tr>
              <a:tr h="276097">
                <a:tc>
                  <a:txBody>
                    <a:bodyPr/>
                    <a:lstStyle/>
                    <a:p>
                      <a:pPr>
                        <a:lnSpc>
                          <a:spcPct val="107000"/>
                        </a:lnSpc>
                        <a:spcAft>
                          <a:spcPts val="0"/>
                        </a:spcAft>
                      </a:pPr>
                      <a:r>
                        <a:rPr lang="en-GB" sz="900" b="1">
                          <a:effectLst/>
                          <a:latin typeface="Arial Narrow" panose="020B0606020202030204" pitchFamily="34" charset="0"/>
                          <a:ea typeface="Times New Roman" panose="02020603050405020304" pitchFamily="18" charset="0"/>
                          <a:cs typeface="Arial" panose="020B0604020202020204" pitchFamily="34" charset="0"/>
                        </a:rPr>
                        <a:t>Process Innovation</a:t>
                      </a:r>
                      <a:endParaRPr lang="en-US" sz="1100">
                        <a:effectLst/>
                        <a:latin typeface="Calibri" panose="020F0502020204030204" pitchFamily="34" charset="0"/>
                        <a:ea typeface="Calibri" panose="020F0502020204030204" pitchFamily="34" charset="0"/>
                      </a:endParaRPr>
                    </a:p>
                  </a:txBody>
                  <a:tcPr marL="47625" marR="47625" marT="47625" marB="47625" anchor="ctr">
                    <a:lnL w="12700" cap="flat" cmpd="sng" algn="ctr">
                      <a:solidFill>
                        <a:srgbClr val="787E87"/>
                      </a:solidFill>
                      <a:prstDash val="solid"/>
                      <a:round/>
                      <a:headEnd type="none" w="med" len="med"/>
                      <a:tailEnd type="none" w="med" len="med"/>
                    </a:lnL>
                    <a:lnR w="12700" cap="flat" cmpd="sng" algn="ctr">
                      <a:solidFill>
                        <a:srgbClr val="787E87"/>
                      </a:solidFill>
                      <a:prstDash val="solid"/>
                      <a:round/>
                      <a:headEnd type="none" w="med" len="med"/>
                      <a:tailEnd type="none" w="med" len="med"/>
                    </a:lnR>
                    <a:lnT w="12700" cap="flat" cmpd="sng" algn="ctr">
                      <a:solidFill>
                        <a:srgbClr val="787E87"/>
                      </a:solidFill>
                      <a:prstDash val="solid"/>
                      <a:round/>
                      <a:headEnd type="none" w="med" len="med"/>
                      <a:tailEnd type="none" w="med" len="med"/>
                    </a:lnT>
                    <a:lnB w="12700" cap="flat" cmpd="sng" algn="ctr">
                      <a:solidFill>
                        <a:srgbClr val="787E87"/>
                      </a:solidFill>
                      <a:prstDash val="solid"/>
                      <a:round/>
                      <a:headEnd type="none" w="med" len="med"/>
                      <a:tailEnd type="none" w="med" len="med"/>
                    </a:lnB>
                  </a:tcPr>
                </a:tc>
                <a:tc>
                  <a:txBody>
                    <a:bodyPr/>
                    <a:lstStyle/>
                    <a:p>
                      <a:pPr algn="ctr">
                        <a:lnSpc>
                          <a:spcPct val="107000"/>
                        </a:lnSpc>
                        <a:spcAft>
                          <a:spcPts val="0"/>
                        </a:spcAft>
                      </a:pPr>
                      <a:r>
                        <a:rPr lang="en-GB" sz="900">
                          <a:effectLst/>
                          <a:latin typeface="Arial Narrow" panose="020B0606020202030204" pitchFamily="34" charset="0"/>
                          <a:ea typeface="Times New Roman" panose="02020603050405020304" pitchFamily="18" charset="0"/>
                          <a:cs typeface="Arial" panose="020B0604020202020204" pitchFamily="34" charset="0"/>
                        </a:rPr>
                        <a:t>0.07</a:t>
                      </a:r>
                      <a:endParaRPr lang="en-US" sz="1100">
                        <a:effectLst/>
                        <a:latin typeface="Calibri" panose="020F0502020204030204" pitchFamily="34" charset="0"/>
                        <a:ea typeface="Calibri" panose="020F0502020204030204" pitchFamily="34" charset="0"/>
                      </a:endParaRPr>
                    </a:p>
                  </a:txBody>
                  <a:tcPr marL="47625" marR="47625" marT="47625" marB="47625" anchor="ctr">
                    <a:lnL w="12700" cap="flat" cmpd="sng" algn="ctr">
                      <a:solidFill>
                        <a:srgbClr val="787E87"/>
                      </a:solidFill>
                      <a:prstDash val="solid"/>
                      <a:round/>
                      <a:headEnd type="none" w="med" len="med"/>
                      <a:tailEnd type="none" w="med" len="med"/>
                    </a:lnL>
                    <a:lnR w="12700" cap="flat" cmpd="sng" algn="ctr">
                      <a:solidFill>
                        <a:srgbClr val="787E87"/>
                      </a:solidFill>
                      <a:prstDash val="solid"/>
                      <a:round/>
                      <a:headEnd type="none" w="med" len="med"/>
                      <a:tailEnd type="none" w="med" len="med"/>
                    </a:lnR>
                    <a:lnT w="12700" cap="flat" cmpd="sng" algn="ctr">
                      <a:solidFill>
                        <a:srgbClr val="787E87"/>
                      </a:solidFill>
                      <a:prstDash val="solid"/>
                      <a:round/>
                      <a:headEnd type="none" w="med" len="med"/>
                      <a:tailEnd type="none" w="med" len="med"/>
                    </a:lnT>
                    <a:lnB w="12700" cap="flat" cmpd="sng" algn="ctr">
                      <a:solidFill>
                        <a:srgbClr val="787E87"/>
                      </a:solidFill>
                      <a:prstDash val="solid"/>
                      <a:round/>
                      <a:headEnd type="none" w="med" len="med"/>
                      <a:tailEnd type="none" w="med" len="med"/>
                    </a:lnB>
                  </a:tcPr>
                </a:tc>
                <a:tc>
                  <a:txBody>
                    <a:bodyPr/>
                    <a:lstStyle/>
                    <a:p>
                      <a:pPr algn="ctr">
                        <a:lnSpc>
                          <a:spcPct val="107000"/>
                        </a:lnSpc>
                        <a:spcAft>
                          <a:spcPts val="0"/>
                        </a:spcAft>
                      </a:pPr>
                      <a:r>
                        <a:rPr lang="en-GB" sz="900">
                          <a:solidFill>
                            <a:srgbClr val="FFFFFF"/>
                          </a:solidFill>
                          <a:effectLst/>
                          <a:latin typeface="Arial Narrow" panose="020B0606020202030204" pitchFamily="34" charset="0"/>
                          <a:ea typeface="Times New Roman" panose="02020603050405020304" pitchFamily="18" charset="0"/>
                          <a:cs typeface="Arial" panose="020B0604020202020204" pitchFamily="34" charset="0"/>
                        </a:rPr>
                        <a:t>19%</a:t>
                      </a:r>
                      <a:endParaRPr lang="en-US" sz="1100">
                        <a:effectLst/>
                        <a:latin typeface="Calibri" panose="020F0502020204030204" pitchFamily="34" charset="0"/>
                        <a:ea typeface="Calibri" panose="020F0502020204030204" pitchFamily="34" charset="0"/>
                      </a:endParaRPr>
                    </a:p>
                  </a:txBody>
                  <a:tcPr marL="47625" marR="47625" marT="47625" marB="47625" anchor="ctr">
                    <a:lnL w="12700" cap="flat" cmpd="sng" algn="ctr">
                      <a:solidFill>
                        <a:srgbClr val="787E87"/>
                      </a:solidFill>
                      <a:prstDash val="solid"/>
                      <a:round/>
                      <a:headEnd type="none" w="med" len="med"/>
                      <a:tailEnd type="none" w="med" len="med"/>
                    </a:lnL>
                    <a:lnR w="12700" cap="flat" cmpd="sng" algn="ctr">
                      <a:solidFill>
                        <a:srgbClr val="787E87"/>
                      </a:solidFill>
                      <a:prstDash val="solid"/>
                      <a:round/>
                      <a:headEnd type="none" w="med" len="med"/>
                      <a:tailEnd type="none" w="med" len="med"/>
                    </a:lnR>
                    <a:lnT w="12700" cap="flat" cmpd="sng" algn="ctr">
                      <a:solidFill>
                        <a:srgbClr val="787E87"/>
                      </a:solidFill>
                      <a:prstDash val="solid"/>
                      <a:round/>
                      <a:headEnd type="none" w="med" len="med"/>
                      <a:tailEnd type="none" w="med" len="med"/>
                    </a:lnT>
                    <a:lnB w="12700" cap="flat" cmpd="sng" algn="ctr">
                      <a:solidFill>
                        <a:srgbClr val="787E87"/>
                      </a:solidFill>
                      <a:prstDash val="solid"/>
                      <a:round/>
                      <a:headEnd type="none" w="med" len="med"/>
                      <a:tailEnd type="none" w="med" len="med"/>
                    </a:lnB>
                    <a:solidFill>
                      <a:srgbClr val="68B54F"/>
                    </a:solidFill>
                  </a:tcPr>
                </a:tc>
                <a:extLst>
                  <a:ext uri="{0D108BD9-81ED-4DB2-BD59-A6C34878D82A}">
                    <a16:rowId xmlns:a16="http://schemas.microsoft.com/office/drawing/2014/main" val="3055577131"/>
                  </a:ext>
                </a:extLst>
              </a:tr>
              <a:tr h="276097">
                <a:tc>
                  <a:txBody>
                    <a:bodyPr/>
                    <a:lstStyle/>
                    <a:p>
                      <a:pPr>
                        <a:lnSpc>
                          <a:spcPct val="107000"/>
                        </a:lnSpc>
                        <a:spcAft>
                          <a:spcPts val="0"/>
                        </a:spcAft>
                      </a:pPr>
                      <a:r>
                        <a:rPr lang="en-GB" sz="900" b="1">
                          <a:effectLst/>
                          <a:latin typeface="Arial Narrow" panose="020B0606020202030204" pitchFamily="34" charset="0"/>
                          <a:ea typeface="Times New Roman" panose="02020603050405020304" pitchFamily="18" charset="0"/>
                          <a:cs typeface="Arial" panose="020B0604020202020204" pitchFamily="34" charset="0"/>
                        </a:rPr>
                        <a:t>High Growth</a:t>
                      </a:r>
                      <a:endParaRPr lang="en-US" sz="1100">
                        <a:effectLst/>
                        <a:latin typeface="Calibri" panose="020F0502020204030204" pitchFamily="34" charset="0"/>
                        <a:ea typeface="Calibri" panose="020F0502020204030204" pitchFamily="34" charset="0"/>
                      </a:endParaRPr>
                    </a:p>
                  </a:txBody>
                  <a:tcPr marL="47625" marR="47625" marT="47625" marB="47625" anchor="ctr">
                    <a:lnL w="12700" cap="flat" cmpd="sng" algn="ctr">
                      <a:solidFill>
                        <a:srgbClr val="787E87"/>
                      </a:solidFill>
                      <a:prstDash val="solid"/>
                      <a:round/>
                      <a:headEnd type="none" w="med" len="med"/>
                      <a:tailEnd type="none" w="med" len="med"/>
                    </a:lnL>
                    <a:lnR w="12700" cap="flat" cmpd="sng" algn="ctr">
                      <a:solidFill>
                        <a:srgbClr val="787E87"/>
                      </a:solidFill>
                      <a:prstDash val="solid"/>
                      <a:round/>
                      <a:headEnd type="none" w="med" len="med"/>
                      <a:tailEnd type="none" w="med" len="med"/>
                    </a:lnR>
                    <a:lnT w="12700" cap="flat" cmpd="sng" algn="ctr">
                      <a:solidFill>
                        <a:srgbClr val="787E87"/>
                      </a:solidFill>
                      <a:prstDash val="solid"/>
                      <a:round/>
                      <a:headEnd type="none" w="med" len="med"/>
                      <a:tailEnd type="none" w="med" len="med"/>
                    </a:lnT>
                    <a:lnB w="12700" cap="flat" cmpd="sng" algn="ctr">
                      <a:solidFill>
                        <a:srgbClr val="787E87"/>
                      </a:solidFill>
                      <a:prstDash val="solid"/>
                      <a:round/>
                      <a:headEnd type="none" w="med" len="med"/>
                      <a:tailEnd type="none" w="med" len="med"/>
                    </a:lnB>
                  </a:tcPr>
                </a:tc>
                <a:tc>
                  <a:txBody>
                    <a:bodyPr/>
                    <a:lstStyle/>
                    <a:p>
                      <a:pPr algn="ctr">
                        <a:lnSpc>
                          <a:spcPct val="107000"/>
                        </a:lnSpc>
                        <a:spcAft>
                          <a:spcPts val="0"/>
                        </a:spcAft>
                      </a:pPr>
                      <a:r>
                        <a:rPr lang="en-GB" sz="900">
                          <a:effectLst/>
                          <a:latin typeface="Arial Narrow" panose="020B0606020202030204" pitchFamily="34" charset="0"/>
                          <a:ea typeface="Times New Roman" panose="02020603050405020304" pitchFamily="18" charset="0"/>
                          <a:cs typeface="Arial" panose="020B0604020202020204" pitchFamily="34" charset="0"/>
                        </a:rPr>
                        <a:t>0.00</a:t>
                      </a:r>
                      <a:endParaRPr lang="en-US" sz="1100">
                        <a:effectLst/>
                        <a:latin typeface="Calibri" panose="020F0502020204030204" pitchFamily="34" charset="0"/>
                        <a:ea typeface="Calibri" panose="020F0502020204030204" pitchFamily="34" charset="0"/>
                      </a:endParaRPr>
                    </a:p>
                  </a:txBody>
                  <a:tcPr marL="47625" marR="47625" marT="47625" marB="47625" anchor="ctr">
                    <a:lnL w="12700" cap="flat" cmpd="sng" algn="ctr">
                      <a:solidFill>
                        <a:srgbClr val="787E87"/>
                      </a:solidFill>
                      <a:prstDash val="solid"/>
                      <a:round/>
                      <a:headEnd type="none" w="med" len="med"/>
                      <a:tailEnd type="none" w="med" len="med"/>
                    </a:lnL>
                    <a:lnR w="12700" cap="flat" cmpd="sng" algn="ctr">
                      <a:solidFill>
                        <a:srgbClr val="787E87"/>
                      </a:solidFill>
                      <a:prstDash val="solid"/>
                      <a:round/>
                      <a:headEnd type="none" w="med" len="med"/>
                      <a:tailEnd type="none" w="med" len="med"/>
                    </a:lnR>
                    <a:lnT w="12700" cap="flat" cmpd="sng" algn="ctr">
                      <a:solidFill>
                        <a:srgbClr val="787E87"/>
                      </a:solidFill>
                      <a:prstDash val="solid"/>
                      <a:round/>
                      <a:headEnd type="none" w="med" len="med"/>
                      <a:tailEnd type="none" w="med" len="med"/>
                    </a:lnT>
                    <a:lnB w="12700" cap="flat" cmpd="sng" algn="ctr">
                      <a:solidFill>
                        <a:srgbClr val="787E87"/>
                      </a:solidFill>
                      <a:prstDash val="solid"/>
                      <a:round/>
                      <a:headEnd type="none" w="med" len="med"/>
                      <a:tailEnd type="none" w="med" len="med"/>
                    </a:lnB>
                  </a:tcPr>
                </a:tc>
                <a:tc>
                  <a:txBody>
                    <a:bodyPr/>
                    <a:lstStyle/>
                    <a:p>
                      <a:pPr algn="ctr">
                        <a:lnSpc>
                          <a:spcPct val="107000"/>
                        </a:lnSpc>
                        <a:spcAft>
                          <a:spcPts val="0"/>
                        </a:spcAft>
                      </a:pPr>
                      <a:r>
                        <a:rPr lang="en-GB" sz="900">
                          <a:effectLst/>
                          <a:latin typeface="Arial Narrow" panose="020B0606020202030204" pitchFamily="34" charset="0"/>
                          <a:ea typeface="Times New Roman" panose="02020603050405020304" pitchFamily="18" charset="0"/>
                          <a:cs typeface="Arial" panose="020B0604020202020204" pitchFamily="34" charset="0"/>
                        </a:rPr>
                        <a:t>0%</a:t>
                      </a:r>
                      <a:endParaRPr lang="en-US" sz="1100">
                        <a:effectLst/>
                        <a:latin typeface="Calibri" panose="020F0502020204030204" pitchFamily="34" charset="0"/>
                        <a:ea typeface="Calibri" panose="020F0502020204030204" pitchFamily="34" charset="0"/>
                      </a:endParaRPr>
                    </a:p>
                  </a:txBody>
                  <a:tcPr marL="47625" marR="47625" marT="47625" marB="47625" anchor="ctr">
                    <a:lnL w="12700" cap="flat" cmpd="sng" algn="ctr">
                      <a:solidFill>
                        <a:srgbClr val="787E87"/>
                      </a:solidFill>
                      <a:prstDash val="solid"/>
                      <a:round/>
                      <a:headEnd type="none" w="med" len="med"/>
                      <a:tailEnd type="none" w="med" len="med"/>
                    </a:lnL>
                    <a:lnR w="12700" cap="flat" cmpd="sng" algn="ctr">
                      <a:solidFill>
                        <a:srgbClr val="787E87"/>
                      </a:solidFill>
                      <a:prstDash val="solid"/>
                      <a:round/>
                      <a:headEnd type="none" w="med" len="med"/>
                      <a:tailEnd type="none" w="med" len="med"/>
                    </a:lnR>
                    <a:lnT w="12700" cap="flat" cmpd="sng" algn="ctr">
                      <a:solidFill>
                        <a:srgbClr val="787E87"/>
                      </a:solidFill>
                      <a:prstDash val="solid"/>
                      <a:round/>
                      <a:headEnd type="none" w="med" len="med"/>
                      <a:tailEnd type="none" w="med" len="med"/>
                    </a:lnT>
                    <a:lnB w="12700" cap="flat" cmpd="sng" algn="ctr">
                      <a:solidFill>
                        <a:srgbClr val="787E87"/>
                      </a:solidFill>
                      <a:prstDash val="solid"/>
                      <a:round/>
                      <a:headEnd type="none" w="med" len="med"/>
                      <a:tailEnd type="none" w="med" len="med"/>
                    </a:lnB>
                  </a:tcPr>
                </a:tc>
                <a:extLst>
                  <a:ext uri="{0D108BD9-81ED-4DB2-BD59-A6C34878D82A}">
                    <a16:rowId xmlns:a16="http://schemas.microsoft.com/office/drawing/2014/main" val="2288491594"/>
                  </a:ext>
                </a:extLst>
              </a:tr>
              <a:tr h="276097">
                <a:tc>
                  <a:txBody>
                    <a:bodyPr/>
                    <a:lstStyle/>
                    <a:p>
                      <a:pPr>
                        <a:lnSpc>
                          <a:spcPct val="107000"/>
                        </a:lnSpc>
                        <a:spcAft>
                          <a:spcPts val="0"/>
                        </a:spcAft>
                      </a:pPr>
                      <a:r>
                        <a:rPr lang="en-GB" sz="900" b="1">
                          <a:effectLst/>
                          <a:latin typeface="Arial Narrow" panose="020B0606020202030204" pitchFamily="34" charset="0"/>
                          <a:ea typeface="Times New Roman" panose="02020603050405020304" pitchFamily="18" charset="0"/>
                          <a:cs typeface="Arial" panose="020B0604020202020204" pitchFamily="34" charset="0"/>
                        </a:rPr>
                        <a:t>Internationalization</a:t>
                      </a:r>
                      <a:endParaRPr lang="en-US" sz="1100">
                        <a:effectLst/>
                        <a:latin typeface="Calibri" panose="020F0502020204030204" pitchFamily="34" charset="0"/>
                        <a:ea typeface="Calibri" panose="020F0502020204030204" pitchFamily="34" charset="0"/>
                      </a:endParaRPr>
                    </a:p>
                  </a:txBody>
                  <a:tcPr marL="47625" marR="47625" marT="47625" marB="47625" anchor="ctr">
                    <a:lnL w="12700" cap="flat" cmpd="sng" algn="ctr">
                      <a:solidFill>
                        <a:srgbClr val="787E87"/>
                      </a:solidFill>
                      <a:prstDash val="solid"/>
                      <a:round/>
                      <a:headEnd type="none" w="med" len="med"/>
                      <a:tailEnd type="none" w="med" len="med"/>
                    </a:lnL>
                    <a:lnR w="12700" cap="flat" cmpd="sng" algn="ctr">
                      <a:solidFill>
                        <a:srgbClr val="787E87"/>
                      </a:solidFill>
                      <a:prstDash val="solid"/>
                      <a:round/>
                      <a:headEnd type="none" w="med" len="med"/>
                      <a:tailEnd type="none" w="med" len="med"/>
                    </a:lnR>
                    <a:lnT w="12700" cap="flat" cmpd="sng" algn="ctr">
                      <a:solidFill>
                        <a:srgbClr val="787E87"/>
                      </a:solidFill>
                      <a:prstDash val="solid"/>
                      <a:round/>
                      <a:headEnd type="none" w="med" len="med"/>
                      <a:tailEnd type="none" w="med" len="med"/>
                    </a:lnT>
                    <a:lnB w="12700" cap="flat" cmpd="sng" algn="ctr">
                      <a:solidFill>
                        <a:srgbClr val="787E87"/>
                      </a:solidFill>
                      <a:prstDash val="solid"/>
                      <a:round/>
                      <a:headEnd type="none" w="med" len="med"/>
                      <a:tailEnd type="none" w="med" len="med"/>
                    </a:lnB>
                  </a:tcPr>
                </a:tc>
                <a:tc>
                  <a:txBody>
                    <a:bodyPr/>
                    <a:lstStyle/>
                    <a:p>
                      <a:pPr algn="ctr">
                        <a:lnSpc>
                          <a:spcPct val="107000"/>
                        </a:lnSpc>
                        <a:spcAft>
                          <a:spcPts val="0"/>
                        </a:spcAft>
                      </a:pPr>
                      <a:r>
                        <a:rPr lang="en-GB" sz="900">
                          <a:effectLst/>
                          <a:latin typeface="Arial Narrow" panose="020B0606020202030204" pitchFamily="34" charset="0"/>
                          <a:ea typeface="Times New Roman" panose="02020603050405020304" pitchFamily="18" charset="0"/>
                          <a:cs typeface="Arial" panose="020B0604020202020204" pitchFamily="34" charset="0"/>
                        </a:rPr>
                        <a:t>0.00</a:t>
                      </a:r>
                      <a:endParaRPr lang="en-US" sz="1100">
                        <a:effectLst/>
                        <a:latin typeface="Calibri" panose="020F0502020204030204" pitchFamily="34" charset="0"/>
                        <a:ea typeface="Calibri" panose="020F0502020204030204" pitchFamily="34" charset="0"/>
                      </a:endParaRPr>
                    </a:p>
                  </a:txBody>
                  <a:tcPr marL="47625" marR="47625" marT="47625" marB="47625" anchor="ctr">
                    <a:lnL w="12700" cap="flat" cmpd="sng" algn="ctr">
                      <a:solidFill>
                        <a:srgbClr val="787E87"/>
                      </a:solidFill>
                      <a:prstDash val="solid"/>
                      <a:round/>
                      <a:headEnd type="none" w="med" len="med"/>
                      <a:tailEnd type="none" w="med" len="med"/>
                    </a:lnL>
                    <a:lnR w="12700" cap="flat" cmpd="sng" algn="ctr">
                      <a:solidFill>
                        <a:srgbClr val="787E87"/>
                      </a:solidFill>
                      <a:prstDash val="solid"/>
                      <a:round/>
                      <a:headEnd type="none" w="med" len="med"/>
                      <a:tailEnd type="none" w="med" len="med"/>
                    </a:lnR>
                    <a:lnT w="12700" cap="flat" cmpd="sng" algn="ctr">
                      <a:solidFill>
                        <a:srgbClr val="787E87"/>
                      </a:solidFill>
                      <a:prstDash val="solid"/>
                      <a:round/>
                      <a:headEnd type="none" w="med" len="med"/>
                      <a:tailEnd type="none" w="med" len="med"/>
                    </a:lnT>
                    <a:lnB w="12700" cap="flat" cmpd="sng" algn="ctr">
                      <a:solidFill>
                        <a:srgbClr val="787E87"/>
                      </a:solidFill>
                      <a:prstDash val="solid"/>
                      <a:round/>
                      <a:headEnd type="none" w="med" len="med"/>
                      <a:tailEnd type="none" w="med" len="med"/>
                    </a:lnB>
                  </a:tcPr>
                </a:tc>
                <a:tc>
                  <a:txBody>
                    <a:bodyPr/>
                    <a:lstStyle/>
                    <a:p>
                      <a:pPr algn="ctr">
                        <a:lnSpc>
                          <a:spcPct val="107000"/>
                        </a:lnSpc>
                        <a:spcAft>
                          <a:spcPts val="0"/>
                        </a:spcAft>
                      </a:pPr>
                      <a:r>
                        <a:rPr lang="en-GB" sz="900">
                          <a:effectLst/>
                          <a:latin typeface="Arial Narrow" panose="020B0606020202030204" pitchFamily="34" charset="0"/>
                          <a:ea typeface="Times New Roman" panose="02020603050405020304" pitchFamily="18" charset="0"/>
                          <a:cs typeface="Arial" panose="020B0604020202020204" pitchFamily="34" charset="0"/>
                        </a:rPr>
                        <a:t>0%</a:t>
                      </a:r>
                      <a:endParaRPr lang="en-US" sz="1100">
                        <a:effectLst/>
                        <a:latin typeface="Calibri" panose="020F0502020204030204" pitchFamily="34" charset="0"/>
                        <a:ea typeface="Calibri" panose="020F0502020204030204" pitchFamily="34" charset="0"/>
                      </a:endParaRPr>
                    </a:p>
                  </a:txBody>
                  <a:tcPr marL="47625" marR="47625" marT="47625" marB="47625" anchor="ctr">
                    <a:lnL w="12700" cap="flat" cmpd="sng" algn="ctr">
                      <a:solidFill>
                        <a:srgbClr val="787E87"/>
                      </a:solidFill>
                      <a:prstDash val="solid"/>
                      <a:round/>
                      <a:headEnd type="none" w="med" len="med"/>
                      <a:tailEnd type="none" w="med" len="med"/>
                    </a:lnL>
                    <a:lnR w="12700" cap="flat" cmpd="sng" algn="ctr">
                      <a:solidFill>
                        <a:srgbClr val="787E87"/>
                      </a:solidFill>
                      <a:prstDash val="solid"/>
                      <a:round/>
                      <a:headEnd type="none" w="med" len="med"/>
                      <a:tailEnd type="none" w="med" len="med"/>
                    </a:lnR>
                    <a:lnT w="12700" cap="flat" cmpd="sng" algn="ctr">
                      <a:solidFill>
                        <a:srgbClr val="787E87"/>
                      </a:solidFill>
                      <a:prstDash val="solid"/>
                      <a:round/>
                      <a:headEnd type="none" w="med" len="med"/>
                      <a:tailEnd type="none" w="med" len="med"/>
                    </a:lnT>
                    <a:lnB w="12700" cap="flat" cmpd="sng" algn="ctr">
                      <a:solidFill>
                        <a:srgbClr val="787E87"/>
                      </a:solidFill>
                      <a:prstDash val="solid"/>
                      <a:round/>
                      <a:headEnd type="none" w="med" len="med"/>
                      <a:tailEnd type="none" w="med" len="med"/>
                    </a:lnB>
                  </a:tcPr>
                </a:tc>
                <a:extLst>
                  <a:ext uri="{0D108BD9-81ED-4DB2-BD59-A6C34878D82A}">
                    <a16:rowId xmlns:a16="http://schemas.microsoft.com/office/drawing/2014/main" val="2285905406"/>
                  </a:ext>
                </a:extLst>
              </a:tr>
              <a:tr h="276097">
                <a:tc>
                  <a:txBody>
                    <a:bodyPr/>
                    <a:lstStyle/>
                    <a:p>
                      <a:pPr>
                        <a:lnSpc>
                          <a:spcPct val="107000"/>
                        </a:lnSpc>
                        <a:spcAft>
                          <a:spcPts val="0"/>
                        </a:spcAft>
                      </a:pPr>
                      <a:r>
                        <a:rPr lang="en-GB" sz="900" b="1">
                          <a:effectLst/>
                          <a:latin typeface="Arial Narrow" panose="020B0606020202030204" pitchFamily="34" charset="0"/>
                          <a:ea typeface="Times New Roman" panose="02020603050405020304" pitchFamily="18" charset="0"/>
                          <a:cs typeface="Arial" panose="020B0604020202020204" pitchFamily="34" charset="0"/>
                        </a:rPr>
                        <a:t>Risk Capital</a:t>
                      </a:r>
                      <a:endParaRPr lang="en-US" sz="1100">
                        <a:effectLst/>
                        <a:latin typeface="Calibri" panose="020F0502020204030204" pitchFamily="34" charset="0"/>
                        <a:ea typeface="Calibri" panose="020F0502020204030204" pitchFamily="34" charset="0"/>
                      </a:endParaRPr>
                    </a:p>
                  </a:txBody>
                  <a:tcPr marL="47625" marR="47625" marT="47625" marB="47625" anchor="ctr">
                    <a:lnL w="12700" cap="flat" cmpd="sng" algn="ctr">
                      <a:solidFill>
                        <a:srgbClr val="787E87"/>
                      </a:solidFill>
                      <a:prstDash val="solid"/>
                      <a:round/>
                      <a:headEnd type="none" w="med" len="med"/>
                      <a:tailEnd type="none" w="med" len="med"/>
                    </a:lnL>
                    <a:lnR w="12700" cap="flat" cmpd="sng" algn="ctr">
                      <a:solidFill>
                        <a:srgbClr val="787E87"/>
                      </a:solidFill>
                      <a:prstDash val="solid"/>
                      <a:round/>
                      <a:headEnd type="none" w="med" len="med"/>
                      <a:tailEnd type="none" w="med" len="med"/>
                    </a:lnR>
                    <a:lnT w="12700" cap="flat" cmpd="sng" algn="ctr">
                      <a:solidFill>
                        <a:srgbClr val="787E87"/>
                      </a:solidFill>
                      <a:prstDash val="solid"/>
                      <a:round/>
                      <a:headEnd type="none" w="med" len="med"/>
                      <a:tailEnd type="none" w="med" len="med"/>
                    </a:lnT>
                    <a:lnB w="12700" cap="flat" cmpd="sng" algn="ctr">
                      <a:solidFill>
                        <a:srgbClr val="787E87"/>
                      </a:solidFill>
                      <a:prstDash val="solid"/>
                      <a:round/>
                      <a:headEnd type="none" w="med" len="med"/>
                      <a:tailEnd type="none" w="med" len="med"/>
                    </a:lnB>
                  </a:tcPr>
                </a:tc>
                <a:tc>
                  <a:txBody>
                    <a:bodyPr/>
                    <a:lstStyle/>
                    <a:p>
                      <a:pPr algn="ctr">
                        <a:lnSpc>
                          <a:spcPct val="107000"/>
                        </a:lnSpc>
                        <a:spcAft>
                          <a:spcPts val="0"/>
                        </a:spcAft>
                      </a:pPr>
                      <a:r>
                        <a:rPr lang="en-GB" sz="900">
                          <a:effectLst/>
                          <a:latin typeface="Arial Narrow" panose="020B0606020202030204" pitchFamily="34" charset="0"/>
                          <a:ea typeface="Times New Roman" panose="02020603050405020304" pitchFamily="18" charset="0"/>
                          <a:cs typeface="Arial" panose="020B0604020202020204" pitchFamily="34" charset="0"/>
                        </a:rPr>
                        <a:t>0.06</a:t>
                      </a:r>
                      <a:endParaRPr lang="en-US" sz="1100">
                        <a:effectLst/>
                        <a:latin typeface="Calibri" panose="020F0502020204030204" pitchFamily="34" charset="0"/>
                        <a:ea typeface="Calibri" panose="020F0502020204030204" pitchFamily="34" charset="0"/>
                      </a:endParaRPr>
                    </a:p>
                  </a:txBody>
                  <a:tcPr marL="47625" marR="47625" marT="47625" marB="47625" anchor="ctr">
                    <a:lnL w="12700" cap="flat" cmpd="sng" algn="ctr">
                      <a:solidFill>
                        <a:srgbClr val="787E87"/>
                      </a:solidFill>
                      <a:prstDash val="solid"/>
                      <a:round/>
                      <a:headEnd type="none" w="med" len="med"/>
                      <a:tailEnd type="none" w="med" len="med"/>
                    </a:lnL>
                    <a:lnR w="12700" cap="flat" cmpd="sng" algn="ctr">
                      <a:solidFill>
                        <a:srgbClr val="787E87"/>
                      </a:solidFill>
                      <a:prstDash val="solid"/>
                      <a:round/>
                      <a:headEnd type="none" w="med" len="med"/>
                      <a:tailEnd type="none" w="med" len="med"/>
                    </a:lnR>
                    <a:lnT w="12700" cap="flat" cmpd="sng" algn="ctr">
                      <a:solidFill>
                        <a:srgbClr val="787E87"/>
                      </a:solidFill>
                      <a:prstDash val="solid"/>
                      <a:round/>
                      <a:headEnd type="none" w="med" len="med"/>
                      <a:tailEnd type="none" w="med" len="med"/>
                    </a:lnT>
                    <a:lnB w="12700" cap="flat" cmpd="sng" algn="ctr">
                      <a:solidFill>
                        <a:srgbClr val="787E87"/>
                      </a:solidFill>
                      <a:prstDash val="solid"/>
                      <a:round/>
                      <a:headEnd type="none" w="med" len="med"/>
                      <a:tailEnd type="none" w="med" len="med"/>
                    </a:lnB>
                  </a:tcPr>
                </a:tc>
                <a:tc>
                  <a:txBody>
                    <a:bodyPr/>
                    <a:lstStyle/>
                    <a:p>
                      <a:pPr algn="ctr">
                        <a:lnSpc>
                          <a:spcPct val="107000"/>
                        </a:lnSpc>
                        <a:spcAft>
                          <a:spcPts val="0"/>
                        </a:spcAft>
                      </a:pPr>
                      <a:r>
                        <a:rPr lang="en-GB" sz="900" dirty="0">
                          <a:solidFill>
                            <a:srgbClr val="FFFFFF"/>
                          </a:solidFill>
                          <a:effectLst/>
                          <a:latin typeface="Arial Narrow" panose="020B0606020202030204" pitchFamily="34" charset="0"/>
                          <a:ea typeface="Times New Roman" panose="02020603050405020304" pitchFamily="18" charset="0"/>
                          <a:cs typeface="Arial" panose="020B0604020202020204" pitchFamily="34" charset="0"/>
                        </a:rPr>
                        <a:t>17%</a:t>
                      </a:r>
                      <a:endParaRPr lang="en-US" sz="1100" dirty="0">
                        <a:effectLst/>
                        <a:latin typeface="Calibri" panose="020F0502020204030204" pitchFamily="34" charset="0"/>
                        <a:ea typeface="Calibri" panose="020F0502020204030204" pitchFamily="34" charset="0"/>
                      </a:endParaRPr>
                    </a:p>
                  </a:txBody>
                  <a:tcPr marL="47625" marR="47625" marT="47625" marB="47625" anchor="ctr">
                    <a:lnL w="12700" cap="flat" cmpd="sng" algn="ctr">
                      <a:solidFill>
                        <a:srgbClr val="787E87"/>
                      </a:solidFill>
                      <a:prstDash val="solid"/>
                      <a:round/>
                      <a:headEnd type="none" w="med" len="med"/>
                      <a:tailEnd type="none" w="med" len="med"/>
                    </a:lnL>
                    <a:lnR w="12700" cap="flat" cmpd="sng" algn="ctr">
                      <a:solidFill>
                        <a:srgbClr val="787E87"/>
                      </a:solidFill>
                      <a:prstDash val="solid"/>
                      <a:round/>
                      <a:headEnd type="none" w="med" len="med"/>
                      <a:tailEnd type="none" w="med" len="med"/>
                    </a:lnR>
                    <a:lnT w="12700" cap="flat" cmpd="sng" algn="ctr">
                      <a:solidFill>
                        <a:srgbClr val="787E87"/>
                      </a:solidFill>
                      <a:prstDash val="solid"/>
                      <a:round/>
                      <a:headEnd type="none" w="med" len="med"/>
                      <a:tailEnd type="none" w="med" len="med"/>
                    </a:lnT>
                    <a:lnB w="12700" cap="flat" cmpd="sng" algn="ctr">
                      <a:solidFill>
                        <a:srgbClr val="787E87"/>
                      </a:solidFill>
                      <a:prstDash val="solid"/>
                      <a:round/>
                      <a:headEnd type="none" w="med" len="med"/>
                      <a:tailEnd type="none" w="med" len="med"/>
                    </a:lnB>
                    <a:solidFill>
                      <a:srgbClr val="68B54F"/>
                    </a:solidFill>
                  </a:tcPr>
                </a:tc>
                <a:extLst>
                  <a:ext uri="{0D108BD9-81ED-4DB2-BD59-A6C34878D82A}">
                    <a16:rowId xmlns:a16="http://schemas.microsoft.com/office/drawing/2014/main" val="1622504517"/>
                  </a:ext>
                </a:extLst>
              </a:tr>
            </a:tbl>
          </a:graphicData>
        </a:graphic>
      </p:graphicFrame>
    </p:spTree>
    <p:extLst>
      <p:ext uri="{BB962C8B-B14F-4D97-AF65-F5344CB8AC3E}">
        <p14:creationId xmlns:p14="http://schemas.microsoft.com/office/powerpoint/2010/main" val="284414592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1821F43F-512E-736E-1B20-651FC0DECC4C}"/>
              </a:ext>
            </a:extLst>
          </p:cNvPr>
          <p:cNvSpPr txBox="1"/>
          <p:nvPr/>
        </p:nvSpPr>
        <p:spPr>
          <a:xfrm>
            <a:off x="858130" y="284027"/>
            <a:ext cx="9158067" cy="970671"/>
          </a:xfrm>
          <a:prstGeom prst="rect">
            <a:avLst/>
          </a:prstGeom>
        </p:spPr>
        <p:txBody>
          <a:bodyPr vert="horz" lIns="91440" tIns="45720" rIns="91440" bIns="45720" rtlCol="0" anchor="ctr">
            <a:normAutofit/>
          </a:bodyPr>
          <a:lstStyle/>
          <a:p>
            <a:pPr defTabSz="914400">
              <a:lnSpc>
                <a:spcPct val="90000"/>
              </a:lnSpc>
              <a:spcBef>
                <a:spcPct val="0"/>
              </a:spcBef>
              <a:spcAft>
                <a:spcPts val="600"/>
              </a:spcAft>
            </a:pPr>
            <a:r>
              <a:rPr lang="en-US" sz="3600" b="1" kern="1200" dirty="0">
                <a:solidFill>
                  <a:schemeClr val="tx1"/>
                </a:solidFill>
                <a:latin typeface="ADLaM Display" panose="02010000000000000000" pitchFamily="2" charset="0"/>
                <a:ea typeface="ADLaM Display" panose="02010000000000000000" pitchFamily="2" charset="0"/>
                <a:cs typeface="ADLaM Display" panose="02010000000000000000" pitchFamily="2" charset="0"/>
              </a:rPr>
              <a:t>CURRENT LANDSCAPE FOR FINANCING IN NAMIBIA</a:t>
            </a:r>
          </a:p>
        </p:txBody>
      </p:sp>
      <p:sp>
        <p:nvSpPr>
          <p:cNvPr id="6" name="TextBox 5">
            <a:extLst>
              <a:ext uri="{FF2B5EF4-FFF2-40B4-BE49-F238E27FC236}">
                <a16:creationId xmlns:a16="http://schemas.microsoft.com/office/drawing/2014/main" id="{93156D7D-48FB-0293-C402-43F495CD562E}"/>
              </a:ext>
            </a:extLst>
          </p:cNvPr>
          <p:cNvSpPr txBox="1"/>
          <p:nvPr/>
        </p:nvSpPr>
        <p:spPr>
          <a:xfrm>
            <a:off x="363415" y="1228397"/>
            <a:ext cx="11465169" cy="5324535"/>
          </a:xfrm>
          <a:prstGeom prst="rect">
            <a:avLst/>
          </a:prstGeom>
          <a:noFill/>
        </p:spPr>
        <p:txBody>
          <a:bodyPr wrap="square" rtlCol="0">
            <a:spAutoFit/>
          </a:bodyPr>
          <a:lstStyle/>
          <a:p>
            <a:pPr algn="just"/>
            <a:endParaRPr lang="en-US" sz="2000" dirty="0"/>
          </a:p>
          <a:p>
            <a:pPr marL="342900" indent="-342900" algn="just">
              <a:buFont typeface="Arial" panose="020B0604020202020204" pitchFamily="34" charset="0"/>
              <a:buChar char="•"/>
            </a:pPr>
            <a:r>
              <a:rPr lang="en-US" sz="2000" b="0" i="0" dirty="0">
                <a:solidFill>
                  <a:srgbClr val="000000"/>
                </a:solidFill>
                <a:effectLst/>
                <a:latin typeface="system-ui"/>
              </a:rPr>
              <a:t>Namibia comprises of multiple funding sources in the financial system that work independently instead of in a cohesive, easy-to-access structure.</a:t>
            </a:r>
          </a:p>
          <a:p>
            <a:pPr algn="just"/>
            <a:endParaRPr lang="en-US" sz="2000" b="0" i="0" dirty="0">
              <a:solidFill>
                <a:srgbClr val="000000"/>
              </a:solidFill>
              <a:effectLst/>
              <a:latin typeface="system-ui"/>
            </a:endParaRPr>
          </a:p>
          <a:p>
            <a:pPr marL="342900" indent="-342900" algn="just">
              <a:buFont typeface="Arial" panose="020B0604020202020204" pitchFamily="34" charset="0"/>
              <a:buChar char="•"/>
            </a:pPr>
            <a:r>
              <a:rPr lang="en-US" sz="2000" b="0" i="0" dirty="0">
                <a:solidFill>
                  <a:srgbClr val="000000"/>
                </a:solidFill>
                <a:effectLst/>
                <a:latin typeface="system-ui"/>
              </a:rPr>
              <a:t>This fragmentation causes discrepancies in funding terms, accessibility, and application processes.</a:t>
            </a:r>
          </a:p>
          <a:p>
            <a:pPr algn="just"/>
            <a:endParaRPr lang="en-US" sz="2000" b="0" i="0" dirty="0">
              <a:solidFill>
                <a:srgbClr val="000000"/>
              </a:solidFill>
              <a:effectLst/>
              <a:latin typeface="system-ui"/>
            </a:endParaRPr>
          </a:p>
          <a:p>
            <a:pPr marL="342900" indent="-342900" algn="just">
              <a:buFont typeface="Arial" panose="020B0604020202020204" pitchFamily="34" charset="0"/>
              <a:buChar char="•"/>
            </a:pPr>
            <a:r>
              <a:rPr lang="en-US" sz="2000" b="0" i="0" dirty="0">
                <a:solidFill>
                  <a:srgbClr val="000000"/>
                </a:solidFill>
                <a:effectLst/>
                <a:latin typeface="system-ui"/>
              </a:rPr>
              <a:t>Majority banks in Namibia adopt a cautious lending strategy, preferring to lend to well-established companies over new startups or small and medium enterprises with high potential.</a:t>
            </a:r>
          </a:p>
          <a:p>
            <a:pPr algn="just"/>
            <a:endParaRPr lang="en-US" sz="2000" b="0" i="0" dirty="0">
              <a:solidFill>
                <a:srgbClr val="000000"/>
              </a:solidFill>
              <a:effectLst/>
              <a:latin typeface="system-ui"/>
            </a:endParaRPr>
          </a:p>
          <a:p>
            <a:pPr marL="342900" indent="-342900" algn="just">
              <a:buFont typeface="Arial" panose="020B0604020202020204" pitchFamily="34" charset="0"/>
              <a:buChar char="•"/>
            </a:pPr>
            <a:r>
              <a:rPr lang="en-US" sz="2000" b="0" i="0" dirty="0">
                <a:solidFill>
                  <a:srgbClr val="000000"/>
                </a:solidFill>
                <a:effectLst/>
                <a:latin typeface="system-ui"/>
              </a:rPr>
              <a:t>This hinders assistance for start-up businesses in their early stages, as they typically do not have significant assets or credit history, despite showing great potential for innovation and growth.</a:t>
            </a:r>
          </a:p>
          <a:p>
            <a:pPr algn="just"/>
            <a:endParaRPr lang="en-US" sz="2000" b="0" i="0" dirty="0">
              <a:solidFill>
                <a:srgbClr val="000000"/>
              </a:solidFill>
              <a:effectLst/>
              <a:latin typeface="system-ui"/>
            </a:endParaRPr>
          </a:p>
          <a:p>
            <a:pPr marL="342900" indent="-342900" algn="just">
              <a:buFont typeface="Arial" panose="020B0604020202020204" pitchFamily="34" charset="0"/>
              <a:buChar char="•"/>
            </a:pPr>
            <a:r>
              <a:rPr lang="en-US" sz="2000" b="0" i="0" dirty="0">
                <a:solidFill>
                  <a:srgbClr val="000000"/>
                </a:solidFill>
                <a:effectLst/>
                <a:latin typeface="system-ui"/>
              </a:rPr>
              <a:t>Conventional funding in Namibia relies heavily on collateralized loans, which leaves out numerous young entrepreneurs and informal business owners without substantial assets.</a:t>
            </a:r>
          </a:p>
          <a:p>
            <a:pPr algn="just"/>
            <a:endParaRPr lang="en-US" sz="2000" b="0" i="0" dirty="0">
              <a:solidFill>
                <a:srgbClr val="000000"/>
              </a:solidFill>
              <a:effectLst/>
              <a:latin typeface="system-ui"/>
            </a:endParaRPr>
          </a:p>
          <a:p>
            <a:pPr marL="342900" indent="-342900" algn="just">
              <a:buFont typeface="Arial" panose="020B0604020202020204" pitchFamily="34" charset="0"/>
              <a:buChar char="•"/>
            </a:pPr>
            <a:r>
              <a:rPr lang="en-GB" sz="2000" dirty="0">
                <a:solidFill>
                  <a:srgbClr val="000000"/>
                </a:solidFill>
                <a:latin typeface="system-ui"/>
              </a:rPr>
              <a:t>Some efforts by Government such as SME Bank did not proceed to full sustenance unfortunately.</a:t>
            </a:r>
            <a:endParaRPr lang="en-NA" sz="2000" dirty="0"/>
          </a:p>
        </p:txBody>
      </p:sp>
    </p:spTree>
    <p:extLst>
      <p:ext uri="{BB962C8B-B14F-4D97-AF65-F5344CB8AC3E}">
        <p14:creationId xmlns:p14="http://schemas.microsoft.com/office/powerpoint/2010/main" val="176063538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D63CB58-806C-766C-CDFE-FE38FEE9669B}"/>
              </a:ext>
            </a:extLst>
          </p:cNvPr>
          <p:cNvSpPr txBox="1"/>
          <p:nvPr/>
        </p:nvSpPr>
        <p:spPr>
          <a:xfrm>
            <a:off x="858130" y="284027"/>
            <a:ext cx="9158067" cy="970671"/>
          </a:xfrm>
          <a:prstGeom prst="rect">
            <a:avLst/>
          </a:prstGeom>
        </p:spPr>
        <p:txBody>
          <a:bodyPr vert="horz" lIns="91440" tIns="45720" rIns="91440" bIns="45720" rtlCol="0" anchor="ctr">
            <a:normAutofit fontScale="92500" lnSpcReduction="10000"/>
          </a:bodyPr>
          <a:lstStyle/>
          <a:p>
            <a:pPr defTabSz="914400">
              <a:lnSpc>
                <a:spcPct val="90000"/>
              </a:lnSpc>
              <a:spcBef>
                <a:spcPct val="0"/>
              </a:spcBef>
              <a:spcAft>
                <a:spcPts val="600"/>
              </a:spcAft>
            </a:pPr>
            <a:r>
              <a:rPr lang="en-US" sz="3600" b="1" kern="1200" dirty="0">
                <a:solidFill>
                  <a:schemeClr val="tx1"/>
                </a:solidFill>
                <a:latin typeface="ADLaM Display" panose="02010000000000000000" pitchFamily="2" charset="0"/>
                <a:ea typeface="ADLaM Display" panose="02010000000000000000" pitchFamily="2" charset="0"/>
                <a:cs typeface="ADLaM Display" panose="02010000000000000000" pitchFamily="2" charset="0"/>
              </a:rPr>
              <a:t>CHALLENGES FOR FINANCING IN NAMIBIA – INFORMAL ECONOMY &amp; STARTUPS</a:t>
            </a:r>
          </a:p>
        </p:txBody>
      </p:sp>
      <p:sp>
        <p:nvSpPr>
          <p:cNvPr id="3" name="TextBox 2">
            <a:extLst>
              <a:ext uri="{FF2B5EF4-FFF2-40B4-BE49-F238E27FC236}">
                <a16:creationId xmlns:a16="http://schemas.microsoft.com/office/drawing/2014/main" id="{9A567940-0386-6CF8-F023-33BD08AD3ACE}"/>
              </a:ext>
            </a:extLst>
          </p:cNvPr>
          <p:cNvSpPr txBox="1"/>
          <p:nvPr/>
        </p:nvSpPr>
        <p:spPr>
          <a:xfrm>
            <a:off x="363415" y="1589649"/>
            <a:ext cx="11465169" cy="4401205"/>
          </a:xfrm>
          <a:prstGeom prst="rect">
            <a:avLst/>
          </a:prstGeom>
          <a:noFill/>
        </p:spPr>
        <p:txBody>
          <a:bodyPr wrap="square" rtlCol="0">
            <a:spAutoFit/>
          </a:bodyPr>
          <a:lstStyle/>
          <a:p>
            <a:pPr marL="285750" indent="-285750" algn="just">
              <a:buFont typeface="Arial" panose="020B0604020202020204" pitchFamily="34" charset="0"/>
              <a:buChar char="•"/>
            </a:pPr>
            <a:r>
              <a:rPr lang="en-US" sz="2000" b="0" i="0" dirty="0">
                <a:solidFill>
                  <a:srgbClr val="000000"/>
                </a:solidFill>
                <a:effectLst/>
                <a:latin typeface="system-ui"/>
              </a:rPr>
              <a:t>Even though the informal economy plays a significant role in Namibia’s GDP and employment, there is a lack of specialized financial options that cater to its specific requirements and limitations. The current options available do not include all types of micro-enterprises that could greatly benefit from specific formal financing choices tailored to their scale.</a:t>
            </a:r>
          </a:p>
          <a:p>
            <a:pPr marL="285750" indent="-285750" algn="just">
              <a:buFont typeface="Arial" panose="020B0604020202020204" pitchFamily="34" charset="0"/>
              <a:buChar char="•"/>
            </a:pPr>
            <a:endParaRPr lang="en-US" sz="2000" dirty="0"/>
          </a:p>
          <a:p>
            <a:pPr marL="285750" indent="-285750" algn="just">
              <a:buFont typeface="Arial" panose="020B0604020202020204" pitchFamily="34" charset="0"/>
              <a:buChar char="•"/>
            </a:pPr>
            <a:r>
              <a:rPr lang="en-US" sz="2000" b="0" i="0" dirty="0">
                <a:solidFill>
                  <a:srgbClr val="000000"/>
                </a:solidFill>
                <a:effectLst/>
                <a:latin typeface="system-ui"/>
              </a:rPr>
              <a:t>For startups, there is a lack of customized financial assistance throughout the entire process of growth, starting from ideation to expansion. The funding ecosystem often overlooks the needs of pre-seed, seed, and early-stage startups, resulting in many promising businesses lacking necessary resources during crucial stages.</a:t>
            </a:r>
          </a:p>
          <a:p>
            <a:pPr marL="285750" indent="-285750" algn="just">
              <a:buFont typeface="Arial" panose="020B0604020202020204" pitchFamily="34" charset="0"/>
              <a:buChar char="•"/>
            </a:pPr>
            <a:endParaRPr lang="en-US" sz="2000" dirty="0"/>
          </a:p>
          <a:p>
            <a:pPr marL="285750" indent="-285750">
              <a:buFont typeface="Arial" panose="020B0604020202020204" pitchFamily="34" charset="0"/>
              <a:buChar char="•"/>
            </a:pPr>
            <a:r>
              <a:rPr lang="en-US" sz="2000" b="0" i="0" dirty="0">
                <a:solidFill>
                  <a:srgbClr val="000000"/>
                </a:solidFill>
                <a:effectLst/>
                <a:latin typeface="system-ui"/>
              </a:rPr>
              <a:t>In contrast to more dynamic startup ecosystems, Namibia's funding choices frequently do not meet the changing requirements of startups, like working capital, inventory financing, or technology upgrades, causing many businesses to halt at initial phases.</a:t>
            </a:r>
            <a:br>
              <a:rPr lang="en-US" sz="2000" dirty="0"/>
            </a:br>
            <a:endParaRPr lang="en-NA" sz="2000" dirty="0"/>
          </a:p>
        </p:txBody>
      </p:sp>
    </p:spTree>
    <p:extLst>
      <p:ext uri="{BB962C8B-B14F-4D97-AF65-F5344CB8AC3E}">
        <p14:creationId xmlns:p14="http://schemas.microsoft.com/office/powerpoint/2010/main" val="87526358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D63CB58-806C-766C-CDFE-FE38FEE9669B}"/>
              </a:ext>
            </a:extLst>
          </p:cNvPr>
          <p:cNvSpPr txBox="1"/>
          <p:nvPr/>
        </p:nvSpPr>
        <p:spPr>
          <a:xfrm>
            <a:off x="858130" y="284027"/>
            <a:ext cx="9158067" cy="970671"/>
          </a:xfrm>
          <a:prstGeom prst="rect">
            <a:avLst/>
          </a:prstGeom>
        </p:spPr>
        <p:txBody>
          <a:bodyPr vert="horz" lIns="91440" tIns="45720" rIns="91440" bIns="45720" rtlCol="0" anchor="ctr">
            <a:normAutofit/>
          </a:bodyPr>
          <a:lstStyle/>
          <a:p>
            <a:pPr defTabSz="914400">
              <a:lnSpc>
                <a:spcPct val="90000"/>
              </a:lnSpc>
              <a:spcBef>
                <a:spcPct val="0"/>
              </a:spcBef>
              <a:spcAft>
                <a:spcPts val="600"/>
              </a:spcAft>
            </a:pPr>
            <a:r>
              <a:rPr lang="en-GB" sz="3600" b="1" dirty="0">
                <a:latin typeface="ADLaM Display" panose="02010000000000000000" pitchFamily="2" charset="0"/>
                <a:ea typeface="ADLaM Display" panose="02010000000000000000" pitchFamily="2" charset="0"/>
                <a:cs typeface="ADLaM Display" panose="02010000000000000000" pitchFamily="2" charset="0"/>
              </a:rPr>
              <a:t>CURRENT SUPPORT MECHANISMS OF MIT</a:t>
            </a:r>
            <a:endParaRPr lang="en-US" sz="3600" b="1" kern="1200" dirty="0">
              <a:solidFill>
                <a:schemeClr val="tx1"/>
              </a:solidFill>
              <a:latin typeface="ADLaM Display" panose="02010000000000000000" pitchFamily="2" charset="0"/>
              <a:ea typeface="ADLaM Display" panose="02010000000000000000" pitchFamily="2" charset="0"/>
              <a:cs typeface="ADLaM Display" panose="02010000000000000000" pitchFamily="2" charset="0"/>
            </a:endParaRPr>
          </a:p>
        </p:txBody>
      </p:sp>
      <p:sp>
        <p:nvSpPr>
          <p:cNvPr id="3" name="TextBox 2">
            <a:extLst>
              <a:ext uri="{FF2B5EF4-FFF2-40B4-BE49-F238E27FC236}">
                <a16:creationId xmlns:a16="http://schemas.microsoft.com/office/drawing/2014/main" id="{9A567940-0386-6CF8-F023-33BD08AD3ACE}"/>
              </a:ext>
            </a:extLst>
          </p:cNvPr>
          <p:cNvSpPr txBox="1"/>
          <p:nvPr/>
        </p:nvSpPr>
        <p:spPr>
          <a:xfrm>
            <a:off x="363415" y="1589649"/>
            <a:ext cx="11465169" cy="3724096"/>
          </a:xfrm>
          <a:prstGeom prst="rect">
            <a:avLst/>
          </a:prstGeom>
          <a:noFill/>
        </p:spPr>
        <p:txBody>
          <a:bodyPr wrap="square" rtlCol="0">
            <a:spAutoFit/>
          </a:bodyPr>
          <a:lstStyle/>
          <a:p>
            <a:pPr algn="just"/>
            <a:r>
              <a:rPr lang="en-US" sz="1600" b="1" dirty="0">
                <a:latin typeface="system-ui"/>
              </a:rPr>
              <a:t>Equipment Aid Scheme (EAS) </a:t>
            </a:r>
            <a:r>
              <a:rPr lang="en-US" sz="1600" dirty="0">
                <a:latin typeface="system-ui"/>
              </a:rPr>
              <a:t>is the program through which the Ministry of Industrialization and Trade assists people who want to start their businesses, people who are at the prime of their businesses, and those who have proposed projects but don’t have the equipment and machinery to implement them, the local entrepreneurs.</a:t>
            </a:r>
          </a:p>
          <a:p>
            <a:pPr algn="just"/>
            <a:endParaRPr lang="en-GB" sz="1600" dirty="0">
              <a:latin typeface="system-ui"/>
            </a:endParaRPr>
          </a:p>
          <a:p>
            <a:pPr algn="just"/>
            <a:r>
              <a:rPr lang="en-US" sz="1600" b="1" dirty="0">
                <a:latin typeface="system-ui"/>
              </a:rPr>
              <a:t>Industrial Upgrading and </a:t>
            </a:r>
            <a:r>
              <a:rPr lang="en-US" sz="1600" b="1" dirty="0" err="1">
                <a:latin typeface="system-ui"/>
              </a:rPr>
              <a:t>Modernisation</a:t>
            </a:r>
            <a:r>
              <a:rPr lang="en-US" sz="1600" b="1" dirty="0">
                <a:latin typeface="system-ui"/>
              </a:rPr>
              <a:t> </a:t>
            </a:r>
            <a:r>
              <a:rPr lang="en-US" sz="1600" b="1" dirty="0" err="1">
                <a:latin typeface="system-ui"/>
              </a:rPr>
              <a:t>Programme</a:t>
            </a:r>
            <a:r>
              <a:rPr lang="en-US" sz="1600" b="1" dirty="0">
                <a:latin typeface="system-ui"/>
              </a:rPr>
              <a:t> </a:t>
            </a:r>
            <a:r>
              <a:rPr lang="en-US" sz="1600" dirty="0">
                <a:latin typeface="system-ui"/>
              </a:rPr>
              <a:t>(IUMP) is a SADC mandated </a:t>
            </a:r>
            <a:r>
              <a:rPr lang="en-US" sz="1600" dirty="0" err="1">
                <a:latin typeface="system-ui"/>
              </a:rPr>
              <a:t>programme</a:t>
            </a:r>
            <a:r>
              <a:rPr lang="en-US" sz="1600" dirty="0">
                <a:latin typeface="system-ui"/>
              </a:rPr>
              <a:t> on upgrading and enhancing the production output, capacity, efficiency, competiveness and product quality of local industries as well as developing the capacity of the technical support institutions that render business development and advisory services to private sector operator. </a:t>
            </a:r>
          </a:p>
          <a:p>
            <a:pPr algn="just"/>
            <a:endParaRPr lang="en-GB" sz="1600" dirty="0">
              <a:latin typeface="system-ui"/>
            </a:endParaRPr>
          </a:p>
          <a:p>
            <a:pPr algn="just"/>
            <a:r>
              <a:rPr lang="en-GB" sz="1600" dirty="0">
                <a:latin typeface="system-ui"/>
              </a:rPr>
              <a:t>SDG Impact Facility drives innovation as a bulwark for :</a:t>
            </a:r>
          </a:p>
          <a:p>
            <a:pPr algn="just"/>
            <a:endParaRPr lang="en-US" dirty="0"/>
          </a:p>
          <a:p>
            <a:pPr algn="just"/>
            <a:endParaRPr lang="en-US" dirty="0"/>
          </a:p>
          <a:p>
            <a:pPr algn="just"/>
            <a:br>
              <a:rPr lang="en-US" sz="2000" dirty="0"/>
            </a:br>
            <a:endParaRPr lang="en-NA" sz="2000" dirty="0"/>
          </a:p>
        </p:txBody>
      </p:sp>
      <p:sp>
        <p:nvSpPr>
          <p:cNvPr id="4" name="Rectangle 3"/>
          <p:cNvSpPr/>
          <p:nvPr/>
        </p:nvSpPr>
        <p:spPr>
          <a:xfrm>
            <a:off x="5892800" y="3768436"/>
            <a:ext cx="6197600" cy="3046988"/>
          </a:xfrm>
          <a:prstGeom prst="rect">
            <a:avLst/>
          </a:prstGeom>
        </p:spPr>
        <p:txBody>
          <a:bodyPr wrap="square">
            <a:spAutoFit/>
          </a:bodyPr>
          <a:lstStyle/>
          <a:p>
            <a:pPr>
              <a:spcAft>
                <a:spcPts val="0"/>
              </a:spcAft>
            </a:pPr>
            <a:r>
              <a:rPr lang="en-US" sz="1600" b="1" dirty="0">
                <a:latin typeface="system-ui"/>
                <a:ea typeface="MS Mincho"/>
                <a:cs typeface="Times New Roman" panose="02020603050405020304" pitchFamily="18" charset="0"/>
              </a:rPr>
              <a:t>Internationalization of Production</a:t>
            </a:r>
            <a:endParaRPr lang="en-US" sz="1600" dirty="0">
              <a:latin typeface="system-ui"/>
              <a:ea typeface="MS Mincho"/>
              <a:cs typeface="Times New Roman" panose="02020603050405020304" pitchFamily="18" charset="0"/>
            </a:endParaRPr>
          </a:p>
          <a:p>
            <a:pPr>
              <a:spcAft>
                <a:spcPts val="0"/>
              </a:spcAft>
            </a:pPr>
            <a:r>
              <a:rPr lang="en-US" sz="1600" u="sng" dirty="0">
                <a:latin typeface="system-ui"/>
                <a:ea typeface="MS Mincho"/>
                <a:cs typeface="Times New Roman" panose="02020603050405020304" pitchFamily="18" charset="0"/>
              </a:rPr>
              <a:t>Value Chains are predominantly being driven by:</a:t>
            </a:r>
            <a:endParaRPr lang="en-US" sz="1600" dirty="0">
              <a:latin typeface="system-ui"/>
              <a:ea typeface="MS Mincho"/>
              <a:cs typeface="Times New Roman" panose="02020603050405020304" pitchFamily="18" charset="0"/>
            </a:endParaRPr>
          </a:p>
          <a:p>
            <a:pPr>
              <a:spcAft>
                <a:spcPts val="0"/>
              </a:spcAft>
            </a:pPr>
            <a:r>
              <a:rPr lang="en-US" sz="1600" dirty="0">
                <a:latin typeface="system-ui"/>
                <a:ea typeface="MS Mincho"/>
                <a:cs typeface="Times New Roman" panose="02020603050405020304" pitchFamily="18" charset="0"/>
              </a:rPr>
              <a:t>-Greening Imperative (Sustainable Development Imperative)</a:t>
            </a:r>
          </a:p>
          <a:p>
            <a:pPr marL="342900" lvl="0" indent="-342900">
              <a:spcAft>
                <a:spcPts val="0"/>
              </a:spcAft>
              <a:buFont typeface="Times New Roman" panose="02020603050405020304" pitchFamily="18" charset="0"/>
              <a:buChar char="-"/>
              <a:tabLst>
                <a:tab pos="457200" algn="l"/>
              </a:tabLst>
            </a:pPr>
            <a:r>
              <a:rPr lang="en-US" sz="1600" dirty="0">
                <a:latin typeface="system-ui"/>
                <a:ea typeface="MS Mincho"/>
                <a:cs typeface="Times New Roman" panose="02020603050405020304" pitchFamily="18" charset="0"/>
              </a:rPr>
              <a:t>Traceability Imperative </a:t>
            </a:r>
          </a:p>
          <a:p>
            <a:pPr marL="342900" lvl="0" indent="-342900">
              <a:spcAft>
                <a:spcPts val="0"/>
              </a:spcAft>
              <a:buFont typeface="Times New Roman" panose="02020603050405020304" pitchFamily="18" charset="0"/>
              <a:buChar char="-"/>
              <a:tabLst>
                <a:tab pos="457200" algn="l"/>
              </a:tabLst>
            </a:pPr>
            <a:r>
              <a:rPr lang="en-US" sz="1600" dirty="0">
                <a:latin typeface="system-ui"/>
                <a:ea typeface="MS Mincho"/>
                <a:cs typeface="Times New Roman" panose="02020603050405020304" pitchFamily="18" charset="0"/>
              </a:rPr>
              <a:t>Equitable distribution of benefits</a:t>
            </a:r>
          </a:p>
          <a:p>
            <a:pPr marL="342900" lvl="0" indent="-342900">
              <a:spcAft>
                <a:spcPts val="0"/>
              </a:spcAft>
              <a:buFont typeface="Times New Roman" panose="02020603050405020304" pitchFamily="18" charset="0"/>
              <a:buChar char="-"/>
              <a:tabLst>
                <a:tab pos="457200" algn="l"/>
              </a:tabLst>
            </a:pPr>
            <a:r>
              <a:rPr lang="en-US" sz="1600" dirty="0" err="1">
                <a:latin typeface="system-ui"/>
                <a:ea typeface="MS Mincho"/>
                <a:cs typeface="Times New Roman" panose="02020603050405020304" pitchFamily="18" charset="0"/>
              </a:rPr>
              <a:t>E.g</a:t>
            </a:r>
            <a:r>
              <a:rPr lang="en-US" sz="1600" dirty="0">
                <a:latin typeface="system-ui"/>
                <a:ea typeface="MS Mincho"/>
                <a:cs typeface="Times New Roman" panose="02020603050405020304" pitchFamily="18" charset="0"/>
              </a:rPr>
              <a:t>- Supply Chain liability Codes are increasingly becoming common in Europe and affects value chains such as Charcoal, Cosmetics and Beef in Namibia. </a:t>
            </a:r>
          </a:p>
          <a:p>
            <a:pPr>
              <a:spcAft>
                <a:spcPts val="0"/>
              </a:spcAft>
            </a:pPr>
            <a:r>
              <a:rPr lang="en-US" sz="1600" i="1" dirty="0">
                <a:latin typeface="system-ui"/>
                <a:ea typeface="MS Mincho"/>
                <a:cs typeface="Times New Roman" panose="02020603050405020304" pitchFamily="18" charset="0"/>
              </a:rPr>
              <a:t>(Such a law imposes a duty of vigilance on large companies to prevent serious violations of human rights and fundamental freedoms and serious environmental damage in their supply chain.)</a:t>
            </a:r>
            <a:endParaRPr lang="en-US" sz="1600" dirty="0">
              <a:latin typeface="system-ui"/>
              <a:ea typeface="MS Mincho"/>
              <a:cs typeface="Times New Roman" panose="02020603050405020304" pitchFamily="18" charset="0"/>
            </a:endParaRPr>
          </a:p>
        </p:txBody>
      </p:sp>
    </p:spTree>
    <p:extLst>
      <p:ext uri="{BB962C8B-B14F-4D97-AF65-F5344CB8AC3E}">
        <p14:creationId xmlns:p14="http://schemas.microsoft.com/office/powerpoint/2010/main" val="146518449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Placeholder 17" descr="A person standing in front of a window&#10;&#10;Description automatically generated">
            <a:extLst>
              <a:ext uri="{FF2B5EF4-FFF2-40B4-BE49-F238E27FC236}">
                <a16:creationId xmlns:a16="http://schemas.microsoft.com/office/drawing/2014/main" id="{F5ED9890-8927-43BF-8A08-24B315833221}"/>
              </a:ext>
            </a:extLst>
          </p:cNvPr>
          <p:cNvPicPr>
            <a:picLocks noGrp="1" noChangeAspect="1"/>
          </p:cNvPicPr>
          <p:nvPr>
            <p:ph type="pic" idx="1"/>
          </p:nvPr>
        </p:nvPicPr>
        <p:blipFill>
          <a:blip r:embed="rId2"/>
          <a:srcRect l="3233" r="3233"/>
          <a:stretch>
            <a:fillRect/>
          </a:stretch>
        </p:blipFill>
        <p:spPr>
          <a:xfrm>
            <a:off x="5800769" y="1390468"/>
            <a:ext cx="3516678" cy="2506357"/>
          </a:xfrm>
        </p:spPr>
      </p:pic>
      <p:sp>
        <p:nvSpPr>
          <p:cNvPr id="3" name="Text Placeholder 2">
            <a:extLst>
              <a:ext uri="{FF2B5EF4-FFF2-40B4-BE49-F238E27FC236}">
                <a16:creationId xmlns:a16="http://schemas.microsoft.com/office/drawing/2014/main" id="{8AFF235A-AB9B-4963-BBD5-8D7C3825603A}"/>
              </a:ext>
            </a:extLst>
          </p:cNvPr>
          <p:cNvSpPr>
            <a:spLocks noGrp="1"/>
          </p:cNvSpPr>
          <p:nvPr>
            <p:ph type="body" sz="half" idx="2"/>
          </p:nvPr>
        </p:nvSpPr>
        <p:spPr>
          <a:xfrm>
            <a:off x="354564" y="1470454"/>
            <a:ext cx="4417462" cy="4398534"/>
          </a:xfrm>
        </p:spPr>
        <p:txBody>
          <a:bodyPr/>
          <a:lstStyle/>
          <a:p>
            <a:r>
              <a:rPr lang="en-US" dirty="0"/>
              <a:t>	</a:t>
            </a:r>
            <a:endParaRPr lang="en-GB" dirty="0"/>
          </a:p>
        </p:txBody>
      </p:sp>
      <p:pic>
        <p:nvPicPr>
          <p:cNvPr id="5" name="Picture 4">
            <a:extLst>
              <a:ext uri="{FF2B5EF4-FFF2-40B4-BE49-F238E27FC236}">
                <a16:creationId xmlns:a16="http://schemas.microsoft.com/office/drawing/2014/main" id="{2B0902A4-A525-462B-8D1B-CAEB2768AD4C}"/>
              </a:ext>
            </a:extLst>
          </p:cNvPr>
          <p:cNvPicPr>
            <a:picLocks noChangeAspect="1"/>
          </p:cNvPicPr>
          <p:nvPr/>
        </p:nvPicPr>
        <p:blipFill>
          <a:blip r:embed="rId3"/>
          <a:stretch>
            <a:fillRect/>
          </a:stretch>
        </p:blipFill>
        <p:spPr>
          <a:xfrm>
            <a:off x="426065" y="1655984"/>
            <a:ext cx="830392" cy="987663"/>
          </a:xfrm>
          <a:prstGeom prst="rect">
            <a:avLst/>
          </a:prstGeom>
        </p:spPr>
      </p:pic>
      <p:sp>
        <p:nvSpPr>
          <p:cNvPr id="8" name="TextBox 7">
            <a:extLst>
              <a:ext uri="{FF2B5EF4-FFF2-40B4-BE49-F238E27FC236}">
                <a16:creationId xmlns:a16="http://schemas.microsoft.com/office/drawing/2014/main" id="{21CE023D-354A-4947-B5CA-4523253F9F79}"/>
              </a:ext>
            </a:extLst>
          </p:cNvPr>
          <p:cNvSpPr txBox="1"/>
          <p:nvPr/>
        </p:nvSpPr>
        <p:spPr>
          <a:xfrm>
            <a:off x="1497028" y="1826649"/>
            <a:ext cx="3430953" cy="646331"/>
          </a:xfrm>
          <a:prstGeom prst="rect">
            <a:avLst/>
          </a:prstGeom>
          <a:noFill/>
        </p:spPr>
        <p:txBody>
          <a:bodyPr wrap="square">
            <a:spAutoFit/>
          </a:bodyPr>
          <a:lstStyle/>
          <a:p>
            <a:r>
              <a:rPr lang="en-US" dirty="0"/>
              <a:t>Develop and enhance productive capacity of MSMEs</a:t>
            </a:r>
            <a:endParaRPr lang="en-GB" dirty="0"/>
          </a:p>
        </p:txBody>
      </p:sp>
      <p:pic>
        <p:nvPicPr>
          <p:cNvPr id="10" name="Picture 9">
            <a:extLst>
              <a:ext uri="{FF2B5EF4-FFF2-40B4-BE49-F238E27FC236}">
                <a16:creationId xmlns:a16="http://schemas.microsoft.com/office/drawing/2014/main" id="{CBF10854-A7CC-42FC-A3A8-71DF748BD76C}"/>
              </a:ext>
            </a:extLst>
          </p:cNvPr>
          <p:cNvPicPr>
            <a:picLocks noChangeAspect="1"/>
          </p:cNvPicPr>
          <p:nvPr/>
        </p:nvPicPr>
        <p:blipFill>
          <a:blip r:embed="rId4"/>
          <a:stretch>
            <a:fillRect/>
          </a:stretch>
        </p:blipFill>
        <p:spPr>
          <a:xfrm>
            <a:off x="361324" y="3313928"/>
            <a:ext cx="986652" cy="711585"/>
          </a:xfrm>
          <a:prstGeom prst="rect">
            <a:avLst/>
          </a:prstGeom>
        </p:spPr>
      </p:pic>
      <p:sp>
        <p:nvSpPr>
          <p:cNvPr id="12" name="TextBox 11">
            <a:extLst>
              <a:ext uri="{FF2B5EF4-FFF2-40B4-BE49-F238E27FC236}">
                <a16:creationId xmlns:a16="http://schemas.microsoft.com/office/drawing/2014/main" id="{AD984BAE-0122-4E1F-BE78-7D19E049C641}"/>
              </a:ext>
            </a:extLst>
          </p:cNvPr>
          <p:cNvSpPr txBox="1"/>
          <p:nvPr/>
        </p:nvSpPr>
        <p:spPr>
          <a:xfrm>
            <a:off x="1502546" y="3313928"/>
            <a:ext cx="4143653" cy="923330"/>
          </a:xfrm>
          <a:prstGeom prst="rect">
            <a:avLst/>
          </a:prstGeom>
          <a:noFill/>
        </p:spPr>
        <p:txBody>
          <a:bodyPr wrap="square">
            <a:spAutoFit/>
          </a:bodyPr>
          <a:lstStyle/>
          <a:p>
            <a:r>
              <a:rPr lang="en-US" dirty="0"/>
              <a:t>Sustainably scale up MSMEs and strengthen local, sub-regional and regional value chains for AfCFTA </a:t>
            </a:r>
            <a:endParaRPr lang="en-GB" dirty="0"/>
          </a:p>
        </p:txBody>
      </p:sp>
      <p:pic>
        <p:nvPicPr>
          <p:cNvPr id="14" name="Picture 13">
            <a:extLst>
              <a:ext uri="{FF2B5EF4-FFF2-40B4-BE49-F238E27FC236}">
                <a16:creationId xmlns:a16="http://schemas.microsoft.com/office/drawing/2014/main" id="{48AA75FE-43A0-41ED-A7D3-D50A0DD0CA20}"/>
              </a:ext>
            </a:extLst>
          </p:cNvPr>
          <p:cNvPicPr>
            <a:picLocks noChangeAspect="1"/>
          </p:cNvPicPr>
          <p:nvPr/>
        </p:nvPicPr>
        <p:blipFill>
          <a:blip r:embed="rId5"/>
          <a:stretch>
            <a:fillRect/>
          </a:stretch>
        </p:blipFill>
        <p:spPr>
          <a:xfrm>
            <a:off x="232332" y="4695068"/>
            <a:ext cx="1231116" cy="841135"/>
          </a:xfrm>
          <a:prstGeom prst="rect">
            <a:avLst/>
          </a:prstGeom>
        </p:spPr>
      </p:pic>
      <p:sp>
        <p:nvSpPr>
          <p:cNvPr id="16" name="TextBox 15">
            <a:extLst>
              <a:ext uri="{FF2B5EF4-FFF2-40B4-BE49-F238E27FC236}">
                <a16:creationId xmlns:a16="http://schemas.microsoft.com/office/drawing/2014/main" id="{5AE6C56C-6E08-4B92-8791-E2E20E7292DA}"/>
              </a:ext>
            </a:extLst>
          </p:cNvPr>
          <p:cNvSpPr txBox="1"/>
          <p:nvPr/>
        </p:nvSpPr>
        <p:spPr>
          <a:xfrm>
            <a:off x="1502546" y="4862135"/>
            <a:ext cx="4143653" cy="646331"/>
          </a:xfrm>
          <a:prstGeom prst="rect">
            <a:avLst/>
          </a:prstGeom>
          <a:noFill/>
        </p:spPr>
        <p:txBody>
          <a:bodyPr wrap="square">
            <a:spAutoFit/>
          </a:bodyPr>
          <a:lstStyle/>
          <a:p>
            <a:r>
              <a:rPr lang="en-GB" dirty="0"/>
              <a:t>Create a conducive entrepreneurial ecosystem</a:t>
            </a:r>
          </a:p>
        </p:txBody>
      </p:sp>
      <p:sp>
        <p:nvSpPr>
          <p:cNvPr id="20" name="TextBox 19">
            <a:extLst>
              <a:ext uri="{FF2B5EF4-FFF2-40B4-BE49-F238E27FC236}">
                <a16:creationId xmlns:a16="http://schemas.microsoft.com/office/drawing/2014/main" id="{0F647808-489C-45FC-9501-D47C5994305F}"/>
              </a:ext>
            </a:extLst>
          </p:cNvPr>
          <p:cNvSpPr txBox="1"/>
          <p:nvPr/>
        </p:nvSpPr>
        <p:spPr>
          <a:xfrm>
            <a:off x="2563295" y="444840"/>
            <a:ext cx="6096000" cy="523220"/>
          </a:xfrm>
          <a:prstGeom prst="rect">
            <a:avLst/>
          </a:prstGeom>
          <a:noFill/>
        </p:spPr>
        <p:txBody>
          <a:bodyPr wrap="square">
            <a:spAutoFit/>
          </a:bodyPr>
          <a:lstStyle/>
          <a:p>
            <a:pPr algn="ctr"/>
            <a:r>
              <a:rPr lang="en-US" sz="2800" b="1" dirty="0"/>
              <a:t>SDG Impact Facility Objectives </a:t>
            </a:r>
            <a:endParaRPr lang="en-GB" sz="2800" b="1" dirty="0"/>
          </a:p>
        </p:txBody>
      </p:sp>
      <p:pic>
        <p:nvPicPr>
          <p:cNvPr id="24" name="Picture 23">
            <a:extLst>
              <a:ext uri="{FF2B5EF4-FFF2-40B4-BE49-F238E27FC236}">
                <a16:creationId xmlns:a16="http://schemas.microsoft.com/office/drawing/2014/main" id="{2E17B1E3-FADB-4AFF-BF42-4B790E1DBC48}"/>
              </a:ext>
            </a:extLst>
          </p:cNvPr>
          <p:cNvPicPr>
            <a:picLocks noChangeAspect="1"/>
          </p:cNvPicPr>
          <p:nvPr/>
        </p:nvPicPr>
        <p:blipFill>
          <a:blip r:embed="rId6"/>
          <a:stretch>
            <a:fillRect/>
          </a:stretch>
        </p:blipFill>
        <p:spPr>
          <a:xfrm>
            <a:off x="7878659" y="3989059"/>
            <a:ext cx="4081009" cy="2506356"/>
          </a:xfrm>
          <a:prstGeom prst="rect">
            <a:avLst/>
          </a:prstGeom>
        </p:spPr>
      </p:pic>
    </p:spTree>
    <p:extLst>
      <p:ext uri="{BB962C8B-B14F-4D97-AF65-F5344CB8AC3E}">
        <p14:creationId xmlns:p14="http://schemas.microsoft.com/office/powerpoint/2010/main" val="369250345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30E02C63-CEF3-4F77-74DA-5E79A1AB44BC}"/>
              </a:ext>
            </a:extLst>
          </p:cNvPr>
          <p:cNvSpPr txBox="1"/>
          <p:nvPr/>
        </p:nvSpPr>
        <p:spPr>
          <a:xfrm>
            <a:off x="534572" y="0"/>
            <a:ext cx="9158067" cy="970671"/>
          </a:xfrm>
          <a:prstGeom prst="rect">
            <a:avLst/>
          </a:prstGeom>
        </p:spPr>
        <p:txBody>
          <a:bodyPr vert="horz" lIns="91440" tIns="45720" rIns="91440" bIns="45720" rtlCol="0" anchor="ctr">
            <a:normAutofit/>
          </a:bodyPr>
          <a:lstStyle/>
          <a:p>
            <a:pPr defTabSz="914400">
              <a:lnSpc>
                <a:spcPct val="90000"/>
              </a:lnSpc>
              <a:spcBef>
                <a:spcPct val="0"/>
              </a:spcBef>
              <a:spcAft>
                <a:spcPts val="600"/>
              </a:spcAft>
            </a:pPr>
            <a:r>
              <a:rPr lang="en-US" sz="3600" b="1" kern="1200" dirty="0">
                <a:solidFill>
                  <a:schemeClr val="tx1"/>
                </a:solidFill>
                <a:latin typeface="ADLaM Display" panose="02010000000000000000" pitchFamily="2" charset="0"/>
                <a:ea typeface="ADLaM Display" panose="02010000000000000000" pitchFamily="2" charset="0"/>
                <a:cs typeface="ADLaM Display" panose="02010000000000000000" pitchFamily="2" charset="0"/>
              </a:rPr>
              <a:t>A PROPOSED SOLUTION: NIESED POLICY </a:t>
            </a:r>
          </a:p>
        </p:txBody>
      </p:sp>
      <p:sp>
        <p:nvSpPr>
          <p:cNvPr id="4" name="TextBox 3">
            <a:extLst>
              <a:ext uri="{FF2B5EF4-FFF2-40B4-BE49-F238E27FC236}">
                <a16:creationId xmlns:a16="http://schemas.microsoft.com/office/drawing/2014/main" id="{8362FD2C-CA1D-1F2D-72D0-26229FF7829A}"/>
              </a:ext>
            </a:extLst>
          </p:cNvPr>
          <p:cNvSpPr txBox="1"/>
          <p:nvPr/>
        </p:nvSpPr>
        <p:spPr>
          <a:xfrm>
            <a:off x="534572" y="770616"/>
            <a:ext cx="9678573" cy="400110"/>
          </a:xfrm>
          <a:prstGeom prst="rect">
            <a:avLst/>
          </a:prstGeom>
          <a:noFill/>
        </p:spPr>
        <p:txBody>
          <a:bodyPr wrap="square">
            <a:spAutoFit/>
          </a:bodyPr>
          <a:lstStyle/>
          <a:p>
            <a:r>
              <a:rPr lang="en-US" sz="2000" b="1" dirty="0"/>
              <a:t>De-Risking Finance with the SDG Investment Impact Fund: A Blended Finance Model</a:t>
            </a:r>
            <a:endParaRPr lang="en-NA" sz="2000" b="1" dirty="0"/>
          </a:p>
        </p:txBody>
      </p:sp>
      <p:pic>
        <p:nvPicPr>
          <p:cNvPr id="3" name="Picture 2">
            <a:extLst>
              <a:ext uri="{FF2B5EF4-FFF2-40B4-BE49-F238E27FC236}">
                <a16:creationId xmlns:a16="http://schemas.microsoft.com/office/drawing/2014/main" id="{7F3A5585-7980-3DE8-DC87-6B9AA22FFD8F}"/>
              </a:ext>
            </a:extLst>
          </p:cNvPr>
          <p:cNvPicPr>
            <a:picLocks noChangeAspect="1"/>
          </p:cNvPicPr>
          <p:nvPr/>
        </p:nvPicPr>
        <p:blipFill>
          <a:blip r:embed="rId2"/>
          <a:stretch>
            <a:fillRect/>
          </a:stretch>
        </p:blipFill>
        <p:spPr>
          <a:xfrm>
            <a:off x="304800" y="1813715"/>
            <a:ext cx="7219881" cy="4273669"/>
          </a:xfrm>
          <a:prstGeom prst="rect">
            <a:avLst/>
          </a:prstGeom>
        </p:spPr>
      </p:pic>
      <p:graphicFrame>
        <p:nvGraphicFramePr>
          <p:cNvPr id="10" name="TextBox 5">
            <a:extLst>
              <a:ext uri="{FF2B5EF4-FFF2-40B4-BE49-F238E27FC236}">
                <a16:creationId xmlns:a16="http://schemas.microsoft.com/office/drawing/2014/main" id="{41AFC52F-BAA3-BBB8-0E32-B3F2BEA797A7}"/>
              </a:ext>
            </a:extLst>
          </p:cNvPr>
          <p:cNvGraphicFramePr/>
          <p:nvPr/>
        </p:nvGraphicFramePr>
        <p:xfrm>
          <a:off x="7587761" y="1282228"/>
          <a:ext cx="4209756" cy="563231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11165838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C89E35D6-D817-949E-C9E5-3F74DEA21727}"/>
              </a:ext>
            </a:extLst>
          </p:cNvPr>
          <p:cNvSpPr txBox="1"/>
          <p:nvPr/>
        </p:nvSpPr>
        <p:spPr>
          <a:xfrm>
            <a:off x="193431" y="302847"/>
            <a:ext cx="10680896" cy="400110"/>
          </a:xfrm>
          <a:prstGeom prst="rect">
            <a:avLst/>
          </a:prstGeom>
          <a:noFill/>
        </p:spPr>
        <p:txBody>
          <a:bodyPr wrap="square">
            <a:spAutoFit/>
          </a:bodyPr>
          <a:lstStyle/>
          <a:p>
            <a:r>
              <a:rPr lang="en-US" sz="2000" b="1" dirty="0"/>
              <a:t>Capacity Building through the EMPRETEC Model: Strengthening Financial and Operational Skills</a:t>
            </a:r>
            <a:endParaRPr lang="en-NA" sz="2000" b="1" dirty="0"/>
          </a:p>
        </p:txBody>
      </p:sp>
      <p:sp>
        <p:nvSpPr>
          <p:cNvPr id="6" name="TextBox 5">
            <a:extLst>
              <a:ext uri="{FF2B5EF4-FFF2-40B4-BE49-F238E27FC236}">
                <a16:creationId xmlns:a16="http://schemas.microsoft.com/office/drawing/2014/main" id="{DBD9EF60-61A5-6940-32A6-B3AEA0011A81}"/>
              </a:ext>
            </a:extLst>
          </p:cNvPr>
          <p:cNvSpPr txBox="1"/>
          <p:nvPr/>
        </p:nvSpPr>
        <p:spPr>
          <a:xfrm>
            <a:off x="2887981" y="3429000"/>
            <a:ext cx="1871003" cy="369332"/>
          </a:xfrm>
          <a:prstGeom prst="rect">
            <a:avLst/>
          </a:prstGeom>
          <a:noFill/>
        </p:spPr>
        <p:txBody>
          <a:bodyPr wrap="square" rtlCol="0">
            <a:spAutoFit/>
          </a:bodyPr>
          <a:lstStyle/>
          <a:p>
            <a:r>
              <a:rPr lang="en-US" dirty="0"/>
              <a:t>[INSERT MODEL]</a:t>
            </a:r>
            <a:endParaRPr lang="en-NA" dirty="0"/>
          </a:p>
        </p:txBody>
      </p:sp>
      <p:pic>
        <p:nvPicPr>
          <p:cNvPr id="2" name="Graphic 1">
            <a:extLst>
              <a:ext uri="{FF2B5EF4-FFF2-40B4-BE49-F238E27FC236}">
                <a16:creationId xmlns:a16="http://schemas.microsoft.com/office/drawing/2014/main" id="{CA2B4490-0EB0-D010-4AEE-90BE58F543F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293288" y="1551709"/>
            <a:ext cx="7252821" cy="4784436"/>
          </a:xfrm>
          <a:prstGeom prst="rect">
            <a:avLst/>
          </a:prstGeom>
        </p:spPr>
      </p:pic>
      <p:graphicFrame>
        <p:nvGraphicFramePr>
          <p:cNvPr id="8" name="TextBox 4">
            <a:extLst>
              <a:ext uri="{FF2B5EF4-FFF2-40B4-BE49-F238E27FC236}">
                <a16:creationId xmlns:a16="http://schemas.microsoft.com/office/drawing/2014/main" id="{F2C3F731-485E-B906-9C91-52D14B48394A}"/>
              </a:ext>
            </a:extLst>
          </p:cNvPr>
          <p:cNvGraphicFramePr/>
          <p:nvPr/>
        </p:nvGraphicFramePr>
        <p:xfrm>
          <a:off x="7652825" y="839597"/>
          <a:ext cx="4162278" cy="5909310"/>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4146832553"/>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1395</TotalTime>
  <Words>1359</Words>
  <Application>Microsoft Office PowerPoint</Application>
  <PresentationFormat>Widescreen</PresentationFormat>
  <Paragraphs>125</Paragraphs>
  <Slides>11</Slides>
  <Notes>0</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11</vt:i4>
      </vt:variant>
    </vt:vector>
  </HeadingPairs>
  <TitlesOfParts>
    <vt:vector size="20" baseType="lpstr">
      <vt:lpstr>ADLaM Display</vt:lpstr>
      <vt:lpstr>Arial</vt:lpstr>
      <vt:lpstr>Arial Narrow</vt:lpstr>
      <vt:lpstr>Calibri</vt:lpstr>
      <vt:lpstr>Calibri Light</vt:lpstr>
      <vt:lpstr>Courier New</vt:lpstr>
      <vt:lpstr>system-ui</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Thank you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Michael Humavindu</dc:creator>
  <cp:lastModifiedBy>Tabitha Kandjii</cp:lastModifiedBy>
  <cp:revision>17</cp:revision>
  <dcterms:created xsi:type="dcterms:W3CDTF">2024-10-31T13:08:02Z</dcterms:created>
  <dcterms:modified xsi:type="dcterms:W3CDTF">2024-11-05T12:27:15Z</dcterms:modified>
</cp:coreProperties>
</file>