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8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9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1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2.xml" ContentType="application/vnd.openxmlformats-officedocument.themeOverride+xml"/>
  <Override PartName="/ppt/notesSlides/notesSlide3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3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4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5.xml" ContentType="application/vnd.openxmlformats-officedocument.themeOverride+xml"/>
  <Override PartName="/ppt/drawings/drawing3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6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7.xml" ContentType="application/vnd.openxmlformats-officedocument.themeOverr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8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19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0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1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</p:sldMasterIdLst>
  <p:notesMasterIdLst>
    <p:notesMasterId r:id="rId40"/>
  </p:notesMasterIdLst>
  <p:sldIdLst>
    <p:sldId id="277" r:id="rId11"/>
    <p:sldId id="482" r:id="rId12"/>
    <p:sldId id="260" r:id="rId13"/>
    <p:sldId id="489" r:id="rId14"/>
    <p:sldId id="604" r:id="rId15"/>
    <p:sldId id="621" r:id="rId16"/>
    <p:sldId id="276" r:id="rId17"/>
    <p:sldId id="654" r:id="rId18"/>
    <p:sldId id="642" r:id="rId19"/>
    <p:sldId id="657" r:id="rId20"/>
    <p:sldId id="665" r:id="rId21"/>
    <p:sldId id="655" r:id="rId22"/>
    <p:sldId id="656" r:id="rId23"/>
    <p:sldId id="663" r:id="rId24"/>
    <p:sldId id="513" r:id="rId25"/>
    <p:sldId id="664" r:id="rId26"/>
    <p:sldId id="510" r:id="rId27"/>
    <p:sldId id="615" r:id="rId28"/>
    <p:sldId id="613" r:id="rId29"/>
    <p:sldId id="662" r:id="rId30"/>
    <p:sldId id="611" r:id="rId31"/>
    <p:sldId id="628" r:id="rId32"/>
    <p:sldId id="639" r:id="rId33"/>
    <p:sldId id="256" r:id="rId34"/>
    <p:sldId id="262" r:id="rId35"/>
    <p:sldId id="652" r:id="rId36"/>
    <p:sldId id="660" r:id="rId37"/>
    <p:sldId id="312" r:id="rId38"/>
    <p:sldId id="564" r:id="rId39"/>
  </p:sldIdLst>
  <p:sldSz cx="12192000" cy="6858000"/>
  <p:notesSz cx="6858000" cy="9144000"/>
  <p:defaultTextStyle>
    <a:defPPr>
      <a:defRPr lang="en-N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ka Kristof" initials="MK" lastIdx="2" clrIdx="0">
    <p:extLst>
      <p:ext uri="{19B8F6BF-5375-455C-9EA6-DF929625EA0E}">
        <p15:presenceInfo xmlns:p15="http://schemas.microsoft.com/office/powerpoint/2012/main" userId="b2034a461a4a38e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0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Chart%202%20in%20Microsoft%20PowerPoint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../embeddings/oleObject2.bin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6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7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C:\Users\info\OneDrive\Documents\RA%20Intern\HEI\Exam%20Result\Exam%20Results%20Subjects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C:\Users\info\OneDrive\Documents\RA%20Intern\HEI\Exam%20Result\Exam%20Results%20Subjects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C:\Users\info\OneDrive\Documents\RA%20Intern\HEI\Exam%20Result\Exam%20Results%20Subjects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file:///C:\Users\info\OneDrive\Documents\RA%20Intern\HEI\Exam%20Result\Exam%20Results%20Subjects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7.xml"/><Relationship Id="rId1" Type="http://schemas.microsoft.com/office/2011/relationships/chartStyle" Target="style17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8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../embeddings/oleObject3.bin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Chart%20in%20Microsoft%20PowerPoint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Microsoft_Excel_Worksheet1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1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1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Microsoft_Excel_Worksheet13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1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4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in\AppData\Roaming\Microsoft\Excel\Budget%20Numbers%20(version%201).xlsb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'[Chart 2 in Microsoft PowerPoint]Sheet6'!$C$6</c:f>
              <c:strCache>
                <c:ptCount val="1"/>
                <c:pt idx="0">
                  <c:v>Tertiary industries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'[Chart 2 in Microsoft PowerPoint]Sheet6'!$D$5:$Q$5</c:f>
              <c:numCache>
                <c:formatCode>General</c:formatCode>
                <c:ptCount val="14"/>
                <c:pt idx="0">
                  <c:v>1981</c:v>
                </c:pt>
                <c:pt idx="1">
                  <c:v>1990</c:v>
                </c:pt>
                <c:pt idx="2">
                  <c:v>2000</c:v>
                </c:pt>
                <c:pt idx="3">
                  <c:v>2010</c:v>
                </c:pt>
                <c:pt idx="4" formatCode="0">
                  <c:v>2015</c:v>
                </c:pt>
                <c:pt idx="5" formatCode="0">
                  <c:v>2016</c:v>
                </c:pt>
                <c:pt idx="6" formatCode="0">
                  <c:v>2017</c:v>
                </c:pt>
                <c:pt idx="7" formatCode="0">
                  <c:v>2018</c:v>
                </c:pt>
                <c:pt idx="8" formatCode="0">
                  <c:v>2019</c:v>
                </c:pt>
                <c:pt idx="9" formatCode="0">
                  <c:v>2020</c:v>
                </c:pt>
                <c:pt idx="10" formatCode="0">
                  <c:v>2021</c:v>
                </c:pt>
                <c:pt idx="11" formatCode="0">
                  <c:v>2022</c:v>
                </c:pt>
                <c:pt idx="12" formatCode="0">
                  <c:v>2023</c:v>
                </c:pt>
                <c:pt idx="13" formatCode="0">
                  <c:v>2024</c:v>
                </c:pt>
              </c:numCache>
            </c:numRef>
          </c:cat>
          <c:val>
            <c:numRef>
              <c:f>'[Chart 2 in Microsoft PowerPoint]Sheet6'!$D$6:$Q$6</c:f>
              <c:numCache>
                <c:formatCode>General</c:formatCode>
                <c:ptCount val="14"/>
                <c:pt idx="0">
                  <c:v>46.9</c:v>
                </c:pt>
                <c:pt idx="1">
                  <c:v>53.8</c:v>
                </c:pt>
                <c:pt idx="2">
                  <c:v>56.9</c:v>
                </c:pt>
                <c:pt idx="3">
                  <c:v>56.6</c:v>
                </c:pt>
                <c:pt idx="4" formatCode="0.0">
                  <c:v>57.942932645975112</c:v>
                </c:pt>
                <c:pt idx="5" formatCode="0.0">
                  <c:v>57.74709852300699</c:v>
                </c:pt>
                <c:pt idx="6" formatCode="0.0">
                  <c:v>58.618329041371688</c:v>
                </c:pt>
                <c:pt idx="7" formatCode="0.0">
                  <c:v>57.845438015146669</c:v>
                </c:pt>
                <c:pt idx="8" formatCode="0.0">
                  <c:v>58.43045349646583</c:v>
                </c:pt>
                <c:pt idx="9" formatCode="0.0">
                  <c:v>58.774623120250659</c:v>
                </c:pt>
                <c:pt idx="10" formatCode="0.0">
                  <c:v>57.826451063959674</c:v>
                </c:pt>
                <c:pt idx="11" formatCode="0.0">
                  <c:v>55.470980881788151</c:v>
                </c:pt>
                <c:pt idx="12" formatCode="0.0">
                  <c:v>53.403697428813167</c:v>
                </c:pt>
                <c:pt idx="13" formatCode="0.0">
                  <c:v>54.458607497161388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78-4129-BEEC-D4201C2E2261}"/>
            </c:ext>
          </c:extLst>
        </c:ser>
        <c:ser>
          <c:idx val="1"/>
          <c:order val="1"/>
          <c:tx>
            <c:strRef>
              <c:f>'[Chart 2 in Microsoft PowerPoint]Sheet6'!$C$7</c:f>
              <c:strCache>
                <c:ptCount val="1"/>
                <c:pt idx="0">
                  <c:v>Secondary industries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'[Chart 2 in Microsoft PowerPoint]Sheet6'!$D$5:$Q$5</c:f>
              <c:numCache>
                <c:formatCode>General</c:formatCode>
                <c:ptCount val="14"/>
                <c:pt idx="0">
                  <c:v>1981</c:v>
                </c:pt>
                <c:pt idx="1">
                  <c:v>1990</c:v>
                </c:pt>
                <c:pt idx="2">
                  <c:v>2000</c:v>
                </c:pt>
                <c:pt idx="3">
                  <c:v>2010</c:v>
                </c:pt>
                <c:pt idx="4" formatCode="0">
                  <c:v>2015</c:v>
                </c:pt>
                <c:pt idx="5" formatCode="0">
                  <c:v>2016</c:v>
                </c:pt>
                <c:pt idx="6" formatCode="0">
                  <c:v>2017</c:v>
                </c:pt>
                <c:pt idx="7" formatCode="0">
                  <c:v>2018</c:v>
                </c:pt>
                <c:pt idx="8" formatCode="0">
                  <c:v>2019</c:v>
                </c:pt>
                <c:pt idx="9" formatCode="0">
                  <c:v>2020</c:v>
                </c:pt>
                <c:pt idx="10" formatCode="0">
                  <c:v>2021</c:v>
                </c:pt>
                <c:pt idx="11" formatCode="0">
                  <c:v>2022</c:v>
                </c:pt>
                <c:pt idx="12" formatCode="0">
                  <c:v>2023</c:v>
                </c:pt>
                <c:pt idx="13" formatCode="0">
                  <c:v>2024</c:v>
                </c:pt>
              </c:numCache>
            </c:numRef>
          </c:cat>
          <c:val>
            <c:numRef>
              <c:f>'[Chart 2 in Microsoft PowerPoint]Sheet6'!$D$7:$Q$7</c:f>
              <c:numCache>
                <c:formatCode>General</c:formatCode>
                <c:ptCount val="14"/>
                <c:pt idx="0">
                  <c:v>17</c:v>
                </c:pt>
                <c:pt idx="1">
                  <c:v>14.3</c:v>
                </c:pt>
                <c:pt idx="2">
                  <c:v>13.6</c:v>
                </c:pt>
                <c:pt idx="3">
                  <c:v>17.3</c:v>
                </c:pt>
                <c:pt idx="4" formatCode="0.0">
                  <c:v>18.683782707626573</c:v>
                </c:pt>
                <c:pt idx="5" formatCode="0.0">
                  <c:v>18.100909362183607</c:v>
                </c:pt>
                <c:pt idx="6" formatCode="0.0">
                  <c:v>17.912813839008869</c:v>
                </c:pt>
                <c:pt idx="7" formatCode="0.0">
                  <c:v>18.026040662358692</c:v>
                </c:pt>
                <c:pt idx="8" formatCode="0.0">
                  <c:v>17.956659134189096</c:v>
                </c:pt>
                <c:pt idx="9" formatCode="0.0">
                  <c:v>16.546980975086626</c:v>
                </c:pt>
                <c:pt idx="10" formatCode="0.0">
                  <c:v>15.44855713152786</c:v>
                </c:pt>
                <c:pt idx="11" formatCode="0.0">
                  <c:v>15.193845163874954</c:v>
                </c:pt>
                <c:pt idx="12" formatCode="0.0">
                  <c:v>15.434299204565049</c:v>
                </c:pt>
                <c:pt idx="13" formatCode="0.0">
                  <c:v>15.577276184521404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78-4129-BEEC-D4201C2E2261}"/>
            </c:ext>
          </c:extLst>
        </c:ser>
        <c:ser>
          <c:idx val="2"/>
          <c:order val="2"/>
          <c:tx>
            <c:strRef>
              <c:f>'[Chart 2 in Microsoft PowerPoint]Sheet6'!$C$8</c:f>
              <c:strCache>
                <c:ptCount val="1"/>
                <c:pt idx="0">
                  <c:v>Primary industries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'[Chart 2 in Microsoft PowerPoint]Sheet6'!$D$5:$Q$5</c:f>
              <c:numCache>
                <c:formatCode>General</c:formatCode>
                <c:ptCount val="14"/>
                <c:pt idx="0">
                  <c:v>1981</c:v>
                </c:pt>
                <c:pt idx="1">
                  <c:v>1990</c:v>
                </c:pt>
                <c:pt idx="2">
                  <c:v>2000</c:v>
                </c:pt>
                <c:pt idx="3">
                  <c:v>2010</c:v>
                </c:pt>
                <c:pt idx="4" formatCode="0">
                  <c:v>2015</c:v>
                </c:pt>
                <c:pt idx="5" formatCode="0">
                  <c:v>2016</c:v>
                </c:pt>
                <c:pt idx="6" formatCode="0">
                  <c:v>2017</c:v>
                </c:pt>
                <c:pt idx="7" formatCode="0">
                  <c:v>2018</c:v>
                </c:pt>
                <c:pt idx="8" formatCode="0">
                  <c:v>2019</c:v>
                </c:pt>
                <c:pt idx="9" formatCode="0">
                  <c:v>2020</c:v>
                </c:pt>
                <c:pt idx="10" formatCode="0">
                  <c:v>2021</c:v>
                </c:pt>
                <c:pt idx="11" formatCode="0">
                  <c:v>2022</c:v>
                </c:pt>
                <c:pt idx="12" formatCode="0">
                  <c:v>2023</c:v>
                </c:pt>
                <c:pt idx="13" formatCode="0">
                  <c:v>2024</c:v>
                </c:pt>
              </c:numCache>
            </c:numRef>
          </c:cat>
          <c:val>
            <c:numRef>
              <c:f>'[Chart 2 in Microsoft PowerPoint]Sheet6'!$D$8:$Q$8</c:f>
              <c:numCache>
                <c:formatCode>General</c:formatCode>
                <c:ptCount val="14"/>
                <c:pt idx="0">
                  <c:v>32</c:v>
                </c:pt>
                <c:pt idx="1">
                  <c:v>23.9</c:v>
                </c:pt>
                <c:pt idx="2">
                  <c:v>20.6</c:v>
                </c:pt>
                <c:pt idx="3">
                  <c:v>18.7</c:v>
                </c:pt>
                <c:pt idx="4" formatCode="0.0">
                  <c:v>15.530297695601742</c:v>
                </c:pt>
                <c:pt idx="5" formatCode="0.0">
                  <c:v>16.132611518800537</c:v>
                </c:pt>
                <c:pt idx="6" formatCode="0.0">
                  <c:v>15.840360913533708</c:v>
                </c:pt>
                <c:pt idx="7" formatCode="0.0">
                  <c:v>16.612162109967393</c:v>
                </c:pt>
                <c:pt idx="8" formatCode="0.0">
                  <c:v>16.177899266723504</c:v>
                </c:pt>
                <c:pt idx="9" formatCode="0.0">
                  <c:v>18.429933534033971</c:v>
                </c:pt>
                <c:pt idx="10" formatCode="0.0">
                  <c:v>18.562043090647759</c:v>
                </c:pt>
                <c:pt idx="11" formatCode="0.0">
                  <c:v>20.638851815947717</c:v>
                </c:pt>
                <c:pt idx="12" formatCode="0.0">
                  <c:v>22.4</c:v>
                </c:pt>
                <c:pt idx="13" formatCode="0.0">
                  <c:v>20.577411275141834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78-4129-BEEC-D4201C2E226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661985551"/>
        <c:axId val="661994703"/>
      </c:barChart>
      <c:catAx>
        <c:axId val="661985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1994703"/>
        <c:crosses val="autoZero"/>
        <c:auto val="1"/>
        <c:lblAlgn val="ctr"/>
        <c:lblOffset val="100"/>
        <c:noMultiLvlLbl val="0"/>
      </c:catAx>
      <c:valAx>
        <c:axId val="661994703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1985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Higher Education, Technology and Innovation Expenditure in NAD</a:t>
            </a:r>
          </a:p>
        </c:rich>
      </c:tx>
      <c:layout>
        <c:manualLayout>
          <c:xMode val="edge"/>
          <c:yMode val="edge"/>
          <c:x val="0.10507408212408106"/>
          <c:y val="2.759779452333719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PowerPoint]Global Ceilings'!$B$52</c:f>
              <c:strCache>
                <c:ptCount val="1"/>
                <c:pt idx="0">
                  <c:v>Higher Education, Technology and Innovation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in Microsoft PowerPoint]Global Ceilings'!$C$51:$E$51</c:f>
              <c:strCache>
                <c:ptCount val="3"/>
                <c:pt idx="0">
                  <c:v>2022/23</c:v>
                </c:pt>
                <c:pt idx="1">
                  <c:v>2023/24</c:v>
                </c:pt>
                <c:pt idx="2">
                  <c:v>BUDGET    2024/25 </c:v>
                </c:pt>
              </c:strCache>
            </c:strRef>
          </c:cat>
          <c:val>
            <c:numRef>
              <c:f>'[Chart in Microsoft PowerPoint]Global Ceilings'!$C$52:$E$52</c:f>
              <c:numCache>
                <c:formatCode>_(* #,##0_);_(* \(#,##0\);_(* "-"??_);_(@_)</c:formatCode>
                <c:ptCount val="3"/>
                <c:pt idx="0" formatCode="#,##0">
                  <c:v>3489123892</c:v>
                </c:pt>
                <c:pt idx="1">
                  <c:v>4203948000</c:v>
                </c:pt>
                <c:pt idx="2">
                  <c:v>4750022000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F2-4005-BA70-07B69B1155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5827631"/>
        <c:axId val="1895812655"/>
      </c:barChart>
      <c:catAx>
        <c:axId val="1895827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95812655"/>
        <c:crosses val="autoZero"/>
        <c:auto val="1"/>
        <c:lblAlgn val="ctr"/>
        <c:lblOffset val="100"/>
        <c:noMultiLvlLbl val="0"/>
      </c:catAx>
      <c:valAx>
        <c:axId val="1895812655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95827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Operational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Sheet1!$A$4:$A$10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Sheet1!$B$4:$B$10</c:f>
              <c:numCache>
                <c:formatCode>#,##0</c:formatCode>
                <c:ptCount val="7"/>
                <c:pt idx="0" formatCode="_-* #,##0_-;\-* #,##0_-;_-* &quot;-&quot;??_-;_-@_-">
                  <c:v>13231865000</c:v>
                </c:pt>
                <c:pt idx="1">
                  <c:v>13257251492</c:v>
                </c:pt>
                <c:pt idx="2">
                  <c:v>14056447914</c:v>
                </c:pt>
                <c:pt idx="3">
                  <c:v>13774985000</c:v>
                </c:pt>
                <c:pt idx="4" formatCode="_-* #,##0_-;\-* #,##0_-;_-* &quot;-&quot;??_-;_-@_-">
                  <c:v>14862875606</c:v>
                </c:pt>
                <c:pt idx="5">
                  <c:v>16203161000</c:v>
                </c:pt>
                <c:pt idx="6">
                  <c:v>17411140000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DC-4627-86E4-47B13575E0BF}"/>
            </c:ext>
          </c:extLst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Development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Sheet1!$A$4:$A$10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Sheet1!$C$4:$C$10</c:f>
              <c:numCache>
                <c:formatCode>#,##0</c:formatCode>
                <c:ptCount val="7"/>
                <c:pt idx="0">
                  <c:v>464448000</c:v>
                </c:pt>
                <c:pt idx="1">
                  <c:v>502570591</c:v>
                </c:pt>
                <c:pt idx="2">
                  <c:v>1079063933</c:v>
                </c:pt>
                <c:pt idx="3">
                  <c:v>398830000</c:v>
                </c:pt>
                <c:pt idx="4" formatCode="_-* #,##0_-;\-* #,##0_-;_-* &quot;-&quot;??_-;_-@_-">
                  <c:v>299992387</c:v>
                </c:pt>
                <c:pt idx="5">
                  <c:v>706669000</c:v>
                </c:pt>
                <c:pt idx="6">
                  <c:v>970000000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DC-4627-86E4-47B13575E0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2226176"/>
        <c:axId val="842226592"/>
      </c:barChart>
      <c:catAx>
        <c:axId val="84222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2226592"/>
        <c:crosses val="autoZero"/>
        <c:auto val="1"/>
        <c:lblAlgn val="ctr"/>
        <c:lblOffset val="100"/>
        <c:noMultiLvlLbl val="0"/>
      </c:catAx>
      <c:valAx>
        <c:axId val="842226592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2226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Sheet1!$B$13</c:f>
              <c:strCache>
                <c:ptCount val="1"/>
                <c:pt idx="0">
                  <c:v>Remuneration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Sheet1!$A$14:$A$20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Sheet1!$B$14:$B$20</c:f>
              <c:numCache>
                <c:formatCode>#,##0</c:formatCode>
                <c:ptCount val="7"/>
                <c:pt idx="0">
                  <c:v>9719558000</c:v>
                </c:pt>
                <c:pt idx="1">
                  <c:v>10006584000</c:v>
                </c:pt>
                <c:pt idx="2">
                  <c:v>10078305881</c:v>
                </c:pt>
                <c:pt idx="3">
                  <c:v>10129682000</c:v>
                </c:pt>
                <c:pt idx="4">
                  <c:v>10945652154</c:v>
                </c:pt>
                <c:pt idx="5">
                  <c:v>11518669000</c:v>
                </c:pt>
                <c:pt idx="6">
                  <c:v>12227899000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E9-40B0-8832-4E14FD1A4D89}"/>
            </c:ext>
          </c:extLst>
        </c:ser>
        <c:ser>
          <c:idx val="1"/>
          <c:order val="1"/>
          <c:tx>
            <c:strRef>
              <c:f>Sheet1!$C$13</c:f>
              <c:strCache>
                <c:ptCount val="1"/>
                <c:pt idx="0">
                  <c:v>Materials and Supplies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Sheet1!$A$14:$A$20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Sheet1!$C$14:$C$20</c:f>
              <c:numCache>
                <c:formatCode>#,##0</c:formatCode>
                <c:ptCount val="7"/>
                <c:pt idx="0">
                  <c:v>74700000</c:v>
                </c:pt>
                <c:pt idx="1">
                  <c:v>62106000</c:v>
                </c:pt>
                <c:pt idx="2">
                  <c:v>46397747</c:v>
                </c:pt>
                <c:pt idx="3">
                  <c:v>65065000</c:v>
                </c:pt>
                <c:pt idx="4">
                  <c:v>34715284</c:v>
                </c:pt>
                <c:pt idx="5">
                  <c:v>48790000</c:v>
                </c:pt>
                <c:pt idx="6">
                  <c:v>52210000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E9-40B0-8832-4E14FD1A4D89}"/>
            </c:ext>
          </c:extLst>
        </c:ser>
        <c:ser>
          <c:idx val="2"/>
          <c:order val="2"/>
          <c:tx>
            <c:strRef>
              <c:f>Sheet1!$D$13</c:f>
              <c:strCache>
                <c:ptCount val="1"/>
                <c:pt idx="0">
                  <c:v>Government Institution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Sheet1!$A$14:$A$20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Sheet1!$D$14:$D$20</c:f>
              <c:numCache>
                <c:formatCode>#,##0</c:formatCode>
                <c:ptCount val="7"/>
                <c:pt idx="0">
                  <c:v>1769085000</c:v>
                </c:pt>
                <c:pt idx="1">
                  <c:v>1535403000</c:v>
                </c:pt>
                <c:pt idx="2">
                  <c:v>1961546913</c:v>
                </c:pt>
                <c:pt idx="3">
                  <c:v>1727438000</c:v>
                </c:pt>
                <c:pt idx="4">
                  <c:v>1859446425</c:v>
                </c:pt>
                <c:pt idx="5">
                  <c:v>2467368000</c:v>
                </c:pt>
                <c:pt idx="6">
                  <c:v>2614120000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E9-40B0-8832-4E14FD1A4D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218554671"/>
        <c:axId val="1218548431"/>
      </c:barChart>
      <c:lineChart>
        <c:grouping val="standard"/>
        <c:varyColors val="0"/>
        <c:ser>
          <c:idx val="3"/>
          <c:order val="3"/>
          <c:tx>
            <c:strRef>
              <c:f>Sheet1!$E$13</c:f>
              <c:strCache>
                <c:ptCount val="1"/>
                <c:pt idx="0">
                  <c:v>Construction, Renovation and Improvement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Sheet1!$A$14:$A$20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Sheet1!$E$14:$E$20</c:f>
              <c:numCache>
                <c:formatCode>#,##0</c:formatCode>
                <c:ptCount val="7"/>
                <c:pt idx="0">
                  <c:v>232826000</c:v>
                </c:pt>
                <c:pt idx="1">
                  <c:v>239480000</c:v>
                </c:pt>
                <c:pt idx="2">
                  <c:v>149299353</c:v>
                </c:pt>
                <c:pt idx="3">
                  <c:v>263905000</c:v>
                </c:pt>
                <c:pt idx="4">
                  <c:v>194652079</c:v>
                </c:pt>
                <c:pt idx="5">
                  <c:v>293200000</c:v>
                </c:pt>
                <c:pt idx="6">
                  <c:v>453900000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5E9-40B0-8832-4E14FD1A4D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3915808"/>
        <c:axId val="1023922464"/>
      </c:lineChart>
      <c:catAx>
        <c:axId val="1218554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8548431"/>
        <c:crosses val="autoZero"/>
        <c:auto val="1"/>
        <c:lblAlgn val="ctr"/>
        <c:lblOffset val="100"/>
        <c:noMultiLvlLbl val="0"/>
      </c:catAx>
      <c:valAx>
        <c:axId val="1218548431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8554671"/>
        <c:crosses val="autoZero"/>
        <c:crossBetween val="between"/>
      </c:valAx>
      <c:valAx>
        <c:axId val="102392246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3915808"/>
        <c:crosses val="max"/>
        <c:crossBetween val="between"/>
      </c:valAx>
      <c:catAx>
        <c:axId val="1023915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239224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56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Ordinary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6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3366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B74-4729-8FE9-2659B5E35F8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(O)'!$H$4:$H$12</c:f>
              <c:strCache>
                <c:ptCount val="9"/>
                <c:pt idx="0">
                  <c:v>A*</c:v>
                </c:pt>
                <c:pt idx="1">
                  <c:v>A</c:v>
                </c:pt>
                <c:pt idx="2">
                  <c:v>B</c:v>
                </c:pt>
                <c:pt idx="3">
                  <c:v>C</c:v>
                </c:pt>
                <c:pt idx="4">
                  <c:v>D</c:v>
                </c:pt>
                <c:pt idx="5">
                  <c:v>E</c:v>
                </c:pt>
                <c:pt idx="6">
                  <c:v>F</c:v>
                </c:pt>
                <c:pt idx="7">
                  <c:v>G</c:v>
                </c:pt>
                <c:pt idx="8">
                  <c:v>U</c:v>
                </c:pt>
              </c:strCache>
            </c:strRef>
          </c:cat>
          <c:val>
            <c:numRef>
              <c:f>'Math (O)'!$J$4:$J$12</c:f>
              <c:numCache>
                <c:formatCode>0%</c:formatCode>
                <c:ptCount val="9"/>
                <c:pt idx="0">
                  <c:v>1.1859784322065704E-2</c:v>
                </c:pt>
                <c:pt idx="1">
                  <c:v>3.2777041058873572E-2</c:v>
                </c:pt>
                <c:pt idx="2">
                  <c:v>5.489528861310581E-2</c:v>
                </c:pt>
                <c:pt idx="3">
                  <c:v>8.1817499437035549E-2</c:v>
                </c:pt>
                <c:pt idx="4">
                  <c:v>0.1325593614732154</c:v>
                </c:pt>
                <c:pt idx="5">
                  <c:v>0.20962293892461281</c:v>
                </c:pt>
                <c:pt idx="6">
                  <c:v>0.10075812545349913</c:v>
                </c:pt>
                <c:pt idx="7">
                  <c:v>0.11997397853228914</c:v>
                </c:pt>
                <c:pt idx="8">
                  <c:v>0.25573598218530286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74-4729-8FE9-2659B5E35F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2277440"/>
        <c:axId val="242271200"/>
      </c:barChart>
      <c:catAx>
        <c:axId val="242277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42271200"/>
        <c:crosses val="autoZero"/>
        <c:auto val="1"/>
        <c:lblAlgn val="ctr"/>
        <c:lblOffset val="100"/>
        <c:noMultiLvlLbl val="0"/>
      </c:catAx>
      <c:valAx>
        <c:axId val="24227120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42277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56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6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3366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F00-449F-9749-853F24BD91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(AS)'!$H$4:$H$9</c:f>
              <c:strCache>
                <c:ptCount val="6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u</c:v>
                </c:pt>
              </c:strCache>
            </c:strRef>
          </c:cat>
          <c:val>
            <c:numRef>
              <c:f>'Math (AS)'!$J$4:$J$9</c:f>
              <c:numCache>
                <c:formatCode>0%</c:formatCode>
                <c:ptCount val="6"/>
                <c:pt idx="0">
                  <c:v>7.263107263107263E-2</c:v>
                </c:pt>
                <c:pt idx="1">
                  <c:v>9.5238095238095233E-2</c:v>
                </c:pt>
                <c:pt idx="2">
                  <c:v>0.14911014911014911</c:v>
                </c:pt>
                <c:pt idx="3">
                  <c:v>0.20274170274170275</c:v>
                </c:pt>
                <c:pt idx="4">
                  <c:v>0.21885521885521886</c:v>
                </c:pt>
                <c:pt idx="5">
                  <c:v>0.26142376142376145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00-449F-9749-853F24BD91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1656656"/>
        <c:axId val="211660400"/>
      </c:barChart>
      <c:catAx>
        <c:axId val="211656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1660400"/>
        <c:crosses val="autoZero"/>
        <c:auto val="1"/>
        <c:lblAlgn val="ctr"/>
        <c:lblOffset val="100"/>
        <c:noMultiLvlLbl val="0"/>
      </c:catAx>
      <c:valAx>
        <c:axId val="21166040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1656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56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6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3366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C19-42CD-8D36-CC1474946DC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'Computer Science (AS)'!$H$2:$H$7</c:f>
              <c:strCache>
                <c:ptCount val="6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u</c:v>
                </c:pt>
              </c:strCache>
            </c:strRef>
          </c:cat>
          <c:val>
            <c:numRef>
              <c:f>'Computer Science (AS)'!$J$2:$J$7</c:f>
              <c:numCache>
                <c:formatCode>0%</c:formatCode>
                <c:ptCount val="6"/>
                <c:pt idx="0">
                  <c:v>0.13247863247863248</c:v>
                </c:pt>
                <c:pt idx="1">
                  <c:v>0.22222222222222221</c:v>
                </c:pt>
                <c:pt idx="2">
                  <c:v>0.28632478632478631</c:v>
                </c:pt>
                <c:pt idx="3">
                  <c:v>0.19230769230769232</c:v>
                </c:pt>
                <c:pt idx="4">
                  <c:v>0.10256410256410256</c:v>
                </c:pt>
                <c:pt idx="5">
                  <c:v>6.4102564102564097E-2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19-42CD-8D36-CC1474946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1284560"/>
        <c:axId val="221287056"/>
      </c:barChart>
      <c:catAx>
        <c:axId val="22128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21287056"/>
        <c:crosses val="autoZero"/>
        <c:auto val="1"/>
        <c:lblAlgn val="ctr"/>
        <c:lblOffset val="100"/>
        <c:noMultiLvlLbl val="0"/>
      </c:catAx>
      <c:valAx>
        <c:axId val="221287056"/>
        <c:scaling>
          <c:orientation val="minMax"/>
          <c:max val="0.30000000000000004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2128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56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Ordinary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6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3366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DF-43D0-9B1A-5E71D8F8AC12}"/>
              </c:ext>
            </c:extLst>
          </c:dPt>
          <c:dLbls>
            <c:dLbl>
              <c:idx val="0"/>
              <c:layout>
                <c:manualLayout>
                  <c:x val="-1.2161273387985158E-17"/>
                  <c:y val="-1.80803407920354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DF-43D0-9B1A-5E71D8F8AC12}"/>
                </c:ext>
              </c:extLst>
            </c:dLbl>
            <c:dLbl>
              <c:idx val="1"/>
              <c:layout>
                <c:manualLayout>
                  <c:x val="-4.8645093551940632E-17"/>
                  <c:y val="-1.80803407920354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DF-43D0-9B1A-5E71D8F8AC12}"/>
                </c:ext>
              </c:extLst>
            </c:dLbl>
            <c:dLbl>
              <c:idx val="2"/>
              <c:layout>
                <c:manualLayout>
                  <c:x val="0"/>
                  <c:y val="-1.808034079203644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DF-43D0-9B1A-5E71D8F8AC12}"/>
                </c:ext>
              </c:extLst>
            </c:dLbl>
            <c:dLbl>
              <c:idx val="3"/>
              <c:layout>
                <c:manualLayout>
                  <c:x val="0"/>
                  <c:y val="-1.80803407920354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DF-43D0-9B1A-5E71D8F8AC12}"/>
                </c:ext>
              </c:extLst>
            </c:dLbl>
            <c:dLbl>
              <c:idx val="4"/>
              <c:layout>
                <c:manualLayout>
                  <c:x val="0"/>
                  <c:y val="-1.80803407920354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DDF-43D0-9B1A-5E71D8F8AC12}"/>
                </c:ext>
              </c:extLst>
            </c:dLbl>
            <c:dLbl>
              <c:idx val="5"/>
              <c:layout>
                <c:manualLayout>
                  <c:x val="0"/>
                  <c:y val="-1.80803407920354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DF-43D0-9B1A-5E71D8F8AC12}"/>
                </c:ext>
              </c:extLst>
            </c:dLbl>
            <c:dLbl>
              <c:idx val="6"/>
              <c:layout>
                <c:manualLayout>
                  <c:x val="0"/>
                  <c:y val="-1.80803407920354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DDF-43D0-9B1A-5E71D8F8AC12}"/>
                </c:ext>
              </c:extLst>
            </c:dLbl>
            <c:dLbl>
              <c:idx val="7"/>
              <c:layout>
                <c:manualLayout>
                  <c:x val="0"/>
                  <c:y val="-1.80803407920354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DDF-43D0-9B1A-5E71D8F8AC12}"/>
                </c:ext>
              </c:extLst>
            </c:dLbl>
            <c:dLbl>
              <c:idx val="8"/>
              <c:layout>
                <c:manualLayout>
                  <c:x val="0"/>
                  <c:y val="-1.80803407920354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DF-43D0-9B1A-5E71D8F8AC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'Computer Science (O)'!$H$2:$H$10</c:f>
              <c:strCache>
                <c:ptCount val="9"/>
                <c:pt idx="0">
                  <c:v>A*</c:v>
                </c:pt>
                <c:pt idx="1">
                  <c:v>A</c:v>
                </c:pt>
                <c:pt idx="2">
                  <c:v>B</c:v>
                </c:pt>
                <c:pt idx="3">
                  <c:v>C</c:v>
                </c:pt>
                <c:pt idx="4">
                  <c:v>D</c:v>
                </c:pt>
                <c:pt idx="5">
                  <c:v>E</c:v>
                </c:pt>
                <c:pt idx="6">
                  <c:v>F</c:v>
                </c:pt>
                <c:pt idx="7">
                  <c:v>G</c:v>
                </c:pt>
                <c:pt idx="8">
                  <c:v>U</c:v>
                </c:pt>
              </c:strCache>
            </c:strRef>
          </c:cat>
          <c:val>
            <c:numRef>
              <c:f>'Computer Science (O)'!$J$2:$J$10</c:f>
              <c:numCache>
                <c:formatCode>0%</c:formatCode>
                <c:ptCount val="9"/>
                <c:pt idx="0">
                  <c:v>4.1156840934371525E-2</c:v>
                </c:pt>
                <c:pt idx="1">
                  <c:v>0.10901001112347053</c:v>
                </c:pt>
                <c:pt idx="2">
                  <c:v>0.15127919911012236</c:v>
                </c:pt>
                <c:pt idx="3">
                  <c:v>0.19466073414905449</c:v>
                </c:pt>
                <c:pt idx="4">
                  <c:v>0.1446051167964405</c:v>
                </c:pt>
                <c:pt idx="5">
                  <c:v>0.14571746384872081</c:v>
                </c:pt>
                <c:pt idx="6">
                  <c:v>9.7886540600667413E-2</c:v>
                </c:pt>
                <c:pt idx="7">
                  <c:v>6.5628476084538381E-2</c:v>
                </c:pt>
                <c:pt idx="8">
                  <c:v>5.0055617352614018E-2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DDF-43D0-9B1A-5E71D8F8AC1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18980224"/>
        <c:axId val="718982304"/>
      </c:barChart>
      <c:catAx>
        <c:axId val="71898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18982304"/>
        <c:crosses val="autoZero"/>
        <c:auto val="1"/>
        <c:lblAlgn val="ctr"/>
        <c:lblOffset val="100"/>
        <c:noMultiLvlLbl val="0"/>
      </c:catAx>
      <c:valAx>
        <c:axId val="718982304"/>
        <c:scaling>
          <c:orientation val="minMax"/>
          <c:max val="0.30000000000000004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1898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413458463787808E-2"/>
          <c:y val="3.9886058616479279E-2"/>
          <c:w val="0.91899284031137551"/>
          <c:h val="0.905335989384560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Sheet4!$B$8</c:f>
              <c:strCache>
                <c:ptCount val="1"/>
                <c:pt idx="0">
                  <c:v>Enrolment from Grade 1 -12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8C6-4D5A-B2A2-F31845391532}"/>
              </c:ext>
            </c:extLst>
          </c:dPt>
          <c:dLbls>
            <c:dLbl>
              <c:idx val="3"/>
              <c:layout>
                <c:manualLayout>
                  <c:x val="1.8573801558882979E-2"/>
                  <c:y val="-8.71699879159035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C6-4D5A-B2A2-F318453915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Sheet4!$A$9:$A$12</c:f>
              <c:numCache>
                <c:formatCode>General</c:formatCode>
                <c:ptCount val="4"/>
                <c:pt idx="0">
                  <c:v>2013</c:v>
                </c:pt>
                <c:pt idx="1">
                  <c:v>2020</c:v>
                </c:pt>
                <c:pt idx="2">
                  <c:v>2022</c:v>
                </c:pt>
                <c:pt idx="3">
                  <c:v>2024</c:v>
                </c:pt>
              </c:numCache>
            </c:numRef>
          </c:cat>
          <c:val>
            <c:numRef>
              <c:f>Sheet4!$B$9:$B$12</c:f>
              <c:numCache>
                <c:formatCode>General</c:formatCode>
                <c:ptCount val="4"/>
                <c:pt idx="0">
                  <c:v>74886</c:v>
                </c:pt>
                <c:pt idx="1">
                  <c:v>63290</c:v>
                </c:pt>
                <c:pt idx="2">
                  <c:v>57478</c:v>
                </c:pt>
                <c:pt idx="3">
                  <c:v>10291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C6-4D5A-B2A2-F318453915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05442160"/>
        <c:axId val="1905442640"/>
      </c:barChart>
      <c:catAx>
        <c:axId val="190544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905442640"/>
        <c:crosses val="autoZero"/>
        <c:auto val="1"/>
        <c:lblAlgn val="ctr"/>
        <c:lblOffset val="100"/>
        <c:noMultiLvlLbl val="0"/>
      </c:catAx>
      <c:valAx>
        <c:axId val="1905442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90544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  <c:userShapes r:id="rId5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Qualified!$A$3</c:f>
              <c:strCache>
                <c:ptCount val="1"/>
                <c:pt idx="0">
                  <c:v>Not Qualified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Qualified!$B$1:$F$1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Qualified!$B$3:$F$3</c:f>
              <c:numCache>
                <c:formatCode>0.00%</c:formatCode>
                <c:ptCount val="5"/>
                <c:pt idx="0">
                  <c:v>0.81499999999999995</c:v>
                </c:pt>
                <c:pt idx="1">
                  <c:v>0.81200000000000006</c:v>
                </c:pt>
                <c:pt idx="2">
                  <c:v>0.78600000000000003</c:v>
                </c:pt>
                <c:pt idx="3">
                  <c:v>0.748</c:v>
                </c:pt>
                <c:pt idx="4">
                  <c:v>0.70500000000000007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17-49BB-AC0D-5E0264133B05}"/>
            </c:ext>
          </c:extLst>
        </c:ser>
        <c:ser>
          <c:idx val="0"/>
          <c:order val="1"/>
          <c:tx>
            <c:strRef>
              <c:f>Qualified!$A$2</c:f>
              <c:strCache>
                <c:ptCount val="1"/>
                <c:pt idx="0">
                  <c:v>Candidate Qualified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Qualified!$B$1:$F$1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Qualified!$B$2:$F$2</c:f>
              <c:numCache>
                <c:formatCode>0.00%</c:formatCode>
                <c:ptCount val="5"/>
                <c:pt idx="0">
                  <c:v>0.185</c:v>
                </c:pt>
                <c:pt idx="1">
                  <c:v>0.188</c:v>
                </c:pt>
                <c:pt idx="2">
                  <c:v>0.214</c:v>
                </c:pt>
                <c:pt idx="3">
                  <c:v>0.252</c:v>
                </c:pt>
                <c:pt idx="4">
                  <c:v>0.29499999999999998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17-49BB-AC0D-5E0264133B0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84719680"/>
        <c:axId val="284718016"/>
      </c:barChart>
      <c:catAx>
        <c:axId val="28471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84718016"/>
        <c:crosses val="autoZero"/>
        <c:auto val="1"/>
        <c:lblAlgn val="ctr"/>
        <c:lblOffset val="100"/>
        <c:noMultiLvlLbl val="0"/>
      </c:catAx>
      <c:valAx>
        <c:axId val="284718016"/>
        <c:scaling>
          <c:orientation val="minMax"/>
          <c:max val="1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8471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Debt as % of GDP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26"/>
                <c:pt idx="0">
                  <c:v>1999/00</c:v>
                </c:pt>
                <c:pt idx="1">
                  <c:v>2000/01</c:v>
                </c:pt>
                <c:pt idx="2">
                  <c:v>2001/02</c:v>
                </c:pt>
                <c:pt idx="3">
                  <c:v>2002/03</c:v>
                </c:pt>
                <c:pt idx="4">
                  <c:v>2003/04</c:v>
                </c:pt>
                <c:pt idx="5">
                  <c:v>2004/05</c:v>
                </c:pt>
                <c:pt idx="6">
                  <c:v>2005/06</c:v>
                </c:pt>
                <c:pt idx="7">
                  <c:v>2006/07</c:v>
                </c:pt>
                <c:pt idx="8">
                  <c:v>2007/08</c:v>
                </c:pt>
                <c:pt idx="9">
                  <c:v>2008/09</c:v>
                </c:pt>
                <c:pt idx="10">
                  <c:v>2009/10</c:v>
                </c:pt>
                <c:pt idx="11">
                  <c:v>2010/11</c:v>
                </c:pt>
                <c:pt idx="12">
                  <c:v>2011/12</c:v>
                </c:pt>
                <c:pt idx="13">
                  <c:v>2012/13</c:v>
                </c:pt>
                <c:pt idx="14">
                  <c:v>2013/14</c:v>
                </c:pt>
                <c:pt idx="15">
                  <c:v>2014/15</c:v>
                </c:pt>
                <c:pt idx="16">
                  <c:v>2015/16</c:v>
                </c:pt>
                <c:pt idx="17">
                  <c:v>2016/17</c:v>
                </c:pt>
                <c:pt idx="18">
                  <c:v>2017/18</c:v>
                </c:pt>
                <c:pt idx="19">
                  <c:v>2018/19</c:v>
                </c:pt>
                <c:pt idx="20">
                  <c:v>2019/20</c:v>
                </c:pt>
                <c:pt idx="21">
                  <c:v>2020/21</c:v>
                </c:pt>
                <c:pt idx="22">
                  <c:v>2021/22</c:v>
                </c:pt>
                <c:pt idx="23">
                  <c:v>2022/23</c:v>
                </c:pt>
                <c:pt idx="24">
                  <c:v>2023/24</c:v>
                </c:pt>
                <c:pt idx="25">
                  <c:v>2024/25</c:v>
                </c:pt>
              </c:strCache>
            </c:strRef>
          </c:cat>
          <c:val>
            <c:numRef>
              <c:f>Sheet1!$D$2:$D$27</c:f>
              <c:numCache>
                <c:formatCode>0</c:formatCode>
                <c:ptCount val="26"/>
                <c:pt idx="0">
                  <c:v>21.450552335226259</c:v>
                </c:pt>
                <c:pt idx="1">
                  <c:v>20.378597086944868</c:v>
                </c:pt>
                <c:pt idx="2">
                  <c:v>23.638874955720862</c:v>
                </c:pt>
                <c:pt idx="3">
                  <c:v>22.07431006866582</c:v>
                </c:pt>
                <c:pt idx="4">
                  <c:v>26.426815532598926</c:v>
                </c:pt>
                <c:pt idx="5">
                  <c:v>28.83579413824377</c:v>
                </c:pt>
                <c:pt idx="6">
                  <c:v>26.259046214407014</c:v>
                </c:pt>
                <c:pt idx="7">
                  <c:v>24.507588870955484</c:v>
                </c:pt>
                <c:pt idx="8">
                  <c:v>18.716102701531867</c:v>
                </c:pt>
                <c:pt idx="9">
                  <c:v>18.945087488104981</c:v>
                </c:pt>
                <c:pt idx="10">
                  <c:v>15.475852527453359</c:v>
                </c:pt>
                <c:pt idx="11">
                  <c:v>16.426747162664064</c:v>
                </c:pt>
                <c:pt idx="12">
                  <c:v>26.214262515588661</c:v>
                </c:pt>
                <c:pt idx="13">
                  <c:v>24.694217128032854</c:v>
                </c:pt>
                <c:pt idx="14">
                  <c:v>25.179942417697958</c:v>
                </c:pt>
                <c:pt idx="15">
                  <c:v>25.403005376265824</c:v>
                </c:pt>
                <c:pt idx="16">
                  <c:v>39.990739617667145</c:v>
                </c:pt>
                <c:pt idx="17">
                  <c:v>43.7</c:v>
                </c:pt>
                <c:pt idx="18">
                  <c:v>43.4</c:v>
                </c:pt>
                <c:pt idx="19">
                  <c:v>49.1</c:v>
                </c:pt>
                <c:pt idx="20">
                  <c:v>56.1</c:v>
                </c:pt>
                <c:pt idx="21">
                  <c:v>62.818315954708567</c:v>
                </c:pt>
                <c:pt idx="22">
                  <c:v>66.099999999999994</c:v>
                </c:pt>
                <c:pt idx="23" formatCode="General">
                  <c:v>66.2</c:v>
                </c:pt>
                <c:pt idx="24" formatCode="General">
                  <c:v>62.5</c:v>
                </c:pt>
                <c:pt idx="25" formatCode="General">
                  <c:v>60.1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01-40E8-83F6-E23854E9576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26467120"/>
        <c:axId val="2126471280"/>
      </c:barChart>
      <c:catAx>
        <c:axId val="212646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26471280"/>
        <c:crosses val="autoZero"/>
        <c:auto val="1"/>
        <c:lblAlgn val="ctr"/>
        <c:lblOffset val="100"/>
        <c:noMultiLvlLbl val="0"/>
      </c:catAx>
      <c:valAx>
        <c:axId val="2126471280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2646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7079286729693E-2"/>
          <c:y val="4.5420775392568773E-2"/>
          <c:w val="0.93078991144514667"/>
          <c:h val="0.9363696707550943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35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B4B-4CC8-BF2E-33D53923D352}"/>
              </c:ext>
            </c:extLst>
          </c:dPt>
          <c:dPt>
            <c:idx val="36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B4B-4CC8-BF2E-33D53923D352}"/>
              </c:ext>
            </c:extLst>
          </c:dPt>
          <c:dLbls>
            <c:dLbl>
              <c:idx val="4"/>
              <c:layout>
                <c:manualLayout>
                  <c:x val="8.8224013273892864E-3"/>
                  <c:y val="-6.8114055278018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4B-4CC8-BF2E-33D53923D352}"/>
                </c:ext>
              </c:extLst>
            </c:dLbl>
            <c:dLbl>
              <c:idx val="28"/>
              <c:layout>
                <c:manualLayout>
                  <c:x val="2.205600331847332E-3"/>
                  <c:y val="-9.86517750417198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4B-4CC8-BF2E-33D53923D352}"/>
                </c:ext>
              </c:extLst>
            </c:dLbl>
            <c:dLbl>
              <c:idx val="30"/>
              <c:layout>
                <c:manualLayout>
                  <c:x val="2.205600331847332E-3"/>
                  <c:y val="-8.22086720140442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B4B-4CC8-BF2E-33D53923D352}"/>
                </c:ext>
              </c:extLst>
            </c:dLbl>
            <c:dLbl>
              <c:idx val="35"/>
              <c:tx>
                <c:rich>
                  <a:bodyPr/>
                  <a:lstStyle/>
                  <a:p>
                    <a:r>
                      <a:rPr lang="en-US"/>
                      <a:t>3.7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B4B-4CC8-BF2E-33D53923D3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'GDP Production Percentage growt'!$K$4:$AU$4</c:f>
              <c:strCache>
                <c:ptCount val="37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  <c:pt idx="29">
                  <c:v>2018</c:v>
                </c:pt>
                <c:pt idx="30">
                  <c:v>2019</c:v>
                </c:pt>
                <c:pt idx="31">
                  <c:v>2020</c:v>
                </c:pt>
                <c:pt idx="32">
                  <c:v>2021</c:v>
                </c:pt>
                <c:pt idx="33">
                  <c:v>2022</c:v>
                </c:pt>
                <c:pt idx="34">
                  <c:v>2023</c:v>
                </c:pt>
                <c:pt idx="35">
                  <c:v>2024</c:v>
                </c:pt>
                <c:pt idx="36">
                  <c:v>2025</c:v>
                </c:pt>
              </c:strCache>
            </c:strRef>
          </c:cat>
          <c:val>
            <c:numRef>
              <c:f>'GDP Production Percentage growt'!$K$57:$AU$57</c:f>
              <c:numCache>
                <c:formatCode>#,##0.0_ ;\-#,##0.0\ </c:formatCode>
                <c:ptCount val="37"/>
                <c:pt idx="0">
                  <c:v>1.8586749622582444</c:v>
                </c:pt>
                <c:pt idx="1">
                  <c:v>2.0474599395069015</c:v>
                </c:pt>
                <c:pt idx="2">
                  <c:v>8.1656124428625141</c:v>
                </c:pt>
                <c:pt idx="3">
                  <c:v>7.1893425706451186</c:v>
                </c:pt>
                <c:pt idx="4">
                  <c:v>-1.5795392203595382</c:v>
                </c:pt>
                <c:pt idx="5">
                  <c:v>1.7298795628684527</c:v>
                </c:pt>
                <c:pt idx="6">
                  <c:v>3.8990142311539078</c:v>
                </c:pt>
                <c:pt idx="7">
                  <c:v>3.191324282929231</c:v>
                </c:pt>
                <c:pt idx="8">
                  <c:v>4.2201003696050732</c:v>
                </c:pt>
                <c:pt idx="9">
                  <c:v>3.2915854880563922</c:v>
                </c:pt>
                <c:pt idx="10">
                  <c:v>3.369278511607976</c:v>
                </c:pt>
                <c:pt idx="11">
                  <c:v>3.4921833275713077</c:v>
                </c:pt>
                <c:pt idx="12">
                  <c:v>1.1779487445437109</c:v>
                </c:pt>
                <c:pt idx="13">
                  <c:v>4.7886612553131869</c:v>
                </c:pt>
                <c:pt idx="14">
                  <c:v>4.2397942888182216</c:v>
                </c:pt>
                <c:pt idx="15">
                  <c:v>12.269548097561223</c:v>
                </c:pt>
                <c:pt idx="16">
                  <c:v>2.529262602093274</c:v>
                </c:pt>
                <c:pt idx="17">
                  <c:v>7.0731753002815312</c:v>
                </c:pt>
                <c:pt idx="18">
                  <c:v>5.3740441744208223</c:v>
                </c:pt>
                <c:pt idx="19">
                  <c:v>2.649812008916852</c:v>
                </c:pt>
                <c:pt idx="20">
                  <c:v>0.29597094506690347</c:v>
                </c:pt>
                <c:pt idx="21">
                  <c:v>6.0392494914288886</c:v>
                </c:pt>
                <c:pt idx="22">
                  <c:v>5.0913381136473257</c:v>
                </c:pt>
                <c:pt idx="23">
                  <c:v>5.0616820868681467</c:v>
                </c:pt>
                <c:pt idx="24">
                  <c:v>5.614719617097319</c:v>
                </c:pt>
                <c:pt idx="25">
                  <c:v>6.0925191391540956</c:v>
                </c:pt>
                <c:pt idx="26">
                  <c:v>4.2641745287317567</c:v>
                </c:pt>
                <c:pt idx="27">
                  <c:v>3.3794488415761492E-2</c:v>
                </c:pt>
                <c:pt idx="28">
                  <c:v>-1.02725082313043</c:v>
                </c:pt>
                <c:pt idx="29">
                  <c:v>1.0599434426866878</c:v>
                </c:pt>
                <c:pt idx="30">
                  <c:v>-0.83915467805194544</c:v>
                </c:pt>
                <c:pt idx="31">
                  <c:v>-8.1014042599179703</c:v>
                </c:pt>
                <c:pt idx="32">
                  <c:v>3.6038385858288251</c:v>
                </c:pt>
                <c:pt idx="33">
                  <c:v>5.3496629802181133</c:v>
                </c:pt>
                <c:pt idx="34">
                  <c:v>4.1599814056670539</c:v>
                </c:pt>
                <c:pt idx="35">
                  <c:v>3.5</c:v>
                </c:pt>
                <c:pt idx="3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B4B-4CC8-BF2E-33D53923D3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05371823"/>
        <c:axId val="805373071"/>
      </c:barChart>
      <c:catAx>
        <c:axId val="805371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05373071"/>
        <c:crosses val="autoZero"/>
        <c:auto val="1"/>
        <c:lblAlgn val="ctr"/>
        <c:lblOffset val="100"/>
        <c:noMultiLvlLbl val="0"/>
      </c:catAx>
      <c:valAx>
        <c:axId val="805373071"/>
        <c:scaling>
          <c:orientation val="minMax"/>
        </c:scaling>
        <c:delete val="0"/>
        <c:axPos val="l"/>
        <c:numFmt formatCode="#,##0.0_ ;\-#,##0.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0537182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  <c:userShapes r:id="rId5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PowerPoint]Sheet1'!$B$1</c:f>
              <c:strCache>
                <c:ptCount val="1"/>
                <c:pt idx="0">
                  <c:v>Budget Allocation (Million N$)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'[Chart in Microsoft PowerPoint]Sheet1'!$A$2:$A$5</c:f>
              <c:strCache>
                <c:ptCount val="4"/>
                <c:pt idx="0">
                  <c:v>Improving Quality of Life of Namibian Citizens</c:v>
                </c:pt>
                <c:pt idx="1">
                  <c:v>Develop Sports Infrastructure and the Sports Industry</c:v>
                </c:pt>
                <c:pt idx="2">
                  <c:v>Youth Empowerment and Development of Youth Owned Businesses</c:v>
                </c:pt>
                <c:pt idx="3">
                  <c:v>Develop Namibia’s Creative Industry</c:v>
                </c:pt>
              </c:strCache>
            </c:strRef>
          </c:cat>
          <c:val>
            <c:numRef>
              <c:f>'[Chart in Microsoft PowerPoint]Sheet1'!$B$2:$B$5</c:f>
              <c:numCache>
                <c:formatCode>#,##0</c:formatCode>
                <c:ptCount val="4"/>
                <c:pt idx="0">
                  <c:v>67500000000</c:v>
                </c:pt>
                <c:pt idx="1">
                  <c:v>6900000000</c:v>
                </c:pt>
                <c:pt idx="2">
                  <c:v>10000000000</c:v>
                </c:pt>
                <c:pt idx="3">
                  <c:v>1300000000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CA-42E0-ACD8-E65199F13D4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878784848"/>
        <c:axId val="878787728"/>
      </c:barChart>
      <c:lineChart>
        <c:grouping val="standard"/>
        <c:varyColors val="0"/>
        <c:ser>
          <c:idx val="1"/>
          <c:order val="1"/>
          <c:tx>
            <c:strRef>
              <c:f>'[Chart in Microsoft PowerPoint]Sheet1'!$C$1</c:f>
              <c:strCache>
                <c:ptCount val="1"/>
                <c:pt idx="0">
                  <c:v>Estimated Job Creation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ash"/>
            <c:size val="3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PowerPoint]Sheet1'!$A$2:$A$5</c:f>
              <c:strCache>
                <c:ptCount val="4"/>
                <c:pt idx="0">
                  <c:v>Improving Quality of Life of Namibian Citizens</c:v>
                </c:pt>
                <c:pt idx="1">
                  <c:v>Develop Sports Infrastructure and the Sports Industry</c:v>
                </c:pt>
                <c:pt idx="2">
                  <c:v>Youth Empowerment and Development of Youth Owned Businesses</c:v>
                </c:pt>
                <c:pt idx="3">
                  <c:v>Develop Namibia’s Creative Industry</c:v>
                </c:pt>
              </c:strCache>
            </c:strRef>
          </c:cat>
          <c:val>
            <c:numRef>
              <c:f>'[Chart in Microsoft PowerPoint]Sheet1'!$C$2:$C$5</c:f>
              <c:numCache>
                <c:formatCode>#,##0</c:formatCode>
                <c:ptCount val="4"/>
                <c:pt idx="0">
                  <c:v>164342</c:v>
                </c:pt>
                <c:pt idx="1">
                  <c:v>91330</c:v>
                </c:pt>
                <c:pt idx="2">
                  <c:v>54549</c:v>
                </c:pt>
                <c:pt idx="3">
                  <c:v>2410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CA-42E0-ACD8-E65199F13D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3432911"/>
        <c:axId val="1793432079"/>
      </c:lineChart>
      <c:catAx>
        <c:axId val="87878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78787728"/>
        <c:crosses val="autoZero"/>
        <c:auto val="1"/>
        <c:lblAlgn val="ctr"/>
        <c:lblOffset val="100"/>
        <c:noMultiLvlLbl val="0"/>
      </c:catAx>
      <c:valAx>
        <c:axId val="87878772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78784848"/>
        <c:crosses val="autoZero"/>
        <c:crossBetween val="between"/>
      </c:valAx>
      <c:valAx>
        <c:axId val="1793432079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93432911"/>
        <c:crosses val="max"/>
        <c:crossBetween val="between"/>
      </c:valAx>
      <c:catAx>
        <c:axId val="179343291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9343207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 b="1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Improving</a:t>
            </a:r>
            <a:r>
              <a:rPr lang="en-US" sz="16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Quality of Life of Namibians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944461024004653"/>
          <c:y val="2.5428331875182269E-2"/>
          <c:w val="0.8391754091962994"/>
          <c:h val="0.4624219889180519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'Table 18'!$D$6:$D$15</c:f>
              <c:strCache>
                <c:ptCount val="10"/>
                <c:pt idx="0">
                  <c:v> Low Cost Housing</c:v>
                </c:pt>
                <c:pt idx="1">
                  <c:v>Basic Sanitation Facilities Project</c:v>
                </c:pt>
                <c:pt idx="2">
                  <c:v>Mass Health Care  (Hospitals)</c:v>
                </c:pt>
                <c:pt idx="3">
                  <c:v>Mass Health Care  (Clinics)</c:v>
                </c:pt>
                <c:pt idx="4">
                  <c:v>Free Higher Education Project</c:v>
                </c:pt>
                <c:pt idx="5">
                  <c:v>National Food Security Project (Green Schemes, Drought Relief)</c:v>
                </c:pt>
                <c:pt idx="6">
                  <c:v>Cattle Bull Improvement Scheme</c:v>
                </c:pt>
                <c:pt idx="7">
                  <c:v>National Cattle Herd Restocking Scheme</c:v>
                </c:pt>
                <c:pt idx="8">
                  <c:v>Agricultural Inputs Subsidies Scheme</c:v>
                </c:pt>
                <c:pt idx="9">
                  <c:v>National Granary Ecosystem Project, Mass Farm 30,000Ha</c:v>
                </c:pt>
              </c:strCache>
            </c:strRef>
          </c:cat>
          <c:val>
            <c:numRef>
              <c:f>'Table 18'!$E$6:$E$15</c:f>
              <c:numCache>
                <c:formatCode>#,##0</c:formatCode>
                <c:ptCount val="10"/>
                <c:pt idx="0">
                  <c:v>15000000000</c:v>
                </c:pt>
                <c:pt idx="1">
                  <c:v>2500000000</c:v>
                </c:pt>
                <c:pt idx="2">
                  <c:v>10000000000</c:v>
                </c:pt>
                <c:pt idx="3">
                  <c:v>5000000000</c:v>
                </c:pt>
                <c:pt idx="4">
                  <c:v>25000000000</c:v>
                </c:pt>
                <c:pt idx="5">
                  <c:v>2500000000</c:v>
                </c:pt>
                <c:pt idx="6">
                  <c:v>30000000</c:v>
                </c:pt>
                <c:pt idx="7">
                  <c:v>120000000</c:v>
                </c:pt>
                <c:pt idx="8">
                  <c:v>350000000</c:v>
                </c:pt>
                <c:pt idx="9">
                  <c:v>7000000000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7C-4F3C-9C20-5AFE842F2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5228544"/>
        <c:axId val="945223744"/>
      </c:barChart>
      <c:catAx>
        <c:axId val="94522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5223744"/>
        <c:crosses val="autoZero"/>
        <c:auto val="1"/>
        <c:lblAlgn val="ctr"/>
        <c:lblOffset val="100"/>
        <c:noMultiLvlLbl val="0"/>
      </c:catAx>
      <c:valAx>
        <c:axId val="94522374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5228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  <a:effectLst/>
              </a:rPr>
              <a:t>Develop Sports Infrastructure and the Sports Industry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pP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'Table 18'!$D$18:$D$22</c:f>
              <c:strCache>
                <c:ptCount val="5"/>
                <c:pt idx="0">
                  <c:v>Sports Infrastructure and Sports Industry Development Project 1</c:v>
                </c:pt>
                <c:pt idx="1">
                  <c:v>Sports Infrastructure and Sports Industry Development Project 2</c:v>
                </c:pt>
                <c:pt idx="2">
                  <c:v>Sports Infrastructure and Sports Industry Development Project 3</c:v>
                </c:pt>
                <c:pt idx="3">
                  <c:v>Sports Centres of Excellence Project</c:v>
                </c:pt>
                <c:pt idx="4">
                  <c:v>Sports League Sponsorship Project</c:v>
                </c:pt>
              </c:strCache>
            </c:strRef>
          </c:cat>
          <c:val>
            <c:numRef>
              <c:f>'Table 18'!$E$18:$E$22</c:f>
              <c:numCache>
                <c:formatCode>#,##0</c:formatCode>
                <c:ptCount val="5"/>
                <c:pt idx="0">
                  <c:v>968000000</c:v>
                </c:pt>
                <c:pt idx="1">
                  <c:v>3020000000</c:v>
                </c:pt>
                <c:pt idx="2">
                  <c:v>1712000000</c:v>
                </c:pt>
                <c:pt idx="3">
                  <c:v>200000000</c:v>
                </c:pt>
                <c:pt idx="4">
                  <c:v>1000000000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D6-4898-9C30-23919168CE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5232384"/>
        <c:axId val="945241984"/>
      </c:barChart>
      <c:catAx>
        <c:axId val="945232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5241984"/>
        <c:crosses val="autoZero"/>
        <c:auto val="1"/>
        <c:lblAlgn val="ctr"/>
        <c:lblOffset val="100"/>
        <c:noMultiLvlLbl val="0"/>
      </c:catAx>
      <c:valAx>
        <c:axId val="94524198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5232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  <a:effectLst/>
              </a:rPr>
              <a:t>Youth Empowerment and Development of Youth Owned Businesses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prstClr val="black">
                    <a:lumMod val="65000"/>
                    <a:lumOff val="35000"/>
                  </a:prstClr>
                </a:solidFill>
              </a:defRPr>
            </a:pPr>
            <a:endParaRPr lang="en-US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'Table 18'!$D$25:$D$28</c:f>
              <c:strCache>
                <c:ptCount val="4"/>
                <c:pt idx="0">
                  <c:v>Youth In Business Empowerment Project L 1</c:v>
                </c:pt>
                <c:pt idx="1">
                  <c:v>Youth In Business Empowerment Project L 2 National Youth Fund</c:v>
                </c:pt>
                <c:pt idx="2">
                  <c:v>Youth Apprenticeship Scheme</c:v>
                </c:pt>
                <c:pt idx="3">
                  <c:v>Youth Internship Scheme</c:v>
                </c:pt>
              </c:strCache>
            </c:strRef>
          </c:cat>
          <c:val>
            <c:numRef>
              <c:f>'Table 18'!$E$25:$E$28</c:f>
              <c:numCache>
                <c:formatCode>#,##0</c:formatCode>
                <c:ptCount val="4"/>
                <c:pt idx="0">
                  <c:v>500000000</c:v>
                </c:pt>
                <c:pt idx="1">
                  <c:v>2000000000</c:v>
                </c:pt>
                <c:pt idx="2">
                  <c:v>3500000000</c:v>
                </c:pt>
                <c:pt idx="3">
                  <c:v>4000000000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04-4FB2-A410-D34B8E2923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5245824"/>
        <c:axId val="945240064"/>
      </c:barChart>
      <c:catAx>
        <c:axId val="94524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5240064"/>
        <c:crosses val="autoZero"/>
        <c:auto val="1"/>
        <c:lblAlgn val="ctr"/>
        <c:lblOffset val="100"/>
        <c:noMultiLvlLbl val="0"/>
      </c:catAx>
      <c:valAx>
        <c:axId val="94524006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5245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  <a:effectLst/>
              </a:rPr>
              <a:t>Develop Namibia’s Creative Industry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prstClr val="black">
                    <a:lumMod val="65000"/>
                    <a:lumOff val="35000"/>
                  </a:prstClr>
                </a:solidFill>
              </a:defRPr>
            </a:pPr>
            <a:endParaRPr lang="en-US" sz="1600" dirty="0"/>
          </a:p>
        </c:rich>
      </c:tx>
      <c:layout>
        <c:manualLayout>
          <c:xMode val="edge"/>
          <c:yMode val="edge"/>
          <c:x val="0.22558752271350702"/>
          <c:y val="2.17113687222944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466720506090584"/>
          <c:y val="2.458716352341728E-2"/>
          <c:w val="0.84533283487931965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'Table 18'!$D$31:$D$32</c:f>
              <c:strCache>
                <c:ptCount val="2"/>
                <c:pt idx="0">
                  <c:v>National Arts and Creative Industry Awards</c:v>
                </c:pt>
                <c:pt idx="1">
                  <c:v>Creative Industry Facilities and Equipment Project</c:v>
                </c:pt>
              </c:strCache>
            </c:strRef>
          </c:cat>
          <c:val>
            <c:numRef>
              <c:f>'Table 18'!$E$31:$E$32</c:f>
              <c:numCache>
                <c:formatCode>#,##0</c:formatCode>
                <c:ptCount val="2"/>
                <c:pt idx="0">
                  <c:v>1100000000</c:v>
                </c:pt>
                <c:pt idx="1">
                  <c:v>200000000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80-432F-A7D8-D90CE61124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5233344"/>
        <c:axId val="945231424"/>
      </c:barChart>
      <c:catAx>
        <c:axId val="94523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5231424"/>
        <c:crosses val="autoZero"/>
        <c:auto val="1"/>
        <c:lblAlgn val="ctr"/>
        <c:lblOffset val="100"/>
        <c:noMultiLvlLbl val="0"/>
      </c:catAx>
      <c:valAx>
        <c:axId val="94523142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5233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baseline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600" b="1" i="0" baseline="0" dirty="0">
                <a:effectLst/>
              </a:rPr>
              <a:t>Incidence of Multidimensional Poverty (H) by Region (2021)</a:t>
            </a:r>
            <a:endParaRPr lang="en-US" sz="1600" dirty="0"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prstClr val="black"/>
                </a:solidFill>
              </a:defRPr>
            </a:pPr>
            <a:endParaRPr lang="en-US" sz="1600" dirty="0"/>
          </a:p>
        </c:rich>
      </c:tx>
      <c:layout>
        <c:manualLayout>
          <c:xMode val="edge"/>
          <c:yMode val="edge"/>
          <c:x val="0.13628006983769386"/>
          <c:y val="3.58579917232646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1" i="0" u="none" strike="noStrike" baseline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8509172198164042E-2"/>
          <c:y val="2.2242418293521662E-2"/>
          <c:w val="0.95038615409824545"/>
          <c:h val="0.7763793327091816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75000"/>
              </a:schemeClr>
            </a:solidFill>
            <a:ln w="3175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'ANNUAL PERCENT - ZONES'!$CD$181:$CD$194</c:f>
              <c:strCache>
                <c:ptCount val="14"/>
                <c:pt idx="0">
                  <c:v>//Karas</c:v>
                </c:pt>
                <c:pt idx="1">
                  <c:v>Erongo</c:v>
                </c:pt>
                <c:pt idx="2">
                  <c:v>Hardap</c:v>
                </c:pt>
                <c:pt idx="3">
                  <c:v>Kavango East</c:v>
                </c:pt>
                <c:pt idx="4">
                  <c:v>Kavango
West</c:v>
                </c:pt>
                <c:pt idx="5">
                  <c:v>Khomas</c:v>
                </c:pt>
                <c:pt idx="6">
                  <c:v>Kunene</c:v>
                </c:pt>
                <c:pt idx="7">
                  <c:v>Ohangwena</c:v>
                </c:pt>
                <c:pt idx="8">
                  <c:v>Omaheke</c:v>
                </c:pt>
                <c:pt idx="9">
                  <c:v>Omusati</c:v>
                </c:pt>
                <c:pt idx="10">
                  <c:v>Oshana</c:v>
                </c:pt>
                <c:pt idx="11">
                  <c:v>Oshikoto</c:v>
                </c:pt>
                <c:pt idx="12">
                  <c:v>Otjozondjupa</c:v>
                </c:pt>
                <c:pt idx="13">
                  <c:v>Zambezi</c:v>
                </c:pt>
              </c:strCache>
            </c:strRef>
          </c:cat>
          <c:val>
            <c:numRef>
              <c:f>'ANNUAL PERCENT - ZONES'!$CE$181:$CE$194</c:f>
              <c:numCache>
                <c:formatCode>General</c:formatCode>
                <c:ptCount val="14"/>
                <c:pt idx="0">
                  <c:v>19.600000000000001</c:v>
                </c:pt>
                <c:pt idx="1">
                  <c:v>16.600000000000001</c:v>
                </c:pt>
                <c:pt idx="2">
                  <c:v>26.9</c:v>
                </c:pt>
                <c:pt idx="3">
                  <c:v>70</c:v>
                </c:pt>
                <c:pt idx="4">
                  <c:v>79.599999999999994</c:v>
                </c:pt>
                <c:pt idx="5">
                  <c:v>25.5</c:v>
                </c:pt>
                <c:pt idx="6">
                  <c:v>64.099999999999994</c:v>
                </c:pt>
                <c:pt idx="7">
                  <c:v>56.6</c:v>
                </c:pt>
                <c:pt idx="8">
                  <c:v>51.4</c:v>
                </c:pt>
                <c:pt idx="9">
                  <c:v>50.7</c:v>
                </c:pt>
                <c:pt idx="10">
                  <c:v>33.1</c:v>
                </c:pt>
                <c:pt idx="11">
                  <c:v>50</c:v>
                </c:pt>
                <c:pt idx="12">
                  <c:v>40.5</c:v>
                </c:pt>
                <c:pt idx="13">
                  <c:v>60.7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CD-4F08-A16F-C967BE647B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9694960"/>
        <c:axId val="89689552"/>
      </c:barChart>
      <c:catAx>
        <c:axId val="89694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9689552"/>
        <c:crosses val="autoZero"/>
        <c:auto val="1"/>
        <c:lblAlgn val="ctr"/>
        <c:lblOffset val="100"/>
        <c:noMultiLvlLbl val="0"/>
      </c:catAx>
      <c:valAx>
        <c:axId val="89689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9694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Unemployment</a:t>
            </a:r>
          </a:p>
          <a:p>
            <a:pPr>
              <a:defRPr sz="1600"/>
            </a:pPr>
            <a:endParaRPr lang="en-US" sz="1600" dirty="0"/>
          </a:p>
        </c:rich>
      </c:tx>
      <c:layout>
        <c:manualLayout>
          <c:xMode val="edge"/>
          <c:yMode val="edge"/>
          <c:x val="0.3937064811645432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PowerPoint]POPULATION GROUPS'!$B$11</c:f>
              <c:strCache>
                <c:ptCount val="1"/>
                <c:pt idx="0">
                  <c:v>UNEMPLOYED POPULATION </c:v>
                </c:pt>
              </c:strCache>
            </c:strRef>
          </c:tx>
          <c:spPr>
            <a:solidFill>
              <a:srgbClr val="003366"/>
            </a:solidFill>
            <a:ln>
              <a:noFill/>
            </a:ln>
            <a:effectLst/>
          </c:spPr>
          <c:invertIfNegative val="0"/>
          <c:cat>
            <c:numRef>
              <c:f>'[Chart in Microsoft PowerPoint]POPULATION GROUPS'!$A$12:$A$19</c:f>
              <c:numCache>
                <c:formatCode>General</c:formatCode>
                <c:ptCount val="8"/>
                <c:pt idx="0">
                  <c:v>2004</c:v>
                </c:pt>
                <c:pt idx="1">
                  <c:v>2008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2016</c:v>
                </c:pt>
                <c:pt idx="6">
                  <c:v>2018</c:v>
                </c:pt>
                <c:pt idx="7">
                  <c:v>2023</c:v>
                </c:pt>
              </c:numCache>
            </c:numRef>
          </c:cat>
          <c:val>
            <c:numRef>
              <c:f>'[Chart in Microsoft PowerPoint]POPULATION GROUPS'!$B$12:$B$19</c:f>
              <c:numCache>
                <c:formatCode>General</c:formatCode>
                <c:ptCount val="8"/>
                <c:pt idx="0">
                  <c:v>223281</c:v>
                </c:pt>
                <c:pt idx="1">
                  <c:v>347237</c:v>
                </c:pt>
                <c:pt idx="2">
                  <c:v>248944</c:v>
                </c:pt>
                <c:pt idx="3">
                  <c:v>295947</c:v>
                </c:pt>
                <c:pt idx="4">
                  <c:v>274948</c:v>
                </c:pt>
                <c:pt idx="5">
                  <c:v>349383</c:v>
                </c:pt>
                <c:pt idx="6">
                  <c:v>364411</c:v>
                </c:pt>
                <c:pt idx="7">
                  <c:v>320442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9E-4706-A838-252529B7CE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37415632"/>
        <c:axId val="-1637427600"/>
      </c:barChart>
      <c:lineChart>
        <c:grouping val="standard"/>
        <c:varyColors val="0"/>
        <c:ser>
          <c:idx val="1"/>
          <c:order val="1"/>
          <c:tx>
            <c:strRef>
              <c:f>'[Chart in Microsoft PowerPoint]POPULATION GROUPS'!$C$11</c:f>
              <c:strCache>
                <c:ptCount val="1"/>
                <c:pt idx="0">
                  <c:v>UNEMPLOYMENT RATE</c:v>
                </c:pt>
              </c:strCache>
            </c:strRef>
          </c:tx>
          <c:spPr>
            <a:ln w="28575" cap="rnd">
              <a:solidFill>
                <a:srgbClr val="FFC000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'[Chart in Microsoft PowerPoint]POPULATION GROUPS'!$A$12:$A$19</c:f>
              <c:numCache>
                <c:formatCode>General</c:formatCode>
                <c:ptCount val="8"/>
                <c:pt idx="0">
                  <c:v>2004</c:v>
                </c:pt>
                <c:pt idx="1">
                  <c:v>2008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2016</c:v>
                </c:pt>
                <c:pt idx="6">
                  <c:v>2018</c:v>
                </c:pt>
                <c:pt idx="7">
                  <c:v>2023</c:v>
                </c:pt>
              </c:numCache>
            </c:numRef>
          </c:cat>
          <c:val>
            <c:numRef>
              <c:f>'[Chart in Microsoft PowerPoint]POPULATION GROUPS'!$C$12:$C$19</c:f>
              <c:numCache>
                <c:formatCode>General</c:formatCode>
                <c:ptCount val="8"/>
                <c:pt idx="0">
                  <c:v>36.700000000000003</c:v>
                </c:pt>
                <c:pt idx="1">
                  <c:v>51.2</c:v>
                </c:pt>
                <c:pt idx="2">
                  <c:v>27.5</c:v>
                </c:pt>
                <c:pt idx="3">
                  <c:v>30.2</c:v>
                </c:pt>
                <c:pt idx="4">
                  <c:v>27.9</c:v>
                </c:pt>
                <c:pt idx="5" formatCode="0.0">
                  <c:v>34</c:v>
                </c:pt>
                <c:pt idx="6">
                  <c:v>33.4</c:v>
                </c:pt>
                <c:pt idx="7">
                  <c:v>36.9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79E-4706-A838-252529B7CE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447612736"/>
        <c:axId val="-1447608384"/>
      </c:lineChart>
      <c:catAx>
        <c:axId val="-1637415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37427600"/>
        <c:crosses val="autoZero"/>
        <c:auto val="1"/>
        <c:lblAlgn val="ctr"/>
        <c:lblOffset val="100"/>
        <c:noMultiLvlLbl val="0"/>
      </c:catAx>
      <c:valAx>
        <c:axId val="-1637427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37415632"/>
        <c:crosses val="autoZero"/>
        <c:crossBetween val="between"/>
      </c:valAx>
      <c:valAx>
        <c:axId val="-144760838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47612736"/>
        <c:crosses val="max"/>
        <c:crossBetween val="between"/>
      </c:valAx>
      <c:catAx>
        <c:axId val="-1447612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4476083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6899437871997761"/>
          <c:y val="0.15762787143370521"/>
          <c:w val="0.533495208524424"/>
          <c:h val="5.26507642326224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 b="1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9296755818723456"/>
          <c:y val="3.25462823511229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67084825123454"/>
          <c:y val="0.10490543161928079"/>
          <c:w val="0.85572995803335095"/>
          <c:h val="0.81927610813047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Breakdown of Unemployed by Age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A7-432E-83E2-22A68B4DD02D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CA7-432E-83E2-22A68B4DD02D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CA7-432E-83E2-22A68B4DD02D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CA7-432E-83E2-22A68B4DD02D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CA7-432E-83E2-22A68B4DD02D}"/>
              </c:ext>
            </c:extLst>
          </c:dPt>
          <c:dLbls>
            <c:spPr>
              <a:solidFill>
                <a:srgbClr val="00206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15-19</c:v>
                </c:pt>
                <c:pt idx="1">
                  <c:v>20-24</c:v>
                </c:pt>
                <c:pt idx="2">
                  <c:v>25-29</c:v>
                </c:pt>
                <c:pt idx="3">
                  <c:v>30-34</c:v>
                </c:pt>
                <c:pt idx="4">
                  <c:v>35-39</c:v>
                </c:pt>
                <c:pt idx="5">
                  <c:v>40-44</c:v>
                </c:pt>
                <c:pt idx="6">
                  <c:v>45-49</c:v>
                </c:pt>
                <c:pt idx="7">
                  <c:v>50-54</c:v>
                </c:pt>
                <c:pt idx="8">
                  <c:v>55-59</c:v>
                </c:pt>
                <c:pt idx="9">
                  <c:v>60-64</c:v>
                </c:pt>
                <c:pt idx="10">
                  <c:v>65+</c:v>
                </c:pt>
              </c:strCache>
              <c:extLst/>
            </c:strRef>
          </c:cat>
          <c:val>
            <c:numRef>
              <c:f>Sheet1!$H$2:$H$12</c:f>
              <c:numCache>
                <c:formatCode>0.00%</c:formatCode>
                <c:ptCount val="11"/>
                <c:pt idx="0">
                  <c:v>5.3688342976264035E-2</c:v>
                </c:pt>
                <c:pt idx="1">
                  <c:v>0.19465301052920653</c:v>
                </c:pt>
                <c:pt idx="2">
                  <c:v>0.20796275144956031</c:v>
                </c:pt>
                <c:pt idx="3">
                  <c:v>0.17452456294742885</c:v>
                </c:pt>
                <c:pt idx="4">
                  <c:v>0.12759875422073261</c:v>
                </c:pt>
                <c:pt idx="5">
                  <c:v>9.6154686339493575E-2</c:v>
                </c:pt>
                <c:pt idx="6">
                  <c:v>7.1663514770223632E-2</c:v>
                </c:pt>
                <c:pt idx="7">
                  <c:v>4.0856067556687324E-2</c:v>
                </c:pt>
                <c:pt idx="8">
                  <c:v>2.0761947559932842E-2</c:v>
                </c:pt>
                <c:pt idx="9">
                  <c:v>7.0964480311569642E-3</c:v>
                </c:pt>
                <c:pt idx="10">
                  <c:v>5.0399136193133237E-3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9CA7-432E-83E2-22A68B4DD0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0586687"/>
        <c:axId val="320587103"/>
      </c:barChart>
      <c:catAx>
        <c:axId val="320586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0587103"/>
        <c:crosses val="autoZero"/>
        <c:auto val="1"/>
        <c:lblAlgn val="ctr"/>
        <c:lblOffset val="100"/>
        <c:noMultiLvlLbl val="0"/>
      </c:catAx>
      <c:valAx>
        <c:axId val="320587103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0586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6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sz="1600" b="1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Unemployment vs Employment by Education, 2023</a:t>
            </a:r>
            <a:endParaRPr lang="en-US" sz="1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c:rich>
      </c:tx>
      <c:layout>
        <c:manualLayout>
          <c:xMode val="edge"/>
          <c:yMode val="edge"/>
          <c:x val="0.1711775871007155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56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297545159834889"/>
          <c:y val="0.10769922163105514"/>
          <c:w val="0.76111507456052163"/>
          <c:h val="0.644826977733128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Employment by Education</c:v>
                </c:pt>
              </c:strCache>
            </c:strRef>
          </c:tx>
          <c:spPr>
            <a:solidFill>
              <a:srgbClr val="003366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Don't Know</c:v>
                </c:pt>
                <c:pt idx="1">
                  <c:v>Technical/Vocational</c:v>
                </c:pt>
                <c:pt idx="2">
                  <c:v>Tertiary Education</c:v>
                </c:pt>
                <c:pt idx="3">
                  <c:v>None</c:v>
                </c:pt>
                <c:pt idx="4">
                  <c:v>Primary School</c:v>
                </c:pt>
                <c:pt idx="5">
                  <c:v>Informal</c:v>
                </c:pt>
                <c:pt idx="6">
                  <c:v>Secondary School</c:v>
                </c:pt>
                <c:pt idx="7">
                  <c:v>Other (Specify)</c:v>
                </c:pt>
              </c:strCache>
            </c:strRef>
          </c:cat>
          <c:val>
            <c:numRef>
              <c:f>Sheet1!$B$2:$B$9</c:f>
              <c:numCache>
                <c:formatCode>_-* #,##0\ _X_D_R_-;\-* #,##0\ _X_D_R_-;_-* "-"??\ _X_D_R_-;_-@_-</c:formatCode>
                <c:ptCount val="8"/>
                <c:pt idx="0">
                  <c:v>15938</c:v>
                </c:pt>
                <c:pt idx="1">
                  <c:v>14487</c:v>
                </c:pt>
                <c:pt idx="2">
                  <c:v>110228</c:v>
                </c:pt>
                <c:pt idx="3">
                  <c:v>45608</c:v>
                </c:pt>
                <c:pt idx="4">
                  <c:v>61939</c:v>
                </c:pt>
                <c:pt idx="5">
                  <c:v>1733</c:v>
                </c:pt>
                <c:pt idx="6">
                  <c:v>294807</c:v>
                </c:pt>
                <c:pt idx="7">
                  <c:v>2065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01-41DC-A131-19C3FF4BC9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Unemploymeny by Education</c:v>
                </c:pt>
              </c:strCache>
            </c:strRef>
          </c:tx>
          <c:spPr>
            <a:solidFill>
              <a:srgbClr val="FFC000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Don't Know</c:v>
                </c:pt>
                <c:pt idx="1">
                  <c:v>Technical/Vocational</c:v>
                </c:pt>
                <c:pt idx="2">
                  <c:v>Tertiary Education</c:v>
                </c:pt>
                <c:pt idx="3">
                  <c:v>None</c:v>
                </c:pt>
                <c:pt idx="4">
                  <c:v>Primary School</c:v>
                </c:pt>
                <c:pt idx="5">
                  <c:v>Informal</c:v>
                </c:pt>
                <c:pt idx="6">
                  <c:v>Secondary School</c:v>
                </c:pt>
                <c:pt idx="7">
                  <c:v>Other (Specify)</c:v>
                </c:pt>
              </c:strCache>
            </c:strRef>
          </c:cat>
          <c:val>
            <c:numRef>
              <c:f>Sheet1!$C$2:$C$9</c:f>
              <c:numCache>
                <c:formatCode>_-* #,##0\ _X_D_R_-;\-* #,##0\ _X_D_R_-;_-* "-"??\ _X_D_R_-;_-@_-</c:formatCode>
                <c:ptCount val="8"/>
                <c:pt idx="0">
                  <c:v>7479</c:v>
                </c:pt>
                <c:pt idx="1">
                  <c:v>8379</c:v>
                </c:pt>
                <c:pt idx="2">
                  <c:v>23669</c:v>
                </c:pt>
                <c:pt idx="3">
                  <c:v>26821</c:v>
                </c:pt>
                <c:pt idx="4">
                  <c:v>45952</c:v>
                </c:pt>
                <c:pt idx="5">
                  <c:v>1053</c:v>
                </c:pt>
                <c:pt idx="6">
                  <c:v>206669</c:v>
                </c:pt>
                <c:pt idx="7">
                  <c:v>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601-41DC-A131-19C3FF4BC9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5961312"/>
        <c:axId val="675967552"/>
      </c:barChart>
      <c:catAx>
        <c:axId val="675961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967552"/>
        <c:crosses val="autoZero"/>
        <c:auto val="1"/>
        <c:lblAlgn val="ctr"/>
        <c:lblOffset val="100"/>
        <c:noMultiLvlLbl val="0"/>
      </c:catAx>
      <c:valAx>
        <c:axId val="675967552"/>
        <c:scaling>
          <c:orientation val="minMax"/>
        </c:scaling>
        <c:delete val="0"/>
        <c:axPos val="l"/>
        <c:numFmt formatCode="_-* #,##0\ _X_D_R_-;\-* #,##0\ _X_D_R_-;_-* &quot;-&quot;??\ _X_D_R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961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6564866912658037E-2"/>
          <c:y val="0.14195076021985564"/>
          <c:w val="0.80565742560076536"/>
          <c:h val="4.36210652518164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 b="1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Sheet2!$F$1:$F$3</c:f>
              <c:strCache>
                <c:ptCount val="3"/>
                <c:pt idx="1">
                  <c:v>2024/2025</c:v>
                </c:pt>
                <c:pt idx="2">
                  <c:v>N$'000)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Sheet2!$E$4:$E$16</c:f>
              <c:strCache>
                <c:ptCount val="13"/>
                <c:pt idx="0">
                  <c:v>Education, Arts and Culture</c:v>
                </c:pt>
                <c:pt idx="1">
                  <c:v>Health and Social Services</c:v>
                </c:pt>
                <c:pt idx="2">
                  <c:v>Finance and Public Enterprises</c:v>
                </c:pt>
                <c:pt idx="3">
                  <c:v>Gender Equality, Poverty Eradication</c:v>
                </c:pt>
                <c:pt idx="4">
                  <c:v>Home Affairs, Immigration, Safety and Security</c:v>
                </c:pt>
                <c:pt idx="5">
                  <c:v>Defence</c:v>
                </c:pt>
                <c:pt idx="6">
                  <c:v>Higher Education, Technology and Innovation</c:v>
                </c:pt>
                <c:pt idx="7">
                  <c:v>Transport</c:v>
                </c:pt>
                <c:pt idx="8">
                  <c:v>Urban and Rural Development</c:v>
                </c:pt>
                <c:pt idx="9">
                  <c:v>Agriculture and Land Reform</c:v>
                </c:pt>
                <c:pt idx="10">
                  <c:v>Veterans Affairs</c:v>
                </c:pt>
                <c:pt idx="11">
                  <c:v>Prime Minister</c:v>
                </c:pt>
                <c:pt idx="12">
                  <c:v>Water</c:v>
                </c:pt>
              </c:strCache>
            </c:strRef>
          </c:cat>
          <c:val>
            <c:numRef>
              <c:f>Sheet2!$F$4:$F$16</c:f>
              <c:numCache>
                <c:formatCode>#,##0</c:formatCode>
                <c:ptCount val="13"/>
                <c:pt idx="0">
                  <c:v>18381140</c:v>
                </c:pt>
                <c:pt idx="1">
                  <c:v>10891017</c:v>
                </c:pt>
                <c:pt idx="2">
                  <c:v>8127321</c:v>
                </c:pt>
                <c:pt idx="3">
                  <c:v>7990776</c:v>
                </c:pt>
                <c:pt idx="4">
                  <c:v>7413654</c:v>
                </c:pt>
                <c:pt idx="5">
                  <c:v>6743897</c:v>
                </c:pt>
                <c:pt idx="6">
                  <c:v>4750022</c:v>
                </c:pt>
                <c:pt idx="7">
                  <c:v>3249854</c:v>
                </c:pt>
                <c:pt idx="8">
                  <c:v>2590907</c:v>
                </c:pt>
                <c:pt idx="9">
                  <c:v>1937358</c:v>
                </c:pt>
                <c:pt idx="10">
                  <c:v>1409516</c:v>
                </c:pt>
                <c:pt idx="11">
                  <c:v>1104281</c:v>
                </c:pt>
                <c:pt idx="12">
                  <c:v>1039023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AB-45F3-892C-A1D142A7C3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859040"/>
        <c:axId val="151875264"/>
      </c:barChart>
      <c:catAx>
        <c:axId val="15185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875264"/>
        <c:crosses val="autoZero"/>
        <c:auto val="1"/>
        <c:lblAlgn val="ctr"/>
        <c:lblOffset val="100"/>
        <c:noMultiLvlLbl val="0"/>
      </c:catAx>
      <c:valAx>
        <c:axId val="15187526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859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Revenue!$A$56</c:f>
              <c:strCache>
                <c:ptCount val="1"/>
                <c:pt idx="0">
                  <c:v>Tax on income and Profits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6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6FC-4E02-82B4-114AF253C7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Revenue!$B$55:$I$55</c:f>
              <c:strCache>
                <c:ptCount val="7"/>
                <c:pt idx="0">
                  <c:v>2018/19</c:v>
                </c:pt>
                <c:pt idx="1">
                  <c:v>2019/20</c:v>
                </c:pt>
                <c:pt idx="2">
                  <c:v>2020/21</c:v>
                </c:pt>
                <c:pt idx="3">
                  <c:v>2021/22</c:v>
                </c:pt>
                <c:pt idx="4">
                  <c:v>2022/23</c:v>
                </c:pt>
                <c:pt idx="5">
                  <c:v>2023/24</c:v>
                </c:pt>
                <c:pt idx="6">
                  <c:v>2024/25 Budget</c:v>
                </c:pt>
              </c:strCache>
              <c:extLst/>
            </c:strRef>
          </c:cat>
          <c:val>
            <c:numRef>
              <c:f>Revenue!$B$56:$I$56</c:f>
              <c:numCache>
                <c:formatCode>_-* #,##0_-;\-* #,##0_-;_-* "-"??_-;_-@_-</c:formatCode>
                <c:ptCount val="7"/>
                <c:pt idx="0">
                  <c:v>21855.148855000003</c:v>
                </c:pt>
                <c:pt idx="1">
                  <c:v>22611.443509099998</c:v>
                </c:pt>
                <c:pt idx="2">
                  <c:v>22293.729267469997</c:v>
                </c:pt>
                <c:pt idx="3">
                  <c:v>22948.746025560002</c:v>
                </c:pt>
                <c:pt idx="4" formatCode="_ * #,##0_ ;_ * \-#,##0_ ;_ * &quot;-&quot;??_ ;_ @_ ">
                  <c:v>25361.6311006</c:v>
                </c:pt>
                <c:pt idx="5" formatCode="_ * #,##0_ ;_ * \-#,##0_ ;_ * &quot;-&quot;??_ ;_ @_ ">
                  <c:v>31249.868134009997</c:v>
                </c:pt>
                <c:pt idx="6" formatCode="_ * #,##0_ ;_ * \-#,##0_ ;_ * &quot;-&quot;??_ ;_ @_ ">
                  <c:v>32815.119928934007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06FC-4E02-82B4-114AF253C7B5}"/>
            </c:ext>
          </c:extLst>
        </c:ser>
        <c:ser>
          <c:idx val="1"/>
          <c:order val="1"/>
          <c:tx>
            <c:strRef>
              <c:f>Revenue!$A$57</c:f>
              <c:strCache>
                <c:ptCount val="1"/>
                <c:pt idx="0">
                  <c:v>Withholding Tax on Interest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-5.8712130959017429E-2"/>
                  <c:y val="9.411049832249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6FC-4E02-82B4-114AF253C7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Revenue!$B$55:$I$55</c:f>
              <c:strCache>
                <c:ptCount val="7"/>
                <c:pt idx="0">
                  <c:v>2018/19</c:v>
                </c:pt>
                <c:pt idx="1">
                  <c:v>2019/20</c:v>
                </c:pt>
                <c:pt idx="2">
                  <c:v>2020/21</c:v>
                </c:pt>
                <c:pt idx="3">
                  <c:v>2021/22</c:v>
                </c:pt>
                <c:pt idx="4">
                  <c:v>2022/23</c:v>
                </c:pt>
                <c:pt idx="5">
                  <c:v>2023/24</c:v>
                </c:pt>
                <c:pt idx="6">
                  <c:v>2024/25 Budget</c:v>
                </c:pt>
              </c:strCache>
              <c:extLst/>
            </c:strRef>
          </c:cat>
          <c:val>
            <c:numRef>
              <c:f>Revenue!$B$57:$I$57</c:f>
              <c:numCache>
                <c:formatCode>_-* #,##0_-;\-* #,##0_-;_-* "-"??_-;_-@_-</c:formatCode>
                <c:ptCount val="7"/>
                <c:pt idx="0">
                  <c:v>606.92405900000006</c:v>
                </c:pt>
                <c:pt idx="1">
                  <c:v>797.07865726999989</c:v>
                </c:pt>
                <c:pt idx="2">
                  <c:v>652.80152323000004</c:v>
                </c:pt>
                <c:pt idx="3">
                  <c:v>509.09704213999999</c:v>
                </c:pt>
                <c:pt idx="4" formatCode="_ * #,##0_ ;_ * \-#,##0_ ;_ * &quot;-&quot;??_ ;_ @_ ">
                  <c:v>664.60911293000004</c:v>
                </c:pt>
                <c:pt idx="5" formatCode="_ * #,##0_ ;_ * \-#,##0_ ;_ * &quot;-&quot;??_ ;_ @_ ">
                  <c:v>960.47206325999991</c:v>
                </c:pt>
                <c:pt idx="6" formatCode="_ * #,##0_ ;_ * \-#,##0_ ;_ * &quot;-&quot;??_ ;_ @_ ">
                  <c:v>869.11083035037495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06FC-4E02-82B4-114AF253C7B5}"/>
            </c:ext>
          </c:extLst>
        </c:ser>
        <c:ser>
          <c:idx val="2"/>
          <c:order val="2"/>
          <c:tx>
            <c:strRef>
              <c:f>Revenue!$A$58</c:f>
              <c:strCache>
                <c:ptCount val="1"/>
                <c:pt idx="0">
                  <c:v>Taxes on Property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5.0957698568203806E-2"/>
                  <c:y val="-4.234972424512450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6FC-4E02-82B4-114AF253C7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Revenue!$B$55:$I$55</c:f>
              <c:strCache>
                <c:ptCount val="7"/>
                <c:pt idx="0">
                  <c:v>2018/19</c:v>
                </c:pt>
                <c:pt idx="1">
                  <c:v>2019/20</c:v>
                </c:pt>
                <c:pt idx="2">
                  <c:v>2020/21</c:v>
                </c:pt>
                <c:pt idx="3">
                  <c:v>2021/22</c:v>
                </c:pt>
                <c:pt idx="4">
                  <c:v>2022/23</c:v>
                </c:pt>
                <c:pt idx="5">
                  <c:v>2023/24</c:v>
                </c:pt>
                <c:pt idx="6">
                  <c:v>2024/25 Budget</c:v>
                </c:pt>
              </c:strCache>
              <c:extLst/>
            </c:strRef>
          </c:cat>
          <c:val>
            <c:numRef>
              <c:f>Revenue!$B$58:$I$58</c:f>
              <c:numCache>
                <c:formatCode>_-* #,##0_-;\-* #,##0_-;_-* "-"??_-;_-@_-</c:formatCode>
                <c:ptCount val="7"/>
                <c:pt idx="0">
                  <c:v>220.70739800000001</c:v>
                </c:pt>
                <c:pt idx="1">
                  <c:v>174.48591493000001</c:v>
                </c:pt>
                <c:pt idx="2">
                  <c:v>172.99388757</c:v>
                </c:pt>
                <c:pt idx="3">
                  <c:v>242.19090161</c:v>
                </c:pt>
                <c:pt idx="4" formatCode="_ * #,##0_ ;_ * \-#,##0_ ;_ * &quot;-&quot;??_ ;_ @_ ">
                  <c:v>246.93606724</c:v>
                </c:pt>
                <c:pt idx="5" formatCode="_ * #,##0_ ;_ * \-#,##0_ ;_ * &quot;-&quot;??_ ;_ @_ ">
                  <c:v>261.28284055</c:v>
                </c:pt>
                <c:pt idx="6" formatCode="_ * #,##0_ ;_ * \-#,##0_ ;_ * &quot;-&quot;??_ ;_ @_ ">
                  <c:v>272.89043628650393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06FC-4E02-82B4-114AF253C7B5}"/>
            </c:ext>
          </c:extLst>
        </c:ser>
        <c:ser>
          <c:idx val="3"/>
          <c:order val="3"/>
          <c:tx>
            <c:strRef>
              <c:f>Revenue!$A$59</c:f>
              <c:strCache>
                <c:ptCount val="1"/>
                <c:pt idx="0">
                  <c:v>Domestic Taxes on Goods and Services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6FC-4E02-82B4-114AF253C7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Revenue!$B$55:$I$55</c:f>
              <c:strCache>
                <c:ptCount val="7"/>
                <c:pt idx="0">
                  <c:v>2018/19</c:v>
                </c:pt>
                <c:pt idx="1">
                  <c:v>2019/20</c:v>
                </c:pt>
                <c:pt idx="2">
                  <c:v>2020/21</c:v>
                </c:pt>
                <c:pt idx="3">
                  <c:v>2021/22</c:v>
                </c:pt>
                <c:pt idx="4">
                  <c:v>2022/23</c:v>
                </c:pt>
                <c:pt idx="5">
                  <c:v>2023/24</c:v>
                </c:pt>
                <c:pt idx="6">
                  <c:v>2024/25 Budget</c:v>
                </c:pt>
              </c:strCache>
              <c:extLst/>
            </c:strRef>
          </c:cat>
          <c:val>
            <c:numRef>
              <c:f>Revenue!$B$59:$I$59</c:f>
              <c:numCache>
                <c:formatCode>_-* #,##0_-;\-* #,##0_-;_-* "-"??_-;_-@_-</c:formatCode>
                <c:ptCount val="7"/>
                <c:pt idx="0">
                  <c:v>12541.558120240001</c:v>
                </c:pt>
                <c:pt idx="1">
                  <c:v>12998.970858819999</c:v>
                </c:pt>
                <c:pt idx="2">
                  <c:v>9759.6157063199989</c:v>
                </c:pt>
                <c:pt idx="3">
                  <c:v>13174.4220812</c:v>
                </c:pt>
                <c:pt idx="4" formatCode="_ * #,##0_ ;_ * \-#,##0_ ;_ * &quot;-&quot;??_ ;_ @_ ">
                  <c:v>15522.512242360001</c:v>
                </c:pt>
                <c:pt idx="5" formatCode="_ * #,##0_ ;_ * \-#,##0_ ;_ * &quot;-&quot;??_ ;_ @_ ">
                  <c:v>18860.023278340002</c:v>
                </c:pt>
                <c:pt idx="6" formatCode="_ * #,##0_ ;_ * \-#,##0_ ;_ * &quot;-&quot;??_ ;_ @_ ">
                  <c:v>21462.828072769233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06FC-4E02-82B4-114AF253C7B5}"/>
            </c:ext>
          </c:extLst>
        </c:ser>
        <c:ser>
          <c:idx val="4"/>
          <c:order val="4"/>
          <c:tx>
            <c:strRef>
              <c:f>Revenue!$A$60</c:f>
              <c:strCache>
                <c:ptCount val="1"/>
                <c:pt idx="0">
                  <c:v>Taxes on International Trade and Transactions 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6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6FC-4E02-82B4-114AF253C7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Revenue!$B$55:$I$55</c:f>
              <c:strCache>
                <c:ptCount val="7"/>
                <c:pt idx="0">
                  <c:v>2018/19</c:v>
                </c:pt>
                <c:pt idx="1">
                  <c:v>2019/20</c:v>
                </c:pt>
                <c:pt idx="2">
                  <c:v>2020/21</c:v>
                </c:pt>
                <c:pt idx="3">
                  <c:v>2021/22</c:v>
                </c:pt>
                <c:pt idx="4">
                  <c:v>2022/23</c:v>
                </c:pt>
                <c:pt idx="5">
                  <c:v>2023/24</c:v>
                </c:pt>
                <c:pt idx="6">
                  <c:v>2024/25 Budget</c:v>
                </c:pt>
              </c:strCache>
              <c:extLst/>
            </c:strRef>
          </c:cat>
          <c:val>
            <c:numRef>
              <c:f>Revenue!$B$60:$I$60</c:f>
              <c:numCache>
                <c:formatCode>_-* #,##0_-;\-* #,##0_-;_-* "-"??_-;_-@_-</c:formatCode>
                <c:ptCount val="7"/>
                <c:pt idx="0">
                  <c:v>17374.889671000001</c:v>
                </c:pt>
                <c:pt idx="1">
                  <c:v>18922</c:v>
                </c:pt>
                <c:pt idx="2">
                  <c:v>22252</c:v>
                </c:pt>
                <c:pt idx="3">
                  <c:v>14751.204760479999</c:v>
                </c:pt>
                <c:pt idx="4" formatCode="_ * #,##0_ ;_ * \-#,##0_ ;_ * &quot;-&quot;??_ ;_ @_ ">
                  <c:v>14660.403534080002</c:v>
                </c:pt>
                <c:pt idx="5" formatCode="_ * #,##0_ ;_ * \-#,##0_ ;_ * &quot;-&quot;??_ ;_ @_ ">
                  <c:v>24869.886204979997</c:v>
                </c:pt>
                <c:pt idx="6" formatCode="_ * #,##0_ ;_ * \-#,##0_ ;_ * &quot;-&quot;??_ ;_ @_ ">
                  <c:v>28045.407746000001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06FC-4E02-82B4-114AF253C7B5}"/>
            </c:ext>
          </c:extLst>
        </c:ser>
        <c:ser>
          <c:idx val="5"/>
          <c:order val="5"/>
          <c:tx>
            <c:strRef>
              <c:f>Revenue!$A$61</c:f>
              <c:strCache>
                <c:ptCount val="1"/>
                <c:pt idx="0">
                  <c:v>Stamp Duties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Revenue!$B$55:$I$55</c:f>
              <c:strCache>
                <c:ptCount val="7"/>
                <c:pt idx="0">
                  <c:v>2018/19</c:v>
                </c:pt>
                <c:pt idx="1">
                  <c:v>2019/20</c:v>
                </c:pt>
                <c:pt idx="2">
                  <c:v>2020/21</c:v>
                </c:pt>
                <c:pt idx="3">
                  <c:v>2021/22</c:v>
                </c:pt>
                <c:pt idx="4">
                  <c:v>2022/23</c:v>
                </c:pt>
                <c:pt idx="5">
                  <c:v>2023/24</c:v>
                </c:pt>
                <c:pt idx="6">
                  <c:v>2024/25 Budget</c:v>
                </c:pt>
              </c:strCache>
              <c:extLst/>
            </c:strRef>
          </c:cat>
          <c:val>
            <c:numRef>
              <c:f>Revenue!$B$61:$I$61</c:f>
              <c:numCache>
                <c:formatCode>_-* #,##0_-;\-* #,##0_-;_-* "-"??_-;_-@_-</c:formatCode>
                <c:ptCount val="7"/>
                <c:pt idx="0">
                  <c:v>197.02949939000001</c:v>
                </c:pt>
                <c:pt idx="1">
                  <c:v>108.62422728999999</c:v>
                </c:pt>
                <c:pt idx="2">
                  <c:v>97.106775260000006</c:v>
                </c:pt>
                <c:pt idx="3">
                  <c:v>132.79512722999999</c:v>
                </c:pt>
                <c:pt idx="4" formatCode="_ * #,##0_ ;_ * \-#,##0_ ;_ * &quot;-&quot;??_ ;_ @_ ">
                  <c:v>144.63249033</c:v>
                </c:pt>
                <c:pt idx="5" formatCode="_ * #,##0_ ;_ * \-#,##0_ ;_ * &quot;-&quot;??_ ;_ @_ ">
                  <c:v>252.00964968</c:v>
                </c:pt>
                <c:pt idx="6" formatCode="_ * #,##0_ ;_ * \-#,##0_ ;_ * &quot;-&quot;??_ ;_ @_ ">
                  <c:v>149.31786281976002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06FC-4E02-82B4-114AF253C7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15422959"/>
        <c:axId val="1115434191"/>
      </c:barChart>
      <c:catAx>
        <c:axId val="1115422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15434191"/>
        <c:crosses val="autoZero"/>
        <c:auto val="1"/>
        <c:lblAlgn val="ctr"/>
        <c:lblOffset val="100"/>
        <c:noMultiLvlLbl val="0"/>
      </c:catAx>
      <c:valAx>
        <c:axId val="1115434191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15422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600"/>
              <a:t>Health Expenditure Breakdown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Sheet2!$B$22</c:f>
              <c:strCache>
                <c:ptCount val="1"/>
                <c:pt idx="0">
                  <c:v>Construction, Renovation and Improvement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Sheet2!$A$23:$A$29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Sheet2!$B$23:$B$29</c:f>
              <c:numCache>
                <c:formatCode>#,##0</c:formatCode>
                <c:ptCount val="7"/>
                <c:pt idx="0">
                  <c:v>162592000</c:v>
                </c:pt>
                <c:pt idx="1">
                  <c:v>139901152</c:v>
                </c:pt>
                <c:pt idx="2">
                  <c:v>200253029</c:v>
                </c:pt>
                <c:pt idx="3">
                  <c:v>259943000</c:v>
                </c:pt>
                <c:pt idx="4">
                  <c:v>135702750</c:v>
                </c:pt>
                <c:pt idx="5">
                  <c:v>238237000</c:v>
                </c:pt>
                <c:pt idx="6">
                  <c:v>357250000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99-4962-93AB-11267CF68420}"/>
            </c:ext>
          </c:extLst>
        </c:ser>
        <c:ser>
          <c:idx val="1"/>
          <c:order val="1"/>
          <c:tx>
            <c:strRef>
              <c:f>Sheet2!$C$22</c:f>
              <c:strCache>
                <c:ptCount val="1"/>
                <c:pt idx="0">
                  <c:v>Remuneration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Sheet2!$A$23:$A$29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Sheet2!$C$23:$C$29</c:f>
              <c:numCache>
                <c:formatCode>#,##0</c:formatCode>
                <c:ptCount val="7"/>
                <c:pt idx="0">
                  <c:v>3279571000</c:v>
                </c:pt>
                <c:pt idx="1">
                  <c:v>3288217348</c:v>
                </c:pt>
                <c:pt idx="2">
                  <c:v>3749300064</c:v>
                </c:pt>
                <c:pt idx="3">
                  <c:v>3550279000</c:v>
                </c:pt>
                <c:pt idx="4">
                  <c:v>4361026786</c:v>
                </c:pt>
                <c:pt idx="5">
                  <c:v>4256929000</c:v>
                </c:pt>
                <c:pt idx="6">
                  <c:v>4639110000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99-4962-93AB-11267CF68420}"/>
            </c:ext>
          </c:extLst>
        </c:ser>
        <c:ser>
          <c:idx val="2"/>
          <c:order val="2"/>
          <c:tx>
            <c:strRef>
              <c:f>Sheet2!$D$22</c:f>
              <c:strCache>
                <c:ptCount val="1"/>
                <c:pt idx="0">
                  <c:v>Materials and Supplies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Sheet2!$A$23:$A$29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Sheet2!$D$23:$D$29</c:f>
              <c:numCache>
                <c:formatCode>#,##0</c:formatCode>
                <c:ptCount val="7"/>
                <c:pt idx="0">
                  <c:v>939688000</c:v>
                </c:pt>
                <c:pt idx="1">
                  <c:v>1124361988</c:v>
                </c:pt>
                <c:pt idx="2">
                  <c:v>1339194812</c:v>
                </c:pt>
                <c:pt idx="3">
                  <c:v>1802215000</c:v>
                </c:pt>
                <c:pt idx="4">
                  <c:v>1584145803</c:v>
                </c:pt>
                <c:pt idx="5">
                  <c:v>2419624000</c:v>
                </c:pt>
                <c:pt idx="6">
                  <c:v>2208121000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99-4962-93AB-11267CF684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7289919"/>
        <c:axId val="1077290751"/>
      </c:barChart>
      <c:catAx>
        <c:axId val="1077289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77290751"/>
        <c:crosses val="autoZero"/>
        <c:auto val="1"/>
        <c:lblAlgn val="ctr"/>
        <c:lblOffset val="100"/>
        <c:noMultiLvlLbl val="0"/>
      </c:catAx>
      <c:valAx>
        <c:axId val="1077290751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77289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CC4274-4C64-994B-B171-B5DF4752AD93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43A170C-0EE7-3849-860B-A4AFD55C7DF4}">
      <dgm:prSet phldrT="[Text]" custT="1"/>
      <dgm:spPr>
        <a:solidFill>
          <a:srgbClr val="002060"/>
        </a:solidFill>
      </dgm:spPr>
      <dgm:t>
        <a:bodyPr/>
        <a:lstStyle/>
        <a:p>
          <a:pPr algn="l"/>
          <a:r>
            <a:rPr lang="en-US" sz="1800" b="1" i="0" dirty="0"/>
            <a:t> </a:t>
          </a:r>
        </a:p>
        <a:p>
          <a:pPr algn="l"/>
          <a:r>
            <a:rPr lang="en-US" sz="20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The 2024/25 Budget Pillars</a:t>
          </a:r>
        </a:p>
        <a:p>
          <a:pPr algn="l"/>
          <a:r>
            <a:rPr lang="en-US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Social Upliftment Measures</a:t>
          </a:r>
        </a:p>
        <a:p>
          <a:pPr algn="l"/>
          <a:r>
            <a:rPr lang="en-US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Balancing Economic Growth and Social Welfare</a:t>
          </a:r>
        </a:p>
        <a:p>
          <a:pPr algn="l"/>
          <a:endParaRPr lang="en-GB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4A454C-D3D6-F148-B3FC-9B09692BCFA6}" type="parTrans" cxnId="{D5A9EAEE-AEDC-2C49-97E2-620E6C44FE53}">
      <dgm:prSet/>
      <dgm:spPr/>
      <dgm:t>
        <a:bodyPr/>
        <a:lstStyle/>
        <a:p>
          <a:pPr algn="l"/>
          <a:endParaRPr lang="en-GB" b="1"/>
        </a:p>
      </dgm:t>
    </dgm:pt>
    <dgm:pt modelId="{A418E3C3-A8A4-8F4F-B153-197A8BEDAF09}" type="sibTrans" cxnId="{D5A9EAEE-AEDC-2C49-97E2-620E6C44FE53}">
      <dgm:prSet/>
      <dgm:spPr/>
      <dgm:t>
        <a:bodyPr/>
        <a:lstStyle/>
        <a:p>
          <a:pPr algn="l"/>
          <a:endParaRPr lang="en-GB" b="1" dirty="0"/>
        </a:p>
      </dgm:t>
    </dgm:pt>
    <dgm:pt modelId="{B98BF454-091F-6148-8D4D-023BD7CD09E3}">
      <dgm:prSet/>
      <dgm:spPr>
        <a:solidFill>
          <a:srgbClr val="002060"/>
        </a:solidFill>
      </dgm:spPr>
      <dgm:t>
        <a:bodyPr/>
        <a:lstStyle/>
        <a:p>
          <a:pPr algn="l" rtl="0"/>
          <a:r>
            <a:rPr lang="en-GB" b="1" dirty="0">
              <a:latin typeface="Times New Roman" panose="02020603050405020304" pitchFamily="18" charset="0"/>
              <a:cs typeface="Times New Roman" panose="02020603050405020304" pitchFamily="18" charset="0"/>
            </a:rPr>
            <a:t>The New Reality VS Economy </a:t>
          </a:r>
        </a:p>
      </dgm:t>
    </dgm:pt>
    <dgm:pt modelId="{72049CAF-3660-9D45-9E23-9A32399305CD}" type="parTrans" cxnId="{F2771800-6723-CA46-A50B-9BEB873D37DE}">
      <dgm:prSet/>
      <dgm:spPr/>
      <dgm:t>
        <a:bodyPr/>
        <a:lstStyle/>
        <a:p>
          <a:pPr algn="l"/>
          <a:endParaRPr lang="en-GB" b="1"/>
        </a:p>
      </dgm:t>
    </dgm:pt>
    <dgm:pt modelId="{5C710542-24BB-7641-8588-8380DFAE6279}" type="sibTrans" cxnId="{F2771800-6723-CA46-A50B-9BEB873D37DE}">
      <dgm:prSet/>
      <dgm:spPr/>
      <dgm:t>
        <a:bodyPr/>
        <a:lstStyle/>
        <a:p>
          <a:pPr algn="l"/>
          <a:endParaRPr lang="en-GB" b="1" dirty="0"/>
        </a:p>
      </dgm:t>
    </dgm:pt>
    <dgm:pt modelId="{954C2642-19C0-4064-959F-94CF0E8B03AB}">
      <dgm:prSet phldrT="[Text]"/>
      <dgm:spPr>
        <a:solidFill>
          <a:srgbClr val="002060"/>
        </a:solidFill>
      </dgm:spPr>
      <dgm:t>
        <a:bodyPr/>
        <a:lstStyle/>
        <a:p>
          <a:pPr algn="l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New Government Priority Areas And Budget Outlook</a:t>
          </a:r>
          <a:endParaRPr lang="en-GB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242886-E9EB-419A-97DA-204B5DBF1A9D}" type="parTrans" cxnId="{49737DAB-562E-4D47-AF62-6EA021C07506}">
      <dgm:prSet/>
      <dgm:spPr/>
      <dgm:t>
        <a:bodyPr/>
        <a:lstStyle/>
        <a:p>
          <a:endParaRPr lang="en-US"/>
        </a:p>
      </dgm:t>
    </dgm:pt>
    <dgm:pt modelId="{3AD4E821-FB45-4499-B1C1-0D6F760EE030}" type="sibTrans" cxnId="{49737DAB-562E-4D47-AF62-6EA021C07506}">
      <dgm:prSet/>
      <dgm:spPr/>
      <dgm:t>
        <a:bodyPr/>
        <a:lstStyle/>
        <a:p>
          <a:endParaRPr lang="en-US"/>
        </a:p>
      </dgm:t>
    </dgm:pt>
    <dgm:pt modelId="{0AA2BB9E-758E-441C-BB0A-AA1A127A339E}">
      <dgm:prSet/>
      <dgm:spPr>
        <a:solidFill>
          <a:srgbClr val="002060"/>
        </a:solidFill>
      </dgm:spPr>
      <dgm:t>
        <a:bodyPr/>
        <a:lstStyle/>
        <a:p>
          <a:pPr algn="l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Recommendations and Expectations</a:t>
          </a:r>
        </a:p>
      </dgm:t>
    </dgm:pt>
    <dgm:pt modelId="{AFDCFA27-2E80-4F79-B3CB-8E039A0E9A56}" type="parTrans" cxnId="{E5A1F4DD-E847-4332-BAF4-C1E0C3F9DA7B}">
      <dgm:prSet/>
      <dgm:spPr/>
      <dgm:t>
        <a:bodyPr/>
        <a:lstStyle/>
        <a:p>
          <a:endParaRPr lang="en-US"/>
        </a:p>
      </dgm:t>
    </dgm:pt>
    <dgm:pt modelId="{010A8460-3103-481E-8B75-0C524D5E3870}" type="sibTrans" cxnId="{E5A1F4DD-E847-4332-BAF4-C1E0C3F9DA7B}">
      <dgm:prSet/>
      <dgm:spPr/>
      <dgm:t>
        <a:bodyPr/>
        <a:lstStyle/>
        <a:p>
          <a:endParaRPr lang="en-US"/>
        </a:p>
      </dgm:t>
    </dgm:pt>
    <dgm:pt modelId="{E3EF9155-3952-C744-8317-A6A140462499}" type="pres">
      <dgm:prSet presAssocID="{4FCC4274-4C64-994B-B171-B5DF4752AD93}" presName="outerComposite" presStyleCnt="0">
        <dgm:presLayoutVars>
          <dgm:chMax val="5"/>
          <dgm:dir/>
          <dgm:resizeHandles val="exact"/>
        </dgm:presLayoutVars>
      </dgm:prSet>
      <dgm:spPr/>
    </dgm:pt>
    <dgm:pt modelId="{63D02D53-AAFF-F847-8965-3D6970BC9D61}" type="pres">
      <dgm:prSet presAssocID="{4FCC4274-4C64-994B-B171-B5DF4752AD93}" presName="dummyMaxCanvas" presStyleCnt="0">
        <dgm:presLayoutVars/>
      </dgm:prSet>
      <dgm:spPr/>
    </dgm:pt>
    <dgm:pt modelId="{0FDD4730-47AE-4B58-94CF-9522586D9316}" type="pres">
      <dgm:prSet presAssocID="{4FCC4274-4C64-994B-B171-B5DF4752AD93}" presName="FourNodes_1" presStyleLbl="node1" presStyleIdx="0" presStyleCnt="4">
        <dgm:presLayoutVars>
          <dgm:bulletEnabled val="1"/>
        </dgm:presLayoutVars>
      </dgm:prSet>
      <dgm:spPr/>
    </dgm:pt>
    <dgm:pt modelId="{D9F690D2-8F80-4EBD-A656-A407727B649B}" type="pres">
      <dgm:prSet presAssocID="{4FCC4274-4C64-994B-B171-B5DF4752AD93}" presName="FourNodes_2" presStyleLbl="node1" presStyleIdx="1" presStyleCnt="4">
        <dgm:presLayoutVars>
          <dgm:bulletEnabled val="1"/>
        </dgm:presLayoutVars>
      </dgm:prSet>
      <dgm:spPr/>
    </dgm:pt>
    <dgm:pt modelId="{0BF54653-12BF-4446-82E2-3977D6FB6016}" type="pres">
      <dgm:prSet presAssocID="{4FCC4274-4C64-994B-B171-B5DF4752AD93}" presName="FourNodes_3" presStyleLbl="node1" presStyleIdx="2" presStyleCnt="4">
        <dgm:presLayoutVars>
          <dgm:bulletEnabled val="1"/>
        </dgm:presLayoutVars>
      </dgm:prSet>
      <dgm:spPr/>
    </dgm:pt>
    <dgm:pt modelId="{5E815614-F78A-4D56-9F01-2E7E8897FDC4}" type="pres">
      <dgm:prSet presAssocID="{4FCC4274-4C64-994B-B171-B5DF4752AD93}" presName="FourNodes_4" presStyleLbl="node1" presStyleIdx="3" presStyleCnt="4">
        <dgm:presLayoutVars>
          <dgm:bulletEnabled val="1"/>
        </dgm:presLayoutVars>
      </dgm:prSet>
      <dgm:spPr/>
    </dgm:pt>
    <dgm:pt modelId="{A5BBEB8F-EFA2-4AD3-A0DD-9812F42608A2}" type="pres">
      <dgm:prSet presAssocID="{4FCC4274-4C64-994B-B171-B5DF4752AD93}" presName="FourConn_1-2" presStyleLbl="fgAccFollowNode1" presStyleIdx="0" presStyleCnt="3">
        <dgm:presLayoutVars>
          <dgm:bulletEnabled val="1"/>
        </dgm:presLayoutVars>
      </dgm:prSet>
      <dgm:spPr/>
    </dgm:pt>
    <dgm:pt modelId="{5D0C10CD-925B-4430-B94A-E03DC6AB4530}" type="pres">
      <dgm:prSet presAssocID="{4FCC4274-4C64-994B-B171-B5DF4752AD93}" presName="FourConn_2-3" presStyleLbl="fgAccFollowNode1" presStyleIdx="1" presStyleCnt="3">
        <dgm:presLayoutVars>
          <dgm:bulletEnabled val="1"/>
        </dgm:presLayoutVars>
      </dgm:prSet>
      <dgm:spPr/>
    </dgm:pt>
    <dgm:pt modelId="{0C0B18B7-09C2-44C4-8039-D6006420D013}" type="pres">
      <dgm:prSet presAssocID="{4FCC4274-4C64-994B-B171-B5DF4752AD93}" presName="FourConn_3-4" presStyleLbl="fgAccFollowNode1" presStyleIdx="2" presStyleCnt="3">
        <dgm:presLayoutVars>
          <dgm:bulletEnabled val="1"/>
        </dgm:presLayoutVars>
      </dgm:prSet>
      <dgm:spPr/>
    </dgm:pt>
    <dgm:pt modelId="{1810D589-C6B6-4E4B-B060-881CD5AE99B6}" type="pres">
      <dgm:prSet presAssocID="{4FCC4274-4C64-994B-B171-B5DF4752AD93}" presName="FourNodes_1_text" presStyleLbl="node1" presStyleIdx="3" presStyleCnt="4">
        <dgm:presLayoutVars>
          <dgm:bulletEnabled val="1"/>
        </dgm:presLayoutVars>
      </dgm:prSet>
      <dgm:spPr/>
    </dgm:pt>
    <dgm:pt modelId="{B401526A-AFEA-4593-A792-BE7CE6784D62}" type="pres">
      <dgm:prSet presAssocID="{4FCC4274-4C64-994B-B171-B5DF4752AD93}" presName="FourNodes_2_text" presStyleLbl="node1" presStyleIdx="3" presStyleCnt="4">
        <dgm:presLayoutVars>
          <dgm:bulletEnabled val="1"/>
        </dgm:presLayoutVars>
      </dgm:prSet>
      <dgm:spPr/>
    </dgm:pt>
    <dgm:pt modelId="{417AED70-65CB-4BDA-8BBD-D141EE002FC0}" type="pres">
      <dgm:prSet presAssocID="{4FCC4274-4C64-994B-B171-B5DF4752AD93}" presName="FourNodes_3_text" presStyleLbl="node1" presStyleIdx="3" presStyleCnt="4">
        <dgm:presLayoutVars>
          <dgm:bulletEnabled val="1"/>
        </dgm:presLayoutVars>
      </dgm:prSet>
      <dgm:spPr/>
    </dgm:pt>
    <dgm:pt modelId="{7E56D1B1-4116-49A4-B0C5-F107A6CF935D}" type="pres">
      <dgm:prSet presAssocID="{4FCC4274-4C64-994B-B171-B5DF4752AD9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F2771800-6723-CA46-A50B-9BEB873D37DE}" srcId="{4FCC4274-4C64-994B-B171-B5DF4752AD93}" destId="{B98BF454-091F-6148-8D4D-023BD7CD09E3}" srcOrd="0" destOrd="0" parTransId="{72049CAF-3660-9D45-9E23-9A32399305CD}" sibTransId="{5C710542-24BB-7641-8588-8380DFAE6279}"/>
    <dgm:cxn modelId="{EA5B0911-958F-45D8-ADE2-08BA2FB05136}" type="presOf" srcId="{543A170C-0EE7-3849-860B-A4AFD55C7DF4}" destId="{B401526A-AFEA-4593-A792-BE7CE6784D62}" srcOrd="1" destOrd="0" presId="urn:microsoft.com/office/officeart/2005/8/layout/vProcess5"/>
    <dgm:cxn modelId="{F9AAA61B-2B5C-F44C-8CF0-33DDEAD280AD}" type="presOf" srcId="{4FCC4274-4C64-994B-B171-B5DF4752AD93}" destId="{E3EF9155-3952-C744-8317-A6A140462499}" srcOrd="0" destOrd="0" presId="urn:microsoft.com/office/officeart/2005/8/layout/vProcess5"/>
    <dgm:cxn modelId="{CEEDA650-DE8C-48DB-9CC5-B30FB7E1CCB2}" type="presOf" srcId="{0AA2BB9E-758E-441C-BB0A-AA1A127A339E}" destId="{5E815614-F78A-4D56-9F01-2E7E8897FDC4}" srcOrd="0" destOrd="0" presId="urn:microsoft.com/office/officeart/2005/8/layout/vProcess5"/>
    <dgm:cxn modelId="{F74BA771-A294-4429-BD38-4BEE1F5403FB}" type="presOf" srcId="{954C2642-19C0-4064-959F-94CF0E8B03AB}" destId="{417AED70-65CB-4BDA-8BBD-D141EE002FC0}" srcOrd="1" destOrd="0" presId="urn:microsoft.com/office/officeart/2005/8/layout/vProcess5"/>
    <dgm:cxn modelId="{A1FF937B-3CE8-4259-970B-A1D6210A5F42}" type="presOf" srcId="{5C710542-24BB-7641-8588-8380DFAE6279}" destId="{A5BBEB8F-EFA2-4AD3-A0DD-9812F42608A2}" srcOrd="0" destOrd="0" presId="urn:microsoft.com/office/officeart/2005/8/layout/vProcess5"/>
    <dgm:cxn modelId="{A30ECA86-526A-4934-B568-40E1A2713444}" type="presOf" srcId="{954C2642-19C0-4064-959F-94CF0E8B03AB}" destId="{0BF54653-12BF-4446-82E2-3977D6FB6016}" srcOrd="0" destOrd="0" presId="urn:microsoft.com/office/officeart/2005/8/layout/vProcess5"/>
    <dgm:cxn modelId="{31868D8F-8218-4DBD-86DF-08D6C325CA22}" type="presOf" srcId="{A418E3C3-A8A4-8F4F-B153-197A8BEDAF09}" destId="{5D0C10CD-925B-4430-B94A-E03DC6AB4530}" srcOrd="0" destOrd="0" presId="urn:microsoft.com/office/officeart/2005/8/layout/vProcess5"/>
    <dgm:cxn modelId="{49737DAB-562E-4D47-AF62-6EA021C07506}" srcId="{4FCC4274-4C64-994B-B171-B5DF4752AD93}" destId="{954C2642-19C0-4064-959F-94CF0E8B03AB}" srcOrd="2" destOrd="0" parTransId="{5A242886-E9EB-419A-97DA-204B5DBF1A9D}" sibTransId="{3AD4E821-FB45-4499-B1C1-0D6F760EE030}"/>
    <dgm:cxn modelId="{ABE025C2-F5BB-4EFC-ADBD-6E494738DD21}" type="presOf" srcId="{543A170C-0EE7-3849-860B-A4AFD55C7DF4}" destId="{D9F690D2-8F80-4EBD-A656-A407727B649B}" srcOrd="0" destOrd="0" presId="urn:microsoft.com/office/officeart/2005/8/layout/vProcess5"/>
    <dgm:cxn modelId="{7CFDBBCD-9082-4F70-A6B3-95DD9E76F3EC}" type="presOf" srcId="{0AA2BB9E-758E-441C-BB0A-AA1A127A339E}" destId="{7E56D1B1-4116-49A4-B0C5-F107A6CF935D}" srcOrd="1" destOrd="0" presId="urn:microsoft.com/office/officeart/2005/8/layout/vProcess5"/>
    <dgm:cxn modelId="{08474DD5-2E1C-4F7E-971C-1D470457F49A}" type="presOf" srcId="{B98BF454-091F-6148-8D4D-023BD7CD09E3}" destId="{0FDD4730-47AE-4B58-94CF-9522586D9316}" srcOrd="0" destOrd="0" presId="urn:microsoft.com/office/officeart/2005/8/layout/vProcess5"/>
    <dgm:cxn modelId="{B2B357D5-4B54-4F3F-B2BB-C5D5170E4811}" type="presOf" srcId="{3AD4E821-FB45-4499-B1C1-0D6F760EE030}" destId="{0C0B18B7-09C2-44C4-8039-D6006420D013}" srcOrd="0" destOrd="0" presId="urn:microsoft.com/office/officeart/2005/8/layout/vProcess5"/>
    <dgm:cxn modelId="{E5A1F4DD-E847-4332-BAF4-C1E0C3F9DA7B}" srcId="{4FCC4274-4C64-994B-B171-B5DF4752AD93}" destId="{0AA2BB9E-758E-441C-BB0A-AA1A127A339E}" srcOrd="3" destOrd="0" parTransId="{AFDCFA27-2E80-4F79-B3CB-8E039A0E9A56}" sibTransId="{010A8460-3103-481E-8B75-0C524D5E3870}"/>
    <dgm:cxn modelId="{D5A9EAEE-AEDC-2C49-97E2-620E6C44FE53}" srcId="{4FCC4274-4C64-994B-B171-B5DF4752AD93}" destId="{543A170C-0EE7-3849-860B-A4AFD55C7DF4}" srcOrd="1" destOrd="0" parTransId="{A14A454C-D3D6-F148-B3FC-9B09692BCFA6}" sibTransId="{A418E3C3-A8A4-8F4F-B153-197A8BEDAF09}"/>
    <dgm:cxn modelId="{BA7096F1-C236-4294-80D2-230E19748684}" type="presOf" srcId="{B98BF454-091F-6148-8D4D-023BD7CD09E3}" destId="{1810D589-C6B6-4E4B-B060-881CD5AE99B6}" srcOrd="1" destOrd="0" presId="urn:microsoft.com/office/officeart/2005/8/layout/vProcess5"/>
    <dgm:cxn modelId="{B54483BA-17A9-524F-A075-D0BD736BD321}" type="presParOf" srcId="{E3EF9155-3952-C744-8317-A6A140462499}" destId="{63D02D53-AAFF-F847-8965-3D6970BC9D61}" srcOrd="0" destOrd="0" presId="urn:microsoft.com/office/officeart/2005/8/layout/vProcess5"/>
    <dgm:cxn modelId="{EACCC056-0AC6-44AF-8627-468DE31D9D57}" type="presParOf" srcId="{E3EF9155-3952-C744-8317-A6A140462499}" destId="{0FDD4730-47AE-4B58-94CF-9522586D9316}" srcOrd="1" destOrd="0" presId="urn:microsoft.com/office/officeart/2005/8/layout/vProcess5"/>
    <dgm:cxn modelId="{67B91546-B580-4D02-9812-DB7210581770}" type="presParOf" srcId="{E3EF9155-3952-C744-8317-A6A140462499}" destId="{D9F690D2-8F80-4EBD-A656-A407727B649B}" srcOrd="2" destOrd="0" presId="urn:microsoft.com/office/officeart/2005/8/layout/vProcess5"/>
    <dgm:cxn modelId="{E19F7DE6-2CE2-4153-8EF5-1A1C00007E83}" type="presParOf" srcId="{E3EF9155-3952-C744-8317-A6A140462499}" destId="{0BF54653-12BF-4446-82E2-3977D6FB6016}" srcOrd="3" destOrd="0" presId="urn:microsoft.com/office/officeart/2005/8/layout/vProcess5"/>
    <dgm:cxn modelId="{5F22C539-E906-4DA2-A6DC-35CEC6DAF6B0}" type="presParOf" srcId="{E3EF9155-3952-C744-8317-A6A140462499}" destId="{5E815614-F78A-4D56-9F01-2E7E8897FDC4}" srcOrd="4" destOrd="0" presId="urn:microsoft.com/office/officeart/2005/8/layout/vProcess5"/>
    <dgm:cxn modelId="{659D7F87-0C7B-4463-AECA-FD96B8052DFC}" type="presParOf" srcId="{E3EF9155-3952-C744-8317-A6A140462499}" destId="{A5BBEB8F-EFA2-4AD3-A0DD-9812F42608A2}" srcOrd="5" destOrd="0" presId="urn:microsoft.com/office/officeart/2005/8/layout/vProcess5"/>
    <dgm:cxn modelId="{A1B0C7B6-AA32-4F31-B10A-396420463561}" type="presParOf" srcId="{E3EF9155-3952-C744-8317-A6A140462499}" destId="{5D0C10CD-925B-4430-B94A-E03DC6AB4530}" srcOrd="6" destOrd="0" presId="urn:microsoft.com/office/officeart/2005/8/layout/vProcess5"/>
    <dgm:cxn modelId="{0B7F0A4C-DBE7-42A8-B7FE-99863366B494}" type="presParOf" srcId="{E3EF9155-3952-C744-8317-A6A140462499}" destId="{0C0B18B7-09C2-44C4-8039-D6006420D013}" srcOrd="7" destOrd="0" presId="urn:microsoft.com/office/officeart/2005/8/layout/vProcess5"/>
    <dgm:cxn modelId="{92721E04-9A2B-428A-89C1-A3972F7730A4}" type="presParOf" srcId="{E3EF9155-3952-C744-8317-A6A140462499}" destId="{1810D589-C6B6-4E4B-B060-881CD5AE99B6}" srcOrd="8" destOrd="0" presId="urn:microsoft.com/office/officeart/2005/8/layout/vProcess5"/>
    <dgm:cxn modelId="{9D230D9F-9AD8-4BD4-8C99-7DFF24B2FD92}" type="presParOf" srcId="{E3EF9155-3952-C744-8317-A6A140462499}" destId="{B401526A-AFEA-4593-A792-BE7CE6784D62}" srcOrd="9" destOrd="0" presId="urn:microsoft.com/office/officeart/2005/8/layout/vProcess5"/>
    <dgm:cxn modelId="{E3E0A135-8D3A-4894-A2A4-BD9ECFD20A8F}" type="presParOf" srcId="{E3EF9155-3952-C744-8317-A6A140462499}" destId="{417AED70-65CB-4BDA-8BBD-D141EE002FC0}" srcOrd="10" destOrd="0" presId="urn:microsoft.com/office/officeart/2005/8/layout/vProcess5"/>
    <dgm:cxn modelId="{EC85CED7-06F2-4107-B45D-490ED03EE8FB}" type="presParOf" srcId="{E3EF9155-3952-C744-8317-A6A140462499}" destId="{7E56D1B1-4116-49A4-B0C5-F107A6CF935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129A67-C21D-4AE9-928D-4D556460ABD1}" type="doc">
      <dgm:prSet loTypeId="urn:diagrams.loki3.com/BracketList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NA"/>
        </a:p>
      </dgm:t>
    </dgm:pt>
    <dgm:pt modelId="{864AADF0-F167-48D7-B77B-807804158F5F}">
      <dgm:prSet phldrT="[Text]" custT="1"/>
      <dgm:spPr/>
      <dgm:t>
        <a:bodyPr/>
        <a:lstStyle/>
        <a:p>
          <a:r>
            <a:rPr lang="en-Z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Agriculture,, Fisheries, Water and Land Reform</a:t>
          </a:r>
          <a:endParaRPr lang="en-NA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D85BD7-C223-4956-B84F-327DE14A6B57}" type="parTrans" cxnId="{12BFAC0D-C81E-4B20-828A-587C6EF3A628}">
      <dgm:prSet/>
      <dgm:spPr/>
      <dgm:t>
        <a:bodyPr/>
        <a:lstStyle/>
        <a:p>
          <a:endParaRPr lang="en-NA" sz="1600" b="0"/>
        </a:p>
      </dgm:t>
    </dgm:pt>
    <dgm:pt modelId="{FDAA2EEE-F718-450C-8A2E-4EEE33562D0D}" type="sibTrans" cxnId="{12BFAC0D-C81E-4B20-828A-587C6EF3A628}">
      <dgm:prSet/>
      <dgm:spPr/>
      <dgm:t>
        <a:bodyPr/>
        <a:lstStyle/>
        <a:p>
          <a:endParaRPr lang="en-NA" sz="1600" b="0"/>
        </a:p>
      </dgm:t>
    </dgm:pt>
    <dgm:pt modelId="{2D6057C9-D5A4-49F4-A561-2C1DC7CDCAB7}">
      <dgm:prSet phldrT="[Text]" custT="1"/>
      <dgm:spPr/>
      <dgm:t>
        <a:bodyPr/>
        <a:lstStyle/>
        <a:p>
          <a:r>
            <a:rPr lang="en-US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Agriculture, Water and Land Reform </a:t>
          </a:r>
          <a:endParaRPr lang="en-NA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6936E2-547E-4882-994F-C842B68B6F9D}" type="parTrans" cxnId="{63FF813F-E09E-4708-9219-59D6BD2FAE84}">
      <dgm:prSet/>
      <dgm:spPr/>
      <dgm:t>
        <a:bodyPr/>
        <a:lstStyle/>
        <a:p>
          <a:endParaRPr lang="en-NA" sz="1600" b="0"/>
        </a:p>
      </dgm:t>
    </dgm:pt>
    <dgm:pt modelId="{9E9A8E07-3736-46D9-B0ED-617A469D9FAF}" type="sibTrans" cxnId="{63FF813F-E09E-4708-9219-59D6BD2FAE84}">
      <dgm:prSet/>
      <dgm:spPr/>
      <dgm:t>
        <a:bodyPr/>
        <a:lstStyle/>
        <a:p>
          <a:endParaRPr lang="en-NA" sz="1600" b="0"/>
        </a:p>
      </dgm:t>
    </dgm:pt>
    <dgm:pt modelId="{0625F1E4-C78B-4CDC-99EF-01B8325C08FA}">
      <dgm:prSet phldrT="[Text]" custT="1"/>
      <dgm:spPr/>
      <dgm:t>
        <a:bodyPr/>
        <a:lstStyle/>
        <a:p>
          <a:r>
            <a:rPr lang="en-ZA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Defence </a:t>
          </a:r>
          <a:r>
            <a:rPr lang="en-Z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en-ZA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nd Veteran Affairs</a:t>
          </a:r>
          <a:endParaRPr lang="en-NA" sz="1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3E69C7-8012-4064-9BA2-F79345F5A996}" type="parTrans" cxnId="{81D52DAB-9C14-4FCD-A993-B9D452B78387}">
      <dgm:prSet/>
      <dgm:spPr/>
      <dgm:t>
        <a:bodyPr/>
        <a:lstStyle/>
        <a:p>
          <a:endParaRPr lang="en-NA" sz="1600" b="0"/>
        </a:p>
      </dgm:t>
    </dgm:pt>
    <dgm:pt modelId="{2759080D-3ADA-4D3D-8856-115BF5257802}" type="sibTrans" cxnId="{81D52DAB-9C14-4FCD-A993-B9D452B78387}">
      <dgm:prSet/>
      <dgm:spPr/>
      <dgm:t>
        <a:bodyPr/>
        <a:lstStyle/>
        <a:p>
          <a:endParaRPr lang="en-NA" sz="1600" b="0"/>
        </a:p>
      </dgm:t>
    </dgm:pt>
    <dgm:pt modelId="{74A84C33-6822-4CF1-B50C-5888547DEAFE}">
      <dgm:prSet phldrT="[Text]" custT="1"/>
      <dgm:spPr>
        <a:solidFill>
          <a:srgbClr val="002060"/>
        </a:solidFill>
      </dgm:spPr>
      <dgm:t>
        <a:bodyPr/>
        <a:lstStyle/>
        <a:p>
          <a:r>
            <a:rPr lang="en-ZA" sz="1200" b="0" i="0" u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Defence  and Veteran Affairs </a:t>
          </a:r>
          <a:endParaRPr lang="en-NA" sz="12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A1060B-1A03-45A5-801D-46638D564DEA}" type="parTrans" cxnId="{F0B8BB11-AD31-4D67-9A2C-46D472BE3EA8}">
      <dgm:prSet/>
      <dgm:spPr/>
      <dgm:t>
        <a:bodyPr/>
        <a:lstStyle/>
        <a:p>
          <a:endParaRPr lang="en-NA" sz="1600" b="0"/>
        </a:p>
      </dgm:t>
    </dgm:pt>
    <dgm:pt modelId="{A65BDE30-D354-4382-A2D3-A48707E12F8D}" type="sibTrans" cxnId="{F0B8BB11-AD31-4D67-9A2C-46D472BE3EA8}">
      <dgm:prSet/>
      <dgm:spPr/>
      <dgm:t>
        <a:bodyPr/>
        <a:lstStyle/>
        <a:p>
          <a:endParaRPr lang="en-NA" sz="1600" b="0"/>
        </a:p>
      </dgm:t>
    </dgm:pt>
    <dgm:pt modelId="{4EE32C56-8FD2-48F4-956F-A8FEAF697344}">
      <dgm:prSet phldrT="[Text]" custT="1"/>
      <dgm:spPr/>
      <dgm:t>
        <a:bodyPr/>
        <a:lstStyle/>
        <a:p>
          <a:r>
            <a:rPr lang="en-Z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Education, Innovation, Youth, Sports, Arts and Culture</a:t>
          </a:r>
          <a:endParaRPr lang="en-NA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05150F-A5C0-495A-BF15-396601082C92}" type="parTrans" cxnId="{40A546E4-479F-4358-A10D-C3CFCC9A56B9}">
      <dgm:prSet/>
      <dgm:spPr/>
      <dgm:t>
        <a:bodyPr/>
        <a:lstStyle/>
        <a:p>
          <a:endParaRPr lang="en-NA" sz="1600" b="0"/>
        </a:p>
      </dgm:t>
    </dgm:pt>
    <dgm:pt modelId="{38E4E3F0-922E-4AD8-ADB2-D8945B60ED93}" type="sibTrans" cxnId="{40A546E4-479F-4358-A10D-C3CFCC9A56B9}">
      <dgm:prSet/>
      <dgm:spPr/>
      <dgm:t>
        <a:bodyPr/>
        <a:lstStyle/>
        <a:p>
          <a:endParaRPr lang="en-NA" sz="1600" b="0"/>
        </a:p>
      </dgm:t>
    </dgm:pt>
    <dgm:pt modelId="{937E552F-40F8-41AC-9779-DFE58DE5C31D}">
      <dgm:prSet phldrT="[Text]" custT="1"/>
      <dgm:spPr/>
      <dgm:t>
        <a:bodyPr/>
        <a:lstStyle/>
        <a:p>
          <a:r>
            <a:rPr lang="en-US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Environment and Tourism</a:t>
          </a:r>
          <a:endParaRPr lang="en-NA" sz="1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D430B7-4AFB-493E-92FD-E2C4026F85FF}" type="parTrans" cxnId="{64B16AB1-8F67-4B00-9880-DEE54ADD604B}">
      <dgm:prSet/>
      <dgm:spPr/>
      <dgm:t>
        <a:bodyPr/>
        <a:lstStyle/>
        <a:p>
          <a:endParaRPr lang="en-NA" sz="1600" b="0"/>
        </a:p>
      </dgm:t>
    </dgm:pt>
    <dgm:pt modelId="{EFE63F08-3919-43D5-BB04-C80145F6B210}" type="sibTrans" cxnId="{64B16AB1-8F67-4B00-9880-DEE54ADD604B}">
      <dgm:prSet/>
      <dgm:spPr/>
      <dgm:t>
        <a:bodyPr/>
        <a:lstStyle/>
        <a:p>
          <a:endParaRPr lang="en-NA" sz="1600" b="0"/>
        </a:p>
      </dgm:t>
    </dgm:pt>
    <dgm:pt modelId="{0FA6CF10-5318-4B73-B655-B50ACA476DD0}">
      <dgm:prSet phldrT="[Text]" custT="1"/>
      <dgm:spPr/>
      <dgm:t>
        <a:bodyPr/>
        <a:lstStyle/>
        <a:p>
          <a:r>
            <a:rPr lang="en-Z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Gender Equality and Child-welfare</a:t>
          </a:r>
          <a:endParaRPr lang="en-NA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C83C7F-F18E-4E88-8C5B-4D5538F627E3}" type="parTrans" cxnId="{400DC8DD-531A-479B-AF67-2AA4745204CB}">
      <dgm:prSet/>
      <dgm:spPr/>
      <dgm:t>
        <a:bodyPr/>
        <a:lstStyle/>
        <a:p>
          <a:endParaRPr lang="en-NA" sz="1600" b="0"/>
        </a:p>
      </dgm:t>
    </dgm:pt>
    <dgm:pt modelId="{E82E3EFC-0957-4669-BB88-F79F318031E8}" type="sibTrans" cxnId="{400DC8DD-531A-479B-AF67-2AA4745204CB}">
      <dgm:prSet/>
      <dgm:spPr/>
      <dgm:t>
        <a:bodyPr/>
        <a:lstStyle/>
        <a:p>
          <a:endParaRPr lang="en-NA" sz="1600" b="0"/>
        </a:p>
      </dgm:t>
    </dgm:pt>
    <dgm:pt modelId="{F209B9B1-7447-4622-ACDD-97F340C12298}">
      <dgm:prSet phldrT="[Text]" custT="1"/>
      <dgm:spPr/>
      <dgm:t>
        <a:bodyPr/>
        <a:lstStyle/>
        <a:p>
          <a:r>
            <a:rPr lang="en-US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Health and Social Services </a:t>
          </a:r>
          <a:endParaRPr lang="en-NA" sz="1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35262F-5FF5-4828-B064-D59DA36E8E2E}" type="parTrans" cxnId="{464756CB-5974-47D3-A26D-7E40D31E36F4}">
      <dgm:prSet/>
      <dgm:spPr/>
      <dgm:t>
        <a:bodyPr/>
        <a:lstStyle/>
        <a:p>
          <a:endParaRPr lang="en-NA" sz="1600" b="0"/>
        </a:p>
      </dgm:t>
    </dgm:pt>
    <dgm:pt modelId="{F2FADD9B-D416-434B-BFE6-3A38775C08F1}" type="sibTrans" cxnId="{464756CB-5974-47D3-A26D-7E40D31E36F4}">
      <dgm:prSet/>
      <dgm:spPr/>
      <dgm:t>
        <a:bodyPr/>
        <a:lstStyle/>
        <a:p>
          <a:endParaRPr lang="en-NA" sz="1600" b="0"/>
        </a:p>
      </dgm:t>
    </dgm:pt>
    <dgm:pt modelId="{4A04FA6B-5DF2-4732-99CF-95B4620EBBD8}">
      <dgm:prSet phldrT="[Text]" custT="1"/>
      <dgm:spPr/>
      <dgm:t>
        <a:bodyPr/>
        <a:lstStyle/>
        <a:p>
          <a:r>
            <a:rPr lang="en-ZA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Gender Equality, Social-welfare and Poverty Eradication</a:t>
          </a:r>
          <a:endParaRPr lang="en-NA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4F6405-6B7A-44D5-A950-3FA186B11AC2}" type="parTrans" cxnId="{41DA59B3-D632-4F11-8917-A8441A19A43F}">
      <dgm:prSet/>
      <dgm:spPr/>
      <dgm:t>
        <a:bodyPr/>
        <a:lstStyle/>
        <a:p>
          <a:endParaRPr lang="en-NA" sz="1600" b="0"/>
        </a:p>
      </dgm:t>
    </dgm:pt>
    <dgm:pt modelId="{F5F2915A-7FF0-459F-BCDE-C8CAB42C2C08}" type="sibTrans" cxnId="{41DA59B3-D632-4F11-8917-A8441A19A43F}">
      <dgm:prSet/>
      <dgm:spPr/>
      <dgm:t>
        <a:bodyPr/>
        <a:lstStyle/>
        <a:p>
          <a:endParaRPr lang="en-NA" sz="1600" b="0"/>
        </a:p>
      </dgm:t>
    </dgm:pt>
    <dgm:pt modelId="{C843F025-D919-462A-8DF3-DC8E79327A5E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Health and Social Services</a:t>
          </a:r>
          <a:endParaRPr lang="en-NA" sz="12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34F0C8-E14E-481B-B94F-AFDC7A0FF31D}" type="parTrans" cxnId="{9DB57C1F-D1DE-4571-97B2-82440CC5EA4F}">
      <dgm:prSet/>
      <dgm:spPr/>
      <dgm:t>
        <a:bodyPr/>
        <a:lstStyle/>
        <a:p>
          <a:endParaRPr lang="en-NA" sz="1600" b="0"/>
        </a:p>
      </dgm:t>
    </dgm:pt>
    <dgm:pt modelId="{0228BE02-65EE-4D0A-B3F8-0BA4EAE2FB81}" type="sibTrans" cxnId="{9DB57C1F-D1DE-4571-97B2-82440CC5EA4F}">
      <dgm:prSet/>
      <dgm:spPr/>
      <dgm:t>
        <a:bodyPr/>
        <a:lstStyle/>
        <a:p>
          <a:endParaRPr lang="en-NA" sz="1600" b="0"/>
        </a:p>
      </dgm:t>
    </dgm:pt>
    <dgm:pt modelId="{61A3D9B6-E529-40B3-BA23-699E938BE9BA}">
      <dgm:prSet custT="1"/>
      <dgm:spPr/>
      <dgm:t>
        <a:bodyPr/>
        <a:lstStyle/>
        <a:p>
          <a:r>
            <a:rPr lang="en-ZA" sz="1200" b="1" i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International relations &amp; Trade</a:t>
          </a:r>
          <a:endParaRPr lang="en-ZA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402793-5174-47F8-9FFF-FEEB25254755}" type="parTrans" cxnId="{42A3B20A-4EDC-4769-AF58-97DB3496EDDB}">
      <dgm:prSet/>
      <dgm:spPr/>
      <dgm:t>
        <a:bodyPr/>
        <a:lstStyle/>
        <a:p>
          <a:endParaRPr lang="en-NA" sz="1600" b="0"/>
        </a:p>
      </dgm:t>
    </dgm:pt>
    <dgm:pt modelId="{77CCAE34-04F3-4C0C-91EB-54E90309E744}" type="sibTrans" cxnId="{42A3B20A-4EDC-4769-AF58-97DB3496EDDB}">
      <dgm:prSet/>
      <dgm:spPr/>
      <dgm:t>
        <a:bodyPr/>
        <a:lstStyle/>
        <a:p>
          <a:endParaRPr lang="en-NA" sz="1600" b="0"/>
        </a:p>
      </dgm:t>
    </dgm:pt>
    <dgm:pt modelId="{B3AA2F8F-4E55-4AF0-AB18-7769F119FA6E}">
      <dgm:prSet custT="1"/>
      <dgm:spPr/>
      <dgm:t>
        <a:bodyPr/>
        <a:lstStyle/>
        <a:p>
          <a:r>
            <a:rPr lang="en-ZA" sz="1200" b="0" i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Justice and Labour Relations</a:t>
          </a:r>
          <a:endParaRPr lang="en-ZA" sz="1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925911-C3CA-4DEC-800E-11B5D76EC281}" type="parTrans" cxnId="{B5A3CCFE-D7A4-4D4A-8E93-21FFF1AE636D}">
      <dgm:prSet/>
      <dgm:spPr/>
      <dgm:t>
        <a:bodyPr/>
        <a:lstStyle/>
        <a:p>
          <a:endParaRPr lang="en-NA" sz="1600" b="0"/>
        </a:p>
      </dgm:t>
    </dgm:pt>
    <dgm:pt modelId="{D716D1A3-93FA-4601-9912-20EBE68A0776}" type="sibTrans" cxnId="{B5A3CCFE-D7A4-4D4A-8E93-21FFF1AE636D}">
      <dgm:prSet/>
      <dgm:spPr/>
      <dgm:t>
        <a:bodyPr/>
        <a:lstStyle/>
        <a:p>
          <a:endParaRPr lang="en-NA" sz="1600" b="0"/>
        </a:p>
      </dgm:t>
    </dgm:pt>
    <dgm:pt modelId="{5D8C62AF-4102-4725-8587-0A196E7BC5DD}">
      <dgm:prSet custT="1"/>
      <dgm:spPr/>
      <dgm:t>
        <a:bodyPr/>
        <a:lstStyle/>
        <a:p>
          <a:r>
            <a:rPr lang="en-ZA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Industrialization and trade</a:t>
          </a:r>
        </a:p>
      </dgm:t>
    </dgm:pt>
    <dgm:pt modelId="{E512D9D8-89DB-4EE5-B42F-0B7F3EE32890}" type="parTrans" cxnId="{CDCD0617-6E60-4E25-A42D-06D7CD52F58E}">
      <dgm:prSet/>
      <dgm:spPr/>
      <dgm:t>
        <a:bodyPr/>
        <a:lstStyle/>
        <a:p>
          <a:endParaRPr lang="en-NA" sz="1600" b="0"/>
        </a:p>
      </dgm:t>
    </dgm:pt>
    <dgm:pt modelId="{BE5836EE-E616-4BF5-92A2-2134EF09801F}" type="sibTrans" cxnId="{CDCD0617-6E60-4E25-A42D-06D7CD52F58E}">
      <dgm:prSet/>
      <dgm:spPr/>
      <dgm:t>
        <a:bodyPr/>
        <a:lstStyle/>
        <a:p>
          <a:endParaRPr lang="en-NA" sz="1600" b="0"/>
        </a:p>
      </dgm:t>
    </dgm:pt>
    <dgm:pt modelId="{D89262B6-B0F5-48EA-ACD0-4DE4702D3059}">
      <dgm:prSet custT="1"/>
      <dgm:spPr>
        <a:solidFill>
          <a:srgbClr val="002060"/>
        </a:solidFill>
      </dgm:spPr>
      <dgm:t>
        <a:bodyPr/>
        <a:lstStyle/>
        <a:p>
          <a:r>
            <a:rPr lang="en-ZA" sz="12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Justice </a:t>
          </a:r>
        </a:p>
      </dgm:t>
    </dgm:pt>
    <dgm:pt modelId="{CAEA0B8E-0669-4301-8C8C-995F5BBF61EE}" type="parTrans" cxnId="{B7EA50FB-649C-4E2C-A790-CA70EF37DCF7}">
      <dgm:prSet/>
      <dgm:spPr/>
      <dgm:t>
        <a:bodyPr/>
        <a:lstStyle/>
        <a:p>
          <a:endParaRPr lang="en-NA" sz="1600" b="0"/>
        </a:p>
      </dgm:t>
    </dgm:pt>
    <dgm:pt modelId="{E58DB2A3-6200-4C19-877F-E22A2EEA7C2F}" type="sibTrans" cxnId="{B7EA50FB-649C-4E2C-A790-CA70EF37DCF7}">
      <dgm:prSet/>
      <dgm:spPr/>
      <dgm:t>
        <a:bodyPr/>
        <a:lstStyle/>
        <a:p>
          <a:endParaRPr lang="en-NA" sz="1600" b="0"/>
        </a:p>
      </dgm:t>
    </dgm:pt>
    <dgm:pt modelId="{277DD7E3-A5E8-43D8-8EDC-75BE28B845DD}">
      <dgm:prSet custT="1"/>
      <dgm:spPr/>
      <dgm:t>
        <a:bodyPr/>
        <a:lstStyle/>
        <a:p>
          <a:r>
            <a:rPr lang="en-US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Information and Communication Technology</a:t>
          </a:r>
          <a:endParaRPr lang="en-ZA" sz="1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2B736-68A3-452A-B4AE-F63885A82448}" type="parTrans" cxnId="{0602B253-64E9-4EC4-9FF3-3087EC018E6A}">
      <dgm:prSet/>
      <dgm:spPr/>
      <dgm:t>
        <a:bodyPr/>
        <a:lstStyle/>
        <a:p>
          <a:endParaRPr lang="en-NA" sz="1600" b="0"/>
        </a:p>
      </dgm:t>
    </dgm:pt>
    <dgm:pt modelId="{64B650A2-FE68-46FC-B65B-9AC5C981AC6B}" type="sibTrans" cxnId="{0602B253-64E9-4EC4-9FF3-3087EC018E6A}">
      <dgm:prSet/>
      <dgm:spPr/>
      <dgm:t>
        <a:bodyPr/>
        <a:lstStyle/>
        <a:p>
          <a:endParaRPr lang="en-NA" sz="1600" b="0"/>
        </a:p>
      </dgm:t>
    </dgm:pt>
    <dgm:pt modelId="{37841D6B-1065-47F7-BE60-B4DE95EFA983}">
      <dgm:prSet custT="1"/>
      <dgm:spPr/>
      <dgm:t>
        <a:bodyPr/>
        <a:lstStyle/>
        <a:p>
          <a:r>
            <a:rPr lang="en-US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Mines and Energy</a:t>
          </a:r>
          <a:endParaRPr lang="en-ZA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F1775F-D0FB-44C7-B08F-CA5CC7DE831F}" type="parTrans" cxnId="{58E0D465-8F5A-4194-BB68-6C3C719BEE11}">
      <dgm:prSet/>
      <dgm:spPr/>
      <dgm:t>
        <a:bodyPr/>
        <a:lstStyle/>
        <a:p>
          <a:endParaRPr lang="en-NA" sz="1600" b="0"/>
        </a:p>
      </dgm:t>
    </dgm:pt>
    <dgm:pt modelId="{5080C74E-B268-46F1-A53B-DC54E7C06C2E}" type="sibTrans" cxnId="{58E0D465-8F5A-4194-BB68-6C3C719BEE11}">
      <dgm:prSet/>
      <dgm:spPr/>
      <dgm:t>
        <a:bodyPr/>
        <a:lstStyle/>
        <a:p>
          <a:endParaRPr lang="en-NA" sz="1600" b="0"/>
        </a:p>
      </dgm:t>
    </dgm:pt>
    <dgm:pt modelId="{D029C226-C9EF-4629-ACBF-9C6BF4B1DF16}">
      <dgm:prSet custT="1"/>
      <dgm:spPr/>
      <dgm:t>
        <a:bodyPr/>
        <a:lstStyle/>
        <a:p>
          <a:r>
            <a:rPr lang="en-US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Works and Transport</a:t>
          </a:r>
          <a:endParaRPr lang="en-ZA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B4CF6F-6FF7-4DEB-AD36-40461A02ACBB}" type="parTrans" cxnId="{C5B1F5DF-D7F9-4D26-8D0F-F877FB34F229}">
      <dgm:prSet/>
      <dgm:spPr/>
      <dgm:t>
        <a:bodyPr/>
        <a:lstStyle/>
        <a:p>
          <a:endParaRPr lang="en-NA" sz="1600" b="0"/>
        </a:p>
      </dgm:t>
    </dgm:pt>
    <dgm:pt modelId="{57704B07-5232-4411-9F95-75E414BAA076}" type="sibTrans" cxnId="{C5B1F5DF-D7F9-4D26-8D0F-F877FB34F229}">
      <dgm:prSet/>
      <dgm:spPr/>
      <dgm:t>
        <a:bodyPr/>
        <a:lstStyle/>
        <a:p>
          <a:endParaRPr lang="en-NA" sz="1600" b="0"/>
        </a:p>
      </dgm:t>
    </dgm:pt>
    <dgm:pt modelId="{6FDFFF2F-F533-4011-BF1B-EAD17BAE5C9A}">
      <dgm:prSet custT="1"/>
      <dgm:spPr>
        <a:solidFill>
          <a:srgbClr val="002060"/>
        </a:solidFill>
      </dgm:spPr>
      <dgm:t>
        <a:bodyPr/>
        <a:lstStyle/>
        <a:p>
          <a:r>
            <a:rPr lang="en-US" sz="12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Information and Communication Technology</a:t>
          </a:r>
          <a:endParaRPr lang="en-ZA" sz="12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3766FB-F09D-4B20-AB67-9780557E5585}" type="parTrans" cxnId="{BE629194-6524-4599-8779-3A2E080484DA}">
      <dgm:prSet/>
      <dgm:spPr/>
      <dgm:t>
        <a:bodyPr/>
        <a:lstStyle/>
        <a:p>
          <a:endParaRPr lang="en-NA" sz="1600" b="0"/>
        </a:p>
      </dgm:t>
    </dgm:pt>
    <dgm:pt modelId="{E9062690-7FE9-43D0-B997-2D293D8B05F9}" type="sibTrans" cxnId="{BE629194-6524-4599-8779-3A2E080484DA}">
      <dgm:prSet/>
      <dgm:spPr/>
      <dgm:t>
        <a:bodyPr/>
        <a:lstStyle/>
        <a:p>
          <a:endParaRPr lang="en-NA" sz="1600" b="0"/>
        </a:p>
      </dgm:t>
    </dgm:pt>
    <dgm:pt modelId="{4460E9CA-04B1-46ED-A717-B3548E41D611}">
      <dgm:prSet custT="1"/>
      <dgm:spPr/>
      <dgm:t>
        <a:bodyPr/>
        <a:lstStyle/>
        <a:p>
          <a:r>
            <a:rPr lang="en-US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Works and Transport</a:t>
          </a:r>
          <a:endParaRPr lang="en-ZA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1921C8-4D7F-4195-8342-E89E7C158453}" type="parTrans" cxnId="{64ECFBD6-0513-4674-B33B-433435FAD14E}">
      <dgm:prSet/>
      <dgm:spPr/>
      <dgm:t>
        <a:bodyPr/>
        <a:lstStyle/>
        <a:p>
          <a:endParaRPr lang="en-NA" sz="1600" b="0"/>
        </a:p>
      </dgm:t>
    </dgm:pt>
    <dgm:pt modelId="{3EA8819A-47D0-4C21-AC30-83B9AB5EA9BF}" type="sibTrans" cxnId="{64ECFBD6-0513-4674-B33B-433435FAD14E}">
      <dgm:prSet/>
      <dgm:spPr/>
      <dgm:t>
        <a:bodyPr/>
        <a:lstStyle/>
        <a:p>
          <a:endParaRPr lang="en-NA" sz="1600" b="0"/>
        </a:p>
      </dgm:t>
    </dgm:pt>
    <dgm:pt modelId="{B75C9BFA-EF7F-436B-87C3-2467339A9342}">
      <dgm:prSet custT="1"/>
      <dgm:spPr/>
      <dgm:t>
        <a:bodyPr/>
        <a:lstStyle/>
        <a:p>
          <a:r>
            <a:rPr lang="en-US" sz="1200" b="1" i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Home Affairs, Immigration, Safety and Security</a:t>
          </a:r>
          <a:endParaRPr lang="en-ZA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AAEB9A-D337-4D99-A7B3-DB03BB7942AB}" type="parTrans" cxnId="{1B1C780C-C20F-4748-AFC8-511D8915FAE7}">
      <dgm:prSet/>
      <dgm:spPr/>
      <dgm:t>
        <a:bodyPr/>
        <a:lstStyle/>
        <a:p>
          <a:endParaRPr lang="en-NA" sz="1600" b="0"/>
        </a:p>
      </dgm:t>
    </dgm:pt>
    <dgm:pt modelId="{63F7951A-670E-464D-99DB-510F9A524162}" type="sibTrans" cxnId="{1B1C780C-C20F-4748-AFC8-511D8915FAE7}">
      <dgm:prSet/>
      <dgm:spPr/>
      <dgm:t>
        <a:bodyPr/>
        <a:lstStyle/>
        <a:p>
          <a:endParaRPr lang="en-NA" sz="1600" b="0"/>
        </a:p>
      </dgm:t>
    </dgm:pt>
    <dgm:pt modelId="{550DA923-5B2A-416F-93E8-81CDCC4C4305}">
      <dgm:prSet custT="1"/>
      <dgm:spPr>
        <a:solidFill>
          <a:srgbClr val="002060"/>
        </a:solidFill>
      </dgm:spPr>
      <dgm:t>
        <a:bodyPr/>
        <a:lstStyle/>
        <a:p>
          <a:r>
            <a:rPr lang="en-US" sz="12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Urban and Rural Development (MURD)</a:t>
          </a:r>
          <a:endParaRPr lang="en-ZA" sz="12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3684DE-EDC5-4F23-B52B-C84225BD40CC}" type="parTrans" cxnId="{3A49426E-892A-4E14-9AE4-9AFF9CD84358}">
      <dgm:prSet/>
      <dgm:spPr/>
      <dgm:t>
        <a:bodyPr/>
        <a:lstStyle/>
        <a:p>
          <a:endParaRPr lang="en-NA" sz="1600" b="0"/>
        </a:p>
      </dgm:t>
    </dgm:pt>
    <dgm:pt modelId="{FD17B2A9-1AF6-4045-94B5-D22D5E8A1DFD}" type="sibTrans" cxnId="{3A49426E-892A-4E14-9AE4-9AFF9CD84358}">
      <dgm:prSet/>
      <dgm:spPr/>
      <dgm:t>
        <a:bodyPr/>
        <a:lstStyle/>
        <a:p>
          <a:endParaRPr lang="en-NA" sz="1600" b="0"/>
        </a:p>
      </dgm:t>
    </dgm:pt>
    <dgm:pt modelId="{2A9B12C7-8BD8-4EAA-8EFB-83900CA8629E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Environment, Forestry and Tourism </a:t>
          </a:r>
          <a:endParaRPr lang="en-NA" sz="12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B8F7C4-150C-431C-A0DA-EED8AB9790E6}" type="parTrans" cxnId="{768C9A59-FA48-458C-89A9-57880519B341}">
      <dgm:prSet/>
      <dgm:spPr/>
      <dgm:t>
        <a:bodyPr/>
        <a:lstStyle/>
        <a:p>
          <a:endParaRPr lang="en-NA" sz="1600" b="0"/>
        </a:p>
      </dgm:t>
    </dgm:pt>
    <dgm:pt modelId="{6D5DF6C1-1758-4C47-B195-70CCD0D165E6}" type="sibTrans" cxnId="{768C9A59-FA48-458C-89A9-57880519B341}">
      <dgm:prSet/>
      <dgm:spPr/>
      <dgm:t>
        <a:bodyPr/>
        <a:lstStyle/>
        <a:p>
          <a:endParaRPr lang="en-NA" sz="1600" b="0"/>
        </a:p>
      </dgm:t>
    </dgm:pt>
    <dgm:pt modelId="{6E9143ED-BE04-4C1B-B966-1DD446848220}">
      <dgm:prSet custT="1"/>
      <dgm:spPr/>
      <dgm:t>
        <a:bodyPr/>
        <a:lstStyle/>
        <a:p>
          <a:r>
            <a:rPr lang="en-ZA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Finance and Social Grants Management</a:t>
          </a:r>
        </a:p>
      </dgm:t>
    </dgm:pt>
    <dgm:pt modelId="{781B321B-2999-4637-8E9E-BFD7CFE5D5CC}" type="parTrans" cxnId="{A8F7FE70-4C47-453F-BAAA-1441521434F6}">
      <dgm:prSet/>
      <dgm:spPr/>
      <dgm:t>
        <a:bodyPr/>
        <a:lstStyle/>
        <a:p>
          <a:endParaRPr lang="en-NA" sz="1600" b="0"/>
        </a:p>
      </dgm:t>
    </dgm:pt>
    <dgm:pt modelId="{0B65D598-80FE-41CC-A09D-508A2B684664}" type="sibTrans" cxnId="{A8F7FE70-4C47-453F-BAAA-1441521434F6}">
      <dgm:prSet/>
      <dgm:spPr/>
      <dgm:t>
        <a:bodyPr/>
        <a:lstStyle/>
        <a:p>
          <a:endParaRPr lang="en-NA" sz="1600" b="0"/>
        </a:p>
      </dgm:t>
    </dgm:pt>
    <dgm:pt modelId="{8B4CBB56-D815-4E08-8EC2-A3C021249E3B}">
      <dgm:prSet custT="1"/>
      <dgm:spPr/>
      <dgm:t>
        <a:bodyPr/>
        <a:lstStyle/>
        <a:p>
          <a:r>
            <a:rPr lang="en-US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Home Affairs, Immigration, Safety and Security</a:t>
          </a:r>
          <a:endParaRPr lang="en-ZA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05643A-3481-45DE-BB8B-C75C3352CD3C}" type="parTrans" cxnId="{B202EE7F-1CF8-43B5-A119-C5A030F069DE}">
      <dgm:prSet/>
      <dgm:spPr/>
      <dgm:t>
        <a:bodyPr/>
        <a:lstStyle/>
        <a:p>
          <a:endParaRPr lang="en-NA" sz="1600" b="0"/>
        </a:p>
      </dgm:t>
    </dgm:pt>
    <dgm:pt modelId="{154B3F05-D101-446F-8D70-01D363CCB0A1}" type="sibTrans" cxnId="{B202EE7F-1CF8-43B5-A119-C5A030F069DE}">
      <dgm:prSet/>
      <dgm:spPr/>
      <dgm:t>
        <a:bodyPr/>
        <a:lstStyle/>
        <a:p>
          <a:endParaRPr lang="en-NA" sz="1600" b="0"/>
        </a:p>
      </dgm:t>
    </dgm:pt>
    <dgm:pt modelId="{040F2E0D-C2FF-444C-BE73-1429E4A5968D}">
      <dgm:prSet custT="1"/>
      <dgm:spPr>
        <a:solidFill>
          <a:srgbClr val="002060"/>
        </a:solidFill>
      </dgm:spPr>
      <dgm:t>
        <a:bodyPr/>
        <a:lstStyle/>
        <a:p>
          <a:r>
            <a:rPr lang="en-ZA" sz="12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Finance  and Public Enterprises (MFPE)</a:t>
          </a:r>
        </a:p>
      </dgm:t>
    </dgm:pt>
    <dgm:pt modelId="{5E6F2FFA-CA08-4842-82C8-71B399B543D4}" type="parTrans" cxnId="{30EBC294-17D7-41DD-990B-75215EF9B853}">
      <dgm:prSet/>
      <dgm:spPr/>
      <dgm:t>
        <a:bodyPr/>
        <a:lstStyle/>
        <a:p>
          <a:endParaRPr lang="en-NA" sz="1600" b="0"/>
        </a:p>
      </dgm:t>
    </dgm:pt>
    <dgm:pt modelId="{30ABA0C8-91C8-41A0-8591-13EC46B1CD1B}" type="sibTrans" cxnId="{30EBC294-17D7-41DD-990B-75215EF9B853}">
      <dgm:prSet/>
      <dgm:spPr/>
      <dgm:t>
        <a:bodyPr/>
        <a:lstStyle/>
        <a:p>
          <a:endParaRPr lang="en-NA" sz="1600" b="0"/>
        </a:p>
      </dgm:t>
    </dgm:pt>
    <dgm:pt modelId="{9D2A09BD-1B26-4B8A-8DFD-3C5E90A52CC0}">
      <dgm:prSet phldrT="[Text]" custT="1"/>
      <dgm:spPr/>
      <dgm:t>
        <a:bodyPr/>
        <a:lstStyle/>
        <a:p>
          <a:r>
            <a:rPr lang="en-US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Fisheries and Marine Resources </a:t>
          </a:r>
          <a:endParaRPr lang="en-NA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F572C7-4327-4BCB-84D3-DCCD5295581B}" type="parTrans" cxnId="{A007F3E4-7BF4-496E-964D-620A846744AF}">
      <dgm:prSet/>
      <dgm:spPr/>
      <dgm:t>
        <a:bodyPr/>
        <a:lstStyle/>
        <a:p>
          <a:endParaRPr lang="en-NA" sz="1600" b="0"/>
        </a:p>
      </dgm:t>
    </dgm:pt>
    <dgm:pt modelId="{059D537C-25B4-48FA-9C21-0B8472D2C6B8}" type="sibTrans" cxnId="{A007F3E4-7BF4-496E-964D-620A846744AF}">
      <dgm:prSet/>
      <dgm:spPr/>
      <dgm:t>
        <a:bodyPr/>
        <a:lstStyle/>
        <a:p>
          <a:endParaRPr lang="en-NA" sz="1600" b="0"/>
        </a:p>
      </dgm:t>
    </dgm:pt>
    <dgm:pt modelId="{709046A2-A8B4-42C6-9F7B-76A74B877198}">
      <dgm:prSet phldrT="[Text]" custT="1"/>
      <dgm:spPr/>
      <dgm:t>
        <a:bodyPr/>
        <a:lstStyle/>
        <a:p>
          <a:r>
            <a:rPr lang="en-US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Sport, Youth and National Service </a:t>
          </a:r>
          <a:endParaRPr lang="en-NA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F989BD-28C6-44E2-B464-B28231CB31F6}" type="parTrans" cxnId="{DF68B694-264B-4B20-95D0-32917C820FDA}">
      <dgm:prSet/>
      <dgm:spPr/>
      <dgm:t>
        <a:bodyPr/>
        <a:lstStyle/>
        <a:p>
          <a:endParaRPr lang="en-NA" sz="1600" b="0"/>
        </a:p>
      </dgm:t>
    </dgm:pt>
    <dgm:pt modelId="{76A55FF7-FCFD-4037-ADBD-E0021890BB80}" type="sibTrans" cxnId="{DF68B694-264B-4B20-95D0-32917C820FDA}">
      <dgm:prSet/>
      <dgm:spPr/>
      <dgm:t>
        <a:bodyPr/>
        <a:lstStyle/>
        <a:p>
          <a:endParaRPr lang="en-NA" sz="1600" b="0"/>
        </a:p>
      </dgm:t>
    </dgm:pt>
    <dgm:pt modelId="{0EE5624E-7052-4EC4-A259-ED841CB5F610}">
      <dgm:prSet phldrT="[Text]" custT="1"/>
      <dgm:spPr/>
      <dgm:t>
        <a:bodyPr/>
        <a:lstStyle/>
        <a:p>
          <a:r>
            <a:rPr lang="en-US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Education, Arts and Culture</a:t>
          </a:r>
          <a:endParaRPr lang="en-NA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526F84-52F4-4A36-9712-CC7F459B6767}" type="parTrans" cxnId="{0E2479CC-AD25-4E83-96A0-6E039DEFDC95}">
      <dgm:prSet/>
      <dgm:spPr/>
      <dgm:t>
        <a:bodyPr/>
        <a:lstStyle/>
        <a:p>
          <a:endParaRPr lang="en-NA" sz="1600" b="0"/>
        </a:p>
      </dgm:t>
    </dgm:pt>
    <dgm:pt modelId="{BAADC852-B514-4C05-84A8-EB5EC3F33123}" type="sibTrans" cxnId="{0E2479CC-AD25-4E83-96A0-6E039DEFDC95}">
      <dgm:prSet/>
      <dgm:spPr/>
      <dgm:t>
        <a:bodyPr/>
        <a:lstStyle/>
        <a:p>
          <a:endParaRPr lang="en-NA" sz="1600" b="0"/>
        </a:p>
      </dgm:t>
    </dgm:pt>
    <dgm:pt modelId="{3F9DDBA8-21E5-462B-8391-4409EBCCD7CE}">
      <dgm:prSet custT="1"/>
      <dgm:spPr>
        <a:solidFill>
          <a:srgbClr val="002060"/>
        </a:solidFill>
      </dgm:spPr>
      <dgm:t>
        <a:bodyPr/>
        <a:lstStyle/>
        <a:p>
          <a:r>
            <a:rPr lang="en-US" sz="1200" b="0" i="0" u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</a:t>
          </a:r>
          <a:r>
            <a:rPr lang="en-US" sz="1200" b="0" i="0" u="none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Labour</a:t>
          </a:r>
          <a:r>
            <a:rPr lang="en-US" sz="1200" b="0" i="0" u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Industrial Relations and Employment Creation</a:t>
          </a:r>
          <a:endParaRPr lang="en-ZA" sz="12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C67AEB-E3AE-44FE-A0E3-73397249D169}" type="sibTrans" cxnId="{03B54715-9DF2-47FF-8FCA-42973EB97D1C}">
      <dgm:prSet/>
      <dgm:spPr/>
      <dgm:t>
        <a:bodyPr/>
        <a:lstStyle/>
        <a:p>
          <a:endParaRPr lang="en-NA" sz="1600" b="0"/>
        </a:p>
      </dgm:t>
    </dgm:pt>
    <dgm:pt modelId="{4521B278-6FF6-4C34-9C20-F424F23AEC24}" type="parTrans" cxnId="{03B54715-9DF2-47FF-8FCA-42973EB97D1C}">
      <dgm:prSet/>
      <dgm:spPr/>
      <dgm:t>
        <a:bodyPr/>
        <a:lstStyle/>
        <a:p>
          <a:endParaRPr lang="en-NA" sz="1600" b="0"/>
        </a:p>
      </dgm:t>
    </dgm:pt>
    <dgm:pt modelId="{EC73CDB4-F33A-4DAF-8200-974CBA641419}">
      <dgm:prSet custT="1"/>
      <dgm:spPr/>
      <dgm:t>
        <a:bodyPr/>
        <a:lstStyle/>
        <a:p>
          <a:r>
            <a:rPr lang="en-Z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Mines, Energy and Industry</a:t>
          </a:r>
        </a:p>
      </dgm:t>
    </dgm:pt>
    <dgm:pt modelId="{E8FF0782-165D-46CA-996C-26C44BBCA75B}" type="sibTrans" cxnId="{454B1F7B-53C7-4763-9F7B-4173AEB1C1FB}">
      <dgm:prSet/>
      <dgm:spPr/>
      <dgm:t>
        <a:bodyPr/>
        <a:lstStyle/>
        <a:p>
          <a:endParaRPr lang="en-NA" sz="1600" b="0"/>
        </a:p>
      </dgm:t>
    </dgm:pt>
    <dgm:pt modelId="{94C89550-6848-4349-8B76-4343EAA69FDA}" type="parTrans" cxnId="{454B1F7B-53C7-4763-9F7B-4173AEB1C1FB}">
      <dgm:prSet/>
      <dgm:spPr/>
      <dgm:t>
        <a:bodyPr/>
        <a:lstStyle/>
        <a:p>
          <a:endParaRPr lang="en-NA" sz="1600" b="0"/>
        </a:p>
      </dgm:t>
    </dgm:pt>
    <dgm:pt modelId="{C464E539-DA06-4E99-9D42-C8F9EBE62A62}">
      <dgm:prSet custT="1"/>
      <dgm:spPr/>
      <dgm:t>
        <a:bodyPr/>
        <a:lstStyle/>
        <a:p>
          <a:r>
            <a:rPr lang="en-ZA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Industrialization and trade</a:t>
          </a:r>
        </a:p>
      </dgm:t>
    </dgm:pt>
    <dgm:pt modelId="{8A0D6FD3-C8FB-4273-ACE0-A8B48442A6B6}" type="parTrans" cxnId="{33788AB5-A3BF-485C-9E29-15319C4EA3C0}">
      <dgm:prSet/>
      <dgm:spPr/>
      <dgm:t>
        <a:bodyPr/>
        <a:lstStyle/>
        <a:p>
          <a:endParaRPr lang="en-NA" sz="1600" b="0"/>
        </a:p>
      </dgm:t>
    </dgm:pt>
    <dgm:pt modelId="{C0E6B7B9-1A93-4D6A-B19C-AD11FBF58FE6}" type="sibTrans" cxnId="{33788AB5-A3BF-485C-9E29-15319C4EA3C0}">
      <dgm:prSet/>
      <dgm:spPr/>
      <dgm:t>
        <a:bodyPr/>
        <a:lstStyle/>
        <a:p>
          <a:endParaRPr lang="en-NA" sz="1600" b="0"/>
        </a:p>
      </dgm:t>
    </dgm:pt>
    <dgm:pt modelId="{3E39133D-2084-450A-9100-3815C0556852}">
      <dgm:prSet custT="1"/>
      <dgm:spPr/>
      <dgm:t>
        <a:bodyPr/>
        <a:lstStyle/>
        <a:p>
          <a:r>
            <a:rPr lang="en-US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Urban and Rural Development </a:t>
          </a:r>
          <a:endParaRPr lang="en-ZA" sz="1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A47F37-50EA-46BC-99B6-51B62FD7BD31}" type="parTrans" cxnId="{9DD4F04C-9C80-41A9-BAF0-546974684AA2}">
      <dgm:prSet/>
      <dgm:spPr/>
      <dgm:t>
        <a:bodyPr/>
        <a:lstStyle/>
        <a:p>
          <a:endParaRPr lang="en-NA" sz="1600" b="0"/>
        </a:p>
      </dgm:t>
    </dgm:pt>
    <dgm:pt modelId="{9498D080-70FA-4020-AD16-EA088CED8FAE}" type="sibTrans" cxnId="{9DD4F04C-9C80-41A9-BAF0-546974684AA2}">
      <dgm:prSet/>
      <dgm:spPr/>
      <dgm:t>
        <a:bodyPr/>
        <a:lstStyle/>
        <a:p>
          <a:endParaRPr lang="en-NA" sz="1600" b="0"/>
        </a:p>
      </dgm:t>
    </dgm:pt>
    <dgm:pt modelId="{024D75C2-B478-40EF-800C-7E0B1908EC27}">
      <dgm:prSet custT="1"/>
      <dgm:spPr>
        <a:solidFill>
          <a:srgbClr val="002060"/>
        </a:solidFill>
      </dgm:spPr>
      <dgm:t>
        <a:bodyPr/>
        <a:lstStyle/>
        <a:p>
          <a:r>
            <a:rPr lang="en-US" sz="12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Gender Equality, Poverty Eradication and Social Welfare</a:t>
          </a:r>
          <a:endParaRPr lang="en-ZA" sz="12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C0F8E-41A9-4E89-A015-2C0DBC967280}" type="parTrans" cxnId="{D022CFED-951F-4092-8E00-DECD8DF786B7}">
      <dgm:prSet/>
      <dgm:spPr/>
      <dgm:t>
        <a:bodyPr/>
        <a:lstStyle/>
        <a:p>
          <a:endParaRPr lang="en-NA" sz="1600" b="0"/>
        </a:p>
      </dgm:t>
    </dgm:pt>
    <dgm:pt modelId="{97564D26-88C6-46FE-A58C-BAD2728DF563}" type="sibTrans" cxnId="{D022CFED-951F-4092-8E00-DECD8DF786B7}">
      <dgm:prSet/>
      <dgm:spPr/>
      <dgm:t>
        <a:bodyPr/>
        <a:lstStyle/>
        <a:p>
          <a:endParaRPr lang="en-NA" sz="1600" b="0"/>
        </a:p>
      </dgm:t>
    </dgm:pt>
    <dgm:pt modelId="{137EFEFA-97B6-4FFB-8C38-61A7999BEC4F}">
      <dgm:prSet phldrT="[Text]" custT="1"/>
      <dgm:spPr/>
      <dgm:t>
        <a:bodyPr/>
        <a:lstStyle/>
        <a:p>
          <a:r>
            <a:rPr lang="en-US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Higher Education, Technology and Innovation</a:t>
          </a:r>
          <a:endParaRPr lang="en-NA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B99490-130A-4DF8-8F34-1005A22738A1}" type="parTrans" cxnId="{4BF46152-11C6-4A49-A24B-0629457C3882}">
      <dgm:prSet/>
      <dgm:spPr/>
      <dgm:t>
        <a:bodyPr/>
        <a:lstStyle/>
        <a:p>
          <a:endParaRPr lang="en-NA"/>
        </a:p>
      </dgm:t>
    </dgm:pt>
    <dgm:pt modelId="{F46D3AEC-AF17-441C-BD99-738504745B06}" type="sibTrans" cxnId="{4BF46152-11C6-4A49-A24B-0629457C3882}">
      <dgm:prSet/>
      <dgm:spPr/>
      <dgm:t>
        <a:bodyPr/>
        <a:lstStyle/>
        <a:p>
          <a:endParaRPr lang="en-NA"/>
        </a:p>
      </dgm:t>
    </dgm:pt>
    <dgm:pt modelId="{2DA544BF-724E-45B9-A3FE-D0938A76D06C}" type="pres">
      <dgm:prSet presAssocID="{A2129A67-C21D-4AE9-928D-4D556460ABD1}" presName="Name0" presStyleCnt="0">
        <dgm:presLayoutVars>
          <dgm:dir/>
          <dgm:animLvl val="lvl"/>
          <dgm:resizeHandles val="exact"/>
        </dgm:presLayoutVars>
      </dgm:prSet>
      <dgm:spPr/>
    </dgm:pt>
    <dgm:pt modelId="{28AA1CD2-E61C-4B7D-8819-18B0D38F0CD9}" type="pres">
      <dgm:prSet presAssocID="{864AADF0-F167-48D7-B77B-807804158F5F}" presName="linNode" presStyleCnt="0"/>
      <dgm:spPr/>
    </dgm:pt>
    <dgm:pt modelId="{FD3FA3AB-8CF1-4A2D-B3B9-E2D00F7857F0}" type="pres">
      <dgm:prSet presAssocID="{864AADF0-F167-48D7-B77B-807804158F5F}" presName="parTx" presStyleLbl="revTx" presStyleIdx="0" presStyleCnt="14" custLinFactNeighborX="1682" custLinFactNeighborY="-29126">
        <dgm:presLayoutVars>
          <dgm:chMax val="1"/>
          <dgm:bulletEnabled val="1"/>
        </dgm:presLayoutVars>
      </dgm:prSet>
      <dgm:spPr/>
    </dgm:pt>
    <dgm:pt modelId="{C96EA15A-038A-48D4-A34B-AB0EC3721010}" type="pres">
      <dgm:prSet presAssocID="{864AADF0-F167-48D7-B77B-807804158F5F}" presName="bracket" presStyleLbl="parChTrans1D1" presStyleIdx="0" presStyleCnt="14" custLinFactNeighborX="54613"/>
      <dgm:spPr>
        <a:ln w="28575">
          <a:solidFill>
            <a:schemeClr val="bg1">
              <a:lumMod val="65000"/>
            </a:schemeClr>
          </a:solidFill>
        </a:ln>
      </dgm:spPr>
    </dgm:pt>
    <dgm:pt modelId="{C529FB15-5869-4DA2-9DD0-D342486C0847}" type="pres">
      <dgm:prSet presAssocID="{864AADF0-F167-48D7-B77B-807804158F5F}" presName="spH" presStyleCnt="0"/>
      <dgm:spPr/>
    </dgm:pt>
    <dgm:pt modelId="{54CCB557-63DF-42CA-ACF0-4F8AC0944CD5}" type="pres">
      <dgm:prSet presAssocID="{864AADF0-F167-48D7-B77B-807804158F5F}" presName="desTx" presStyleLbl="node1" presStyleIdx="0" presStyleCnt="14">
        <dgm:presLayoutVars>
          <dgm:bulletEnabled val="1"/>
        </dgm:presLayoutVars>
      </dgm:prSet>
      <dgm:spPr/>
    </dgm:pt>
    <dgm:pt modelId="{A286EA4A-34FC-498D-8009-8BF92A3ED4FC}" type="pres">
      <dgm:prSet presAssocID="{FDAA2EEE-F718-450C-8A2E-4EEE33562D0D}" presName="spV" presStyleCnt="0"/>
      <dgm:spPr/>
    </dgm:pt>
    <dgm:pt modelId="{D10D236C-9BE1-4B39-A4CA-858061992D2B}" type="pres">
      <dgm:prSet presAssocID="{0625F1E4-C78B-4CDC-99EF-01B8325C08FA}" presName="linNode" presStyleCnt="0"/>
      <dgm:spPr/>
    </dgm:pt>
    <dgm:pt modelId="{FA245FFC-B431-4C85-9D13-693093DC864C}" type="pres">
      <dgm:prSet presAssocID="{0625F1E4-C78B-4CDC-99EF-01B8325C08FA}" presName="parTx" presStyleLbl="revTx" presStyleIdx="1" presStyleCnt="14" custLinFactNeighborX="1682" custLinFactNeighborY="-29126">
        <dgm:presLayoutVars>
          <dgm:chMax val="1"/>
          <dgm:bulletEnabled val="1"/>
        </dgm:presLayoutVars>
      </dgm:prSet>
      <dgm:spPr/>
    </dgm:pt>
    <dgm:pt modelId="{96B33CDD-5AA0-41E1-9AC4-FD79989329B0}" type="pres">
      <dgm:prSet presAssocID="{0625F1E4-C78B-4CDC-99EF-01B8325C08FA}" presName="bracket" presStyleLbl="parChTrans1D1" presStyleIdx="1" presStyleCnt="14" custLinFactNeighborX="54613"/>
      <dgm:spPr>
        <a:ln w="28575">
          <a:solidFill>
            <a:srgbClr val="002060"/>
          </a:solidFill>
        </a:ln>
      </dgm:spPr>
    </dgm:pt>
    <dgm:pt modelId="{7CA70911-8E58-4C80-B17A-F5E0290E7869}" type="pres">
      <dgm:prSet presAssocID="{0625F1E4-C78B-4CDC-99EF-01B8325C08FA}" presName="spH" presStyleCnt="0"/>
      <dgm:spPr/>
    </dgm:pt>
    <dgm:pt modelId="{F89908D2-418E-43E6-8034-DFBBC2FB43DC}" type="pres">
      <dgm:prSet presAssocID="{0625F1E4-C78B-4CDC-99EF-01B8325C08FA}" presName="desTx" presStyleLbl="node1" presStyleIdx="1" presStyleCnt="14">
        <dgm:presLayoutVars>
          <dgm:bulletEnabled val="1"/>
        </dgm:presLayoutVars>
      </dgm:prSet>
      <dgm:spPr/>
    </dgm:pt>
    <dgm:pt modelId="{F579718E-C97A-44A5-B6B0-3537E6CC6BFB}" type="pres">
      <dgm:prSet presAssocID="{2759080D-3ADA-4D3D-8856-115BF5257802}" presName="spV" presStyleCnt="0"/>
      <dgm:spPr/>
    </dgm:pt>
    <dgm:pt modelId="{605FB715-EC34-43B2-912D-A4D77EFF6700}" type="pres">
      <dgm:prSet presAssocID="{4EE32C56-8FD2-48F4-956F-A8FEAF697344}" presName="linNode" presStyleCnt="0"/>
      <dgm:spPr/>
    </dgm:pt>
    <dgm:pt modelId="{D667534A-C55D-4AB1-BA13-9C40E3378D8A}" type="pres">
      <dgm:prSet presAssocID="{4EE32C56-8FD2-48F4-956F-A8FEAF697344}" presName="parTx" presStyleLbl="revTx" presStyleIdx="2" presStyleCnt="14" custLinFactNeighborX="1682" custLinFactNeighborY="-29126">
        <dgm:presLayoutVars>
          <dgm:chMax val="1"/>
          <dgm:bulletEnabled val="1"/>
        </dgm:presLayoutVars>
      </dgm:prSet>
      <dgm:spPr/>
    </dgm:pt>
    <dgm:pt modelId="{22FC00DE-7AB5-4771-B9C9-844FAD917F47}" type="pres">
      <dgm:prSet presAssocID="{4EE32C56-8FD2-48F4-956F-A8FEAF697344}" presName="bracket" presStyleLbl="parChTrans1D1" presStyleIdx="2" presStyleCnt="14" custLinFactNeighborX="54613"/>
      <dgm:spPr>
        <a:ln w="28575">
          <a:solidFill>
            <a:schemeClr val="bg1">
              <a:lumMod val="65000"/>
            </a:schemeClr>
          </a:solidFill>
        </a:ln>
      </dgm:spPr>
    </dgm:pt>
    <dgm:pt modelId="{FDA8CDB1-EAD5-471F-A5C1-8E31C914ACF9}" type="pres">
      <dgm:prSet presAssocID="{4EE32C56-8FD2-48F4-956F-A8FEAF697344}" presName="spH" presStyleCnt="0"/>
      <dgm:spPr/>
    </dgm:pt>
    <dgm:pt modelId="{F4B36D19-E1A5-488C-A7C6-6DEABCA483A6}" type="pres">
      <dgm:prSet presAssocID="{4EE32C56-8FD2-48F4-956F-A8FEAF697344}" presName="desTx" presStyleLbl="node1" presStyleIdx="2" presStyleCnt="14">
        <dgm:presLayoutVars>
          <dgm:bulletEnabled val="1"/>
        </dgm:presLayoutVars>
      </dgm:prSet>
      <dgm:spPr/>
    </dgm:pt>
    <dgm:pt modelId="{35731609-B986-47E9-996A-83E69AAE6A91}" type="pres">
      <dgm:prSet presAssocID="{38E4E3F0-922E-4AD8-ADB2-D8945B60ED93}" presName="spV" presStyleCnt="0"/>
      <dgm:spPr/>
    </dgm:pt>
    <dgm:pt modelId="{FE11DDBD-CD6C-4DC4-80FD-BEC5122A883F}" type="pres">
      <dgm:prSet presAssocID="{937E552F-40F8-41AC-9779-DFE58DE5C31D}" presName="linNode" presStyleCnt="0"/>
      <dgm:spPr/>
    </dgm:pt>
    <dgm:pt modelId="{D2774736-EBC6-4A24-8F22-C34C6083DB6E}" type="pres">
      <dgm:prSet presAssocID="{937E552F-40F8-41AC-9779-DFE58DE5C31D}" presName="parTx" presStyleLbl="revTx" presStyleIdx="3" presStyleCnt="14" custLinFactNeighborX="1682" custLinFactNeighborY="-29126">
        <dgm:presLayoutVars>
          <dgm:chMax val="1"/>
          <dgm:bulletEnabled val="1"/>
        </dgm:presLayoutVars>
      </dgm:prSet>
      <dgm:spPr/>
    </dgm:pt>
    <dgm:pt modelId="{BD241DD2-CD29-48AE-B4C1-F29EF593DE84}" type="pres">
      <dgm:prSet presAssocID="{937E552F-40F8-41AC-9779-DFE58DE5C31D}" presName="bracket" presStyleLbl="parChTrans1D1" presStyleIdx="3" presStyleCnt="14" custLinFactNeighborX="54613"/>
      <dgm:spPr>
        <a:ln w="28575">
          <a:solidFill>
            <a:srgbClr val="002060"/>
          </a:solidFill>
        </a:ln>
      </dgm:spPr>
    </dgm:pt>
    <dgm:pt modelId="{258F91A1-0140-40EA-A4BD-DD13644D945E}" type="pres">
      <dgm:prSet presAssocID="{937E552F-40F8-41AC-9779-DFE58DE5C31D}" presName="spH" presStyleCnt="0"/>
      <dgm:spPr/>
    </dgm:pt>
    <dgm:pt modelId="{E43B12D7-DB24-4C0D-B2A6-1F2209A04991}" type="pres">
      <dgm:prSet presAssocID="{937E552F-40F8-41AC-9779-DFE58DE5C31D}" presName="desTx" presStyleLbl="node1" presStyleIdx="3" presStyleCnt="14">
        <dgm:presLayoutVars>
          <dgm:bulletEnabled val="1"/>
        </dgm:presLayoutVars>
      </dgm:prSet>
      <dgm:spPr/>
    </dgm:pt>
    <dgm:pt modelId="{3C741FEC-5D5C-4D70-944A-E5D52DFCBF02}" type="pres">
      <dgm:prSet presAssocID="{EFE63F08-3919-43D5-BB04-C80145F6B210}" presName="spV" presStyleCnt="0"/>
      <dgm:spPr/>
    </dgm:pt>
    <dgm:pt modelId="{3EF650C5-3C5C-422E-9E87-8F4C986BAD89}" type="pres">
      <dgm:prSet presAssocID="{0FA6CF10-5318-4B73-B655-B50ACA476DD0}" presName="linNode" presStyleCnt="0"/>
      <dgm:spPr/>
    </dgm:pt>
    <dgm:pt modelId="{8F456643-9A4F-492C-956C-1B35762F564B}" type="pres">
      <dgm:prSet presAssocID="{0FA6CF10-5318-4B73-B655-B50ACA476DD0}" presName="parTx" presStyleLbl="revTx" presStyleIdx="4" presStyleCnt="14" custLinFactNeighborX="1682" custLinFactNeighborY="-29126">
        <dgm:presLayoutVars>
          <dgm:chMax val="1"/>
          <dgm:bulletEnabled val="1"/>
        </dgm:presLayoutVars>
      </dgm:prSet>
      <dgm:spPr/>
    </dgm:pt>
    <dgm:pt modelId="{E1A6682C-44AD-4B78-9C71-43B4442C7266}" type="pres">
      <dgm:prSet presAssocID="{0FA6CF10-5318-4B73-B655-B50ACA476DD0}" presName="bracket" presStyleLbl="parChTrans1D1" presStyleIdx="4" presStyleCnt="14" custLinFactNeighborX="54613"/>
      <dgm:spPr>
        <a:ln w="28575">
          <a:solidFill>
            <a:schemeClr val="bg1">
              <a:lumMod val="65000"/>
            </a:schemeClr>
          </a:solidFill>
        </a:ln>
      </dgm:spPr>
    </dgm:pt>
    <dgm:pt modelId="{446B985D-63BB-4D35-AEE2-03089E2A9E32}" type="pres">
      <dgm:prSet presAssocID="{0FA6CF10-5318-4B73-B655-B50ACA476DD0}" presName="spH" presStyleCnt="0"/>
      <dgm:spPr/>
    </dgm:pt>
    <dgm:pt modelId="{686BD341-1EE0-4A77-BABD-85ADE9287604}" type="pres">
      <dgm:prSet presAssocID="{0FA6CF10-5318-4B73-B655-B50ACA476DD0}" presName="desTx" presStyleLbl="node1" presStyleIdx="4" presStyleCnt="14">
        <dgm:presLayoutVars>
          <dgm:bulletEnabled val="1"/>
        </dgm:presLayoutVars>
      </dgm:prSet>
      <dgm:spPr/>
    </dgm:pt>
    <dgm:pt modelId="{6AA541E9-8841-4915-89FD-8FF747FD1762}" type="pres">
      <dgm:prSet presAssocID="{E82E3EFC-0957-4669-BB88-F79F318031E8}" presName="spV" presStyleCnt="0"/>
      <dgm:spPr/>
    </dgm:pt>
    <dgm:pt modelId="{7CCF0964-E3DF-4FB2-82D3-711BA34E442E}" type="pres">
      <dgm:prSet presAssocID="{F209B9B1-7447-4622-ACDD-97F340C12298}" presName="linNode" presStyleCnt="0"/>
      <dgm:spPr/>
    </dgm:pt>
    <dgm:pt modelId="{F35EE9F8-7143-41A3-8903-AF519DB7AA5C}" type="pres">
      <dgm:prSet presAssocID="{F209B9B1-7447-4622-ACDD-97F340C12298}" presName="parTx" presStyleLbl="revTx" presStyleIdx="5" presStyleCnt="14" custLinFactNeighborX="1682" custLinFactNeighborY="-29126">
        <dgm:presLayoutVars>
          <dgm:chMax val="1"/>
          <dgm:bulletEnabled val="1"/>
        </dgm:presLayoutVars>
      </dgm:prSet>
      <dgm:spPr/>
    </dgm:pt>
    <dgm:pt modelId="{04F3F022-1183-4DDD-8BEC-115608B56788}" type="pres">
      <dgm:prSet presAssocID="{F209B9B1-7447-4622-ACDD-97F340C12298}" presName="bracket" presStyleLbl="parChTrans1D1" presStyleIdx="5" presStyleCnt="14" custLinFactNeighborX="54613"/>
      <dgm:spPr>
        <a:ln w="28575">
          <a:solidFill>
            <a:srgbClr val="002060"/>
          </a:solidFill>
        </a:ln>
      </dgm:spPr>
    </dgm:pt>
    <dgm:pt modelId="{2DCDF450-44DE-44CE-B275-859562DA7A87}" type="pres">
      <dgm:prSet presAssocID="{F209B9B1-7447-4622-ACDD-97F340C12298}" presName="spH" presStyleCnt="0"/>
      <dgm:spPr/>
    </dgm:pt>
    <dgm:pt modelId="{5F529786-9DD9-45E5-9272-3D1DB177015C}" type="pres">
      <dgm:prSet presAssocID="{F209B9B1-7447-4622-ACDD-97F340C12298}" presName="desTx" presStyleLbl="node1" presStyleIdx="5" presStyleCnt="14">
        <dgm:presLayoutVars>
          <dgm:bulletEnabled val="1"/>
        </dgm:presLayoutVars>
      </dgm:prSet>
      <dgm:spPr/>
    </dgm:pt>
    <dgm:pt modelId="{108E684F-69CA-4E5B-A308-9EBF395BE90F}" type="pres">
      <dgm:prSet presAssocID="{F2FADD9B-D416-434B-BFE6-3A38775C08F1}" presName="spV" presStyleCnt="0"/>
      <dgm:spPr/>
    </dgm:pt>
    <dgm:pt modelId="{82F1728A-71EC-4F5E-8684-9BFD45843CA7}" type="pres">
      <dgm:prSet presAssocID="{61A3D9B6-E529-40B3-BA23-699E938BE9BA}" presName="linNode" presStyleCnt="0"/>
      <dgm:spPr/>
    </dgm:pt>
    <dgm:pt modelId="{EB472A4A-22D7-413C-8383-8DCF33BDB058}" type="pres">
      <dgm:prSet presAssocID="{61A3D9B6-E529-40B3-BA23-699E938BE9BA}" presName="parTx" presStyleLbl="revTx" presStyleIdx="6" presStyleCnt="14" custLinFactNeighborX="1682" custLinFactNeighborY="-29126">
        <dgm:presLayoutVars>
          <dgm:chMax val="1"/>
          <dgm:bulletEnabled val="1"/>
        </dgm:presLayoutVars>
      </dgm:prSet>
      <dgm:spPr/>
    </dgm:pt>
    <dgm:pt modelId="{074C3394-68D7-40BA-B76C-F9EF1AFC6497}" type="pres">
      <dgm:prSet presAssocID="{61A3D9B6-E529-40B3-BA23-699E938BE9BA}" presName="bracket" presStyleLbl="parChTrans1D1" presStyleIdx="6" presStyleCnt="14" custLinFactNeighborX="54613"/>
      <dgm:spPr>
        <a:ln w="28575">
          <a:solidFill>
            <a:schemeClr val="bg1">
              <a:lumMod val="65000"/>
            </a:schemeClr>
          </a:solidFill>
        </a:ln>
      </dgm:spPr>
    </dgm:pt>
    <dgm:pt modelId="{C316EF05-4100-4E10-98DD-647F62CE5595}" type="pres">
      <dgm:prSet presAssocID="{61A3D9B6-E529-40B3-BA23-699E938BE9BA}" presName="spH" presStyleCnt="0"/>
      <dgm:spPr/>
    </dgm:pt>
    <dgm:pt modelId="{AEE727BA-73EA-41A6-8A4A-2C6AA7839CDD}" type="pres">
      <dgm:prSet presAssocID="{61A3D9B6-E529-40B3-BA23-699E938BE9BA}" presName="desTx" presStyleLbl="node1" presStyleIdx="6" presStyleCnt="14">
        <dgm:presLayoutVars>
          <dgm:bulletEnabled val="1"/>
        </dgm:presLayoutVars>
      </dgm:prSet>
      <dgm:spPr/>
    </dgm:pt>
    <dgm:pt modelId="{C0017583-312C-436C-92FB-8D7CADCC1416}" type="pres">
      <dgm:prSet presAssocID="{77CCAE34-04F3-4C0C-91EB-54E90309E744}" presName="spV" presStyleCnt="0"/>
      <dgm:spPr/>
    </dgm:pt>
    <dgm:pt modelId="{B9095CF6-E288-465D-B950-81B4CF6C0B37}" type="pres">
      <dgm:prSet presAssocID="{B3AA2F8F-4E55-4AF0-AB18-7769F119FA6E}" presName="linNode" presStyleCnt="0"/>
      <dgm:spPr/>
    </dgm:pt>
    <dgm:pt modelId="{0912E5F3-9BD0-4AAD-B45F-E99775D9E4DE}" type="pres">
      <dgm:prSet presAssocID="{B3AA2F8F-4E55-4AF0-AB18-7769F119FA6E}" presName="parTx" presStyleLbl="revTx" presStyleIdx="7" presStyleCnt="14" custLinFactNeighborX="1680" custLinFactNeighborY="-29126">
        <dgm:presLayoutVars>
          <dgm:chMax val="1"/>
          <dgm:bulletEnabled val="1"/>
        </dgm:presLayoutVars>
      </dgm:prSet>
      <dgm:spPr/>
    </dgm:pt>
    <dgm:pt modelId="{5B5D3975-9405-4B31-A325-3B02AA05DEC9}" type="pres">
      <dgm:prSet presAssocID="{B3AA2F8F-4E55-4AF0-AB18-7769F119FA6E}" presName="bracket" presStyleLbl="parChTrans1D1" presStyleIdx="7" presStyleCnt="14" custLinFactNeighborX="54613"/>
      <dgm:spPr>
        <a:ln w="28575">
          <a:solidFill>
            <a:srgbClr val="002060"/>
          </a:solidFill>
        </a:ln>
      </dgm:spPr>
    </dgm:pt>
    <dgm:pt modelId="{2A031E08-C4B0-4AD4-8D3F-6379CB2EC348}" type="pres">
      <dgm:prSet presAssocID="{B3AA2F8F-4E55-4AF0-AB18-7769F119FA6E}" presName="spH" presStyleCnt="0"/>
      <dgm:spPr/>
    </dgm:pt>
    <dgm:pt modelId="{DDEB5F42-07F9-42DC-833F-948E223CE4A2}" type="pres">
      <dgm:prSet presAssocID="{B3AA2F8F-4E55-4AF0-AB18-7769F119FA6E}" presName="desTx" presStyleLbl="node1" presStyleIdx="7" presStyleCnt="14">
        <dgm:presLayoutVars>
          <dgm:bulletEnabled val="1"/>
        </dgm:presLayoutVars>
      </dgm:prSet>
      <dgm:spPr/>
    </dgm:pt>
    <dgm:pt modelId="{6B5DE4C3-D16B-47F2-9EE6-893B363BC218}" type="pres">
      <dgm:prSet presAssocID="{D716D1A3-93FA-4601-9912-20EBE68A0776}" presName="spV" presStyleCnt="0"/>
      <dgm:spPr/>
    </dgm:pt>
    <dgm:pt modelId="{686A1430-BB71-409B-B05C-95C958684879}" type="pres">
      <dgm:prSet presAssocID="{EC73CDB4-F33A-4DAF-8200-974CBA641419}" presName="linNode" presStyleCnt="0"/>
      <dgm:spPr/>
    </dgm:pt>
    <dgm:pt modelId="{BCAE1B38-4558-4BD1-A753-BCA0806B3FD2}" type="pres">
      <dgm:prSet presAssocID="{EC73CDB4-F33A-4DAF-8200-974CBA641419}" presName="parTx" presStyleLbl="revTx" presStyleIdx="8" presStyleCnt="14" custLinFactNeighborX="1680" custLinFactNeighborY="-29126">
        <dgm:presLayoutVars>
          <dgm:chMax val="1"/>
          <dgm:bulletEnabled val="1"/>
        </dgm:presLayoutVars>
      </dgm:prSet>
      <dgm:spPr/>
    </dgm:pt>
    <dgm:pt modelId="{80EB2C41-5005-4B5C-A62F-3328AEC73C30}" type="pres">
      <dgm:prSet presAssocID="{EC73CDB4-F33A-4DAF-8200-974CBA641419}" presName="bracket" presStyleLbl="parChTrans1D1" presStyleIdx="8" presStyleCnt="14" custLinFactNeighborX="54613"/>
      <dgm:spPr>
        <a:ln w="28575">
          <a:solidFill>
            <a:schemeClr val="bg1">
              <a:lumMod val="65000"/>
            </a:schemeClr>
          </a:solidFill>
        </a:ln>
      </dgm:spPr>
    </dgm:pt>
    <dgm:pt modelId="{40D694A3-0EAA-403A-B3C4-C1DDC36D8C04}" type="pres">
      <dgm:prSet presAssocID="{EC73CDB4-F33A-4DAF-8200-974CBA641419}" presName="spH" presStyleCnt="0"/>
      <dgm:spPr/>
    </dgm:pt>
    <dgm:pt modelId="{828E7A4F-D621-4C35-BFFA-648D51069D94}" type="pres">
      <dgm:prSet presAssocID="{EC73CDB4-F33A-4DAF-8200-974CBA641419}" presName="desTx" presStyleLbl="node1" presStyleIdx="8" presStyleCnt="14">
        <dgm:presLayoutVars>
          <dgm:bulletEnabled val="1"/>
        </dgm:presLayoutVars>
      </dgm:prSet>
      <dgm:spPr/>
    </dgm:pt>
    <dgm:pt modelId="{1E7969F4-415D-40F8-8350-1E76210B5734}" type="pres">
      <dgm:prSet presAssocID="{E8FF0782-165D-46CA-996C-26C44BBCA75B}" presName="spV" presStyleCnt="0"/>
      <dgm:spPr/>
    </dgm:pt>
    <dgm:pt modelId="{E1A933C0-D940-48C1-B269-B82F610FA78F}" type="pres">
      <dgm:prSet presAssocID="{277DD7E3-A5E8-43D8-8EDC-75BE28B845DD}" presName="linNode" presStyleCnt="0"/>
      <dgm:spPr/>
    </dgm:pt>
    <dgm:pt modelId="{D682E66A-CA0F-480C-A6F0-13C89E92F264}" type="pres">
      <dgm:prSet presAssocID="{277DD7E3-A5E8-43D8-8EDC-75BE28B845DD}" presName="parTx" presStyleLbl="revTx" presStyleIdx="9" presStyleCnt="14" custLinFactNeighborX="1682" custLinFactNeighborY="-29126">
        <dgm:presLayoutVars>
          <dgm:chMax val="1"/>
          <dgm:bulletEnabled val="1"/>
        </dgm:presLayoutVars>
      </dgm:prSet>
      <dgm:spPr/>
    </dgm:pt>
    <dgm:pt modelId="{F1AC703D-E322-489E-A974-747D995BB16D}" type="pres">
      <dgm:prSet presAssocID="{277DD7E3-A5E8-43D8-8EDC-75BE28B845DD}" presName="bracket" presStyleLbl="parChTrans1D1" presStyleIdx="9" presStyleCnt="14" custLinFactNeighborX="54613"/>
      <dgm:spPr>
        <a:ln w="28575">
          <a:solidFill>
            <a:srgbClr val="002060"/>
          </a:solidFill>
        </a:ln>
      </dgm:spPr>
    </dgm:pt>
    <dgm:pt modelId="{A31713C4-9003-48BA-BEB7-6A5759A27FA1}" type="pres">
      <dgm:prSet presAssocID="{277DD7E3-A5E8-43D8-8EDC-75BE28B845DD}" presName="spH" presStyleCnt="0"/>
      <dgm:spPr/>
    </dgm:pt>
    <dgm:pt modelId="{5D49E8DB-B8EF-47AA-B096-ABB6CA1598E6}" type="pres">
      <dgm:prSet presAssocID="{277DD7E3-A5E8-43D8-8EDC-75BE28B845DD}" presName="desTx" presStyleLbl="node1" presStyleIdx="9" presStyleCnt="14">
        <dgm:presLayoutVars>
          <dgm:bulletEnabled val="1"/>
        </dgm:presLayoutVars>
      </dgm:prSet>
      <dgm:spPr/>
    </dgm:pt>
    <dgm:pt modelId="{3CB3F437-0F4C-47BD-863C-6D9C22563FB2}" type="pres">
      <dgm:prSet presAssocID="{64B650A2-FE68-46FC-B65B-9AC5C981AC6B}" presName="spV" presStyleCnt="0"/>
      <dgm:spPr/>
    </dgm:pt>
    <dgm:pt modelId="{A673D4F9-796A-41BD-896C-AD6B50CC5E05}" type="pres">
      <dgm:prSet presAssocID="{D029C226-C9EF-4629-ACBF-9C6BF4B1DF16}" presName="linNode" presStyleCnt="0"/>
      <dgm:spPr/>
    </dgm:pt>
    <dgm:pt modelId="{3C235480-65BF-44F8-9728-F5C4B4B0E1F3}" type="pres">
      <dgm:prSet presAssocID="{D029C226-C9EF-4629-ACBF-9C6BF4B1DF16}" presName="parTx" presStyleLbl="revTx" presStyleIdx="10" presStyleCnt="14" custLinFactNeighborX="1682" custLinFactNeighborY="-29126">
        <dgm:presLayoutVars>
          <dgm:chMax val="1"/>
          <dgm:bulletEnabled val="1"/>
        </dgm:presLayoutVars>
      </dgm:prSet>
      <dgm:spPr/>
    </dgm:pt>
    <dgm:pt modelId="{34AA5915-4993-4654-B57A-1B97BD595E8D}" type="pres">
      <dgm:prSet presAssocID="{D029C226-C9EF-4629-ACBF-9C6BF4B1DF16}" presName="bracket" presStyleLbl="parChTrans1D1" presStyleIdx="10" presStyleCnt="14" custLinFactNeighborX="54613"/>
      <dgm:spPr>
        <a:ln w="28575">
          <a:solidFill>
            <a:schemeClr val="bg1">
              <a:lumMod val="65000"/>
            </a:schemeClr>
          </a:solidFill>
        </a:ln>
      </dgm:spPr>
    </dgm:pt>
    <dgm:pt modelId="{93D1360F-B9C9-4138-AB9E-0021C665F720}" type="pres">
      <dgm:prSet presAssocID="{D029C226-C9EF-4629-ACBF-9C6BF4B1DF16}" presName="spH" presStyleCnt="0"/>
      <dgm:spPr/>
    </dgm:pt>
    <dgm:pt modelId="{859405E6-A520-41A6-8197-416E776120E8}" type="pres">
      <dgm:prSet presAssocID="{D029C226-C9EF-4629-ACBF-9C6BF4B1DF16}" presName="desTx" presStyleLbl="node1" presStyleIdx="10" presStyleCnt="14">
        <dgm:presLayoutVars>
          <dgm:bulletEnabled val="1"/>
        </dgm:presLayoutVars>
      </dgm:prSet>
      <dgm:spPr/>
    </dgm:pt>
    <dgm:pt modelId="{7FDD4B74-B671-4944-B44B-FE649532930D}" type="pres">
      <dgm:prSet presAssocID="{57704B07-5232-4411-9F95-75E414BAA076}" presName="spV" presStyleCnt="0"/>
      <dgm:spPr/>
    </dgm:pt>
    <dgm:pt modelId="{CEBA238F-5667-4AAB-82D0-38CEF986DC11}" type="pres">
      <dgm:prSet presAssocID="{3E39133D-2084-450A-9100-3815C0556852}" presName="linNode" presStyleCnt="0"/>
      <dgm:spPr/>
    </dgm:pt>
    <dgm:pt modelId="{EE498F48-4096-479F-8D4F-139EE9271817}" type="pres">
      <dgm:prSet presAssocID="{3E39133D-2084-450A-9100-3815C0556852}" presName="parTx" presStyleLbl="revTx" presStyleIdx="11" presStyleCnt="14">
        <dgm:presLayoutVars>
          <dgm:chMax val="1"/>
          <dgm:bulletEnabled val="1"/>
        </dgm:presLayoutVars>
      </dgm:prSet>
      <dgm:spPr/>
    </dgm:pt>
    <dgm:pt modelId="{206FB071-6679-4C50-A123-82DBAFCB3CB1}" type="pres">
      <dgm:prSet presAssocID="{3E39133D-2084-450A-9100-3815C0556852}" presName="bracket" presStyleLbl="parChTrans1D1" presStyleIdx="11" presStyleCnt="14" custLinFactNeighborX="54613"/>
      <dgm:spPr>
        <a:ln w="28575">
          <a:solidFill>
            <a:srgbClr val="002060"/>
          </a:solidFill>
        </a:ln>
      </dgm:spPr>
    </dgm:pt>
    <dgm:pt modelId="{AD9B8775-B979-4E70-A56E-244E36ACC032}" type="pres">
      <dgm:prSet presAssocID="{3E39133D-2084-450A-9100-3815C0556852}" presName="spH" presStyleCnt="0"/>
      <dgm:spPr/>
    </dgm:pt>
    <dgm:pt modelId="{6FD017B1-633E-416D-85ED-9FB4D1E2B244}" type="pres">
      <dgm:prSet presAssocID="{3E39133D-2084-450A-9100-3815C0556852}" presName="desTx" presStyleLbl="node1" presStyleIdx="11" presStyleCnt="14">
        <dgm:presLayoutVars>
          <dgm:bulletEnabled val="1"/>
        </dgm:presLayoutVars>
      </dgm:prSet>
      <dgm:spPr/>
    </dgm:pt>
    <dgm:pt modelId="{83A084B7-5D68-4DA5-A035-FBEBE70409CA}" type="pres">
      <dgm:prSet presAssocID="{9498D080-70FA-4020-AD16-EA088CED8FAE}" presName="spV" presStyleCnt="0"/>
      <dgm:spPr/>
    </dgm:pt>
    <dgm:pt modelId="{6163C227-988D-4195-8039-220A13D44DE9}" type="pres">
      <dgm:prSet presAssocID="{B75C9BFA-EF7F-436B-87C3-2467339A9342}" presName="linNode" presStyleCnt="0"/>
      <dgm:spPr/>
    </dgm:pt>
    <dgm:pt modelId="{B99CDF9D-F64C-4254-B456-17BF5FDA33C3}" type="pres">
      <dgm:prSet presAssocID="{B75C9BFA-EF7F-436B-87C3-2467339A9342}" presName="parTx" presStyleLbl="revTx" presStyleIdx="12" presStyleCnt="14">
        <dgm:presLayoutVars>
          <dgm:chMax val="1"/>
          <dgm:bulletEnabled val="1"/>
        </dgm:presLayoutVars>
      </dgm:prSet>
      <dgm:spPr/>
    </dgm:pt>
    <dgm:pt modelId="{4230D262-D521-4DB9-9680-DF9509D15114}" type="pres">
      <dgm:prSet presAssocID="{B75C9BFA-EF7F-436B-87C3-2467339A9342}" presName="bracket" presStyleLbl="parChTrans1D1" presStyleIdx="12" presStyleCnt="14" custLinFactNeighborX="54613"/>
      <dgm:spPr>
        <a:ln w="28575">
          <a:solidFill>
            <a:schemeClr val="bg1">
              <a:lumMod val="65000"/>
            </a:schemeClr>
          </a:solidFill>
        </a:ln>
      </dgm:spPr>
    </dgm:pt>
    <dgm:pt modelId="{5F494181-5A41-4672-B380-85B627C89F6F}" type="pres">
      <dgm:prSet presAssocID="{B75C9BFA-EF7F-436B-87C3-2467339A9342}" presName="spH" presStyleCnt="0"/>
      <dgm:spPr/>
    </dgm:pt>
    <dgm:pt modelId="{56DFAB31-EE27-4453-A75E-6F60643114C7}" type="pres">
      <dgm:prSet presAssocID="{B75C9BFA-EF7F-436B-87C3-2467339A9342}" presName="desTx" presStyleLbl="node1" presStyleIdx="12" presStyleCnt="14">
        <dgm:presLayoutVars>
          <dgm:bulletEnabled val="1"/>
        </dgm:presLayoutVars>
      </dgm:prSet>
      <dgm:spPr/>
    </dgm:pt>
    <dgm:pt modelId="{7A6D4F30-077C-4522-BF70-DEDD4E6590CC}" type="pres">
      <dgm:prSet presAssocID="{63F7951A-670E-464D-99DB-510F9A524162}" presName="spV" presStyleCnt="0"/>
      <dgm:spPr/>
    </dgm:pt>
    <dgm:pt modelId="{31CB1F48-47CD-428B-B50A-ED5AABAC42EE}" type="pres">
      <dgm:prSet presAssocID="{6E9143ED-BE04-4C1B-B966-1DD446848220}" presName="linNode" presStyleCnt="0"/>
      <dgm:spPr/>
    </dgm:pt>
    <dgm:pt modelId="{7E050250-BEE0-4B25-AE8C-8D286F5444DE}" type="pres">
      <dgm:prSet presAssocID="{6E9143ED-BE04-4C1B-B966-1DD446848220}" presName="parTx" presStyleLbl="revTx" presStyleIdx="13" presStyleCnt="14">
        <dgm:presLayoutVars>
          <dgm:chMax val="1"/>
          <dgm:bulletEnabled val="1"/>
        </dgm:presLayoutVars>
      </dgm:prSet>
      <dgm:spPr/>
    </dgm:pt>
    <dgm:pt modelId="{BF72BAFB-1DAD-4549-AFDF-18E68F397090}" type="pres">
      <dgm:prSet presAssocID="{6E9143ED-BE04-4C1B-B966-1DD446848220}" presName="bracket" presStyleLbl="parChTrans1D1" presStyleIdx="13" presStyleCnt="14" custLinFactNeighborX="54613"/>
      <dgm:spPr>
        <a:ln w="28575">
          <a:solidFill>
            <a:srgbClr val="002060"/>
          </a:solidFill>
        </a:ln>
      </dgm:spPr>
    </dgm:pt>
    <dgm:pt modelId="{848D274C-F94C-41AD-9EC3-5BC098253DAE}" type="pres">
      <dgm:prSet presAssocID="{6E9143ED-BE04-4C1B-B966-1DD446848220}" presName="spH" presStyleCnt="0"/>
      <dgm:spPr/>
    </dgm:pt>
    <dgm:pt modelId="{5B726BD6-E938-4AED-A20C-98AC3D9F76CA}" type="pres">
      <dgm:prSet presAssocID="{6E9143ED-BE04-4C1B-B966-1DD446848220}" presName="desTx" presStyleLbl="node1" presStyleIdx="13" presStyleCnt="14">
        <dgm:presLayoutVars>
          <dgm:bulletEnabled val="1"/>
        </dgm:presLayoutVars>
      </dgm:prSet>
      <dgm:spPr/>
    </dgm:pt>
  </dgm:ptLst>
  <dgm:cxnLst>
    <dgm:cxn modelId="{42A3B20A-4EDC-4769-AF58-97DB3496EDDB}" srcId="{A2129A67-C21D-4AE9-928D-4D556460ABD1}" destId="{61A3D9B6-E529-40B3-BA23-699E938BE9BA}" srcOrd="6" destOrd="0" parTransId="{AB402793-5174-47F8-9FFF-FEEB25254755}" sibTransId="{77CCAE34-04F3-4C0C-91EB-54E90309E744}"/>
    <dgm:cxn modelId="{1B1C780C-C20F-4748-AFC8-511D8915FAE7}" srcId="{A2129A67-C21D-4AE9-928D-4D556460ABD1}" destId="{B75C9BFA-EF7F-436B-87C3-2467339A9342}" srcOrd="12" destOrd="0" parTransId="{D0AAEB9A-D337-4D99-A7B3-DB03BB7942AB}" sibTransId="{63F7951A-670E-464D-99DB-510F9A524162}"/>
    <dgm:cxn modelId="{12BFAC0D-C81E-4B20-828A-587C6EF3A628}" srcId="{A2129A67-C21D-4AE9-928D-4D556460ABD1}" destId="{864AADF0-F167-48D7-B77B-807804158F5F}" srcOrd="0" destOrd="0" parTransId="{D9D85BD7-C223-4956-B84F-327DE14A6B57}" sibTransId="{FDAA2EEE-F718-450C-8A2E-4EEE33562D0D}"/>
    <dgm:cxn modelId="{F0B8BB11-AD31-4D67-9A2C-46D472BE3EA8}" srcId="{0625F1E4-C78B-4CDC-99EF-01B8325C08FA}" destId="{74A84C33-6822-4CF1-B50C-5888547DEAFE}" srcOrd="0" destOrd="0" parTransId="{29A1060B-1A03-45A5-801D-46638D564DEA}" sibTransId="{A65BDE30-D354-4382-A2D3-A48707E12F8D}"/>
    <dgm:cxn modelId="{8418BF12-81FE-4FF7-9CEA-79B5E9E93BC1}" type="presOf" srcId="{4A04FA6B-5DF2-4732-99CF-95B4620EBBD8}" destId="{686BD341-1EE0-4A77-BABD-85ADE9287604}" srcOrd="0" destOrd="0" presId="urn:diagrams.loki3.com/BracketList"/>
    <dgm:cxn modelId="{03B54715-9DF2-47FF-8FCA-42973EB97D1C}" srcId="{B3AA2F8F-4E55-4AF0-AB18-7769F119FA6E}" destId="{3F9DDBA8-21E5-462B-8391-4409EBCCD7CE}" srcOrd="1" destOrd="0" parTransId="{4521B278-6FF6-4C34-9C20-F424F23AEC24}" sibTransId="{46C67AEB-E3AE-44FE-A0E3-73397249D169}"/>
    <dgm:cxn modelId="{CDCD0617-6E60-4E25-A42D-06D7CD52F58E}" srcId="{61A3D9B6-E529-40B3-BA23-699E938BE9BA}" destId="{5D8C62AF-4102-4725-8587-0A196E7BC5DD}" srcOrd="0" destOrd="0" parTransId="{E512D9D8-89DB-4EE5-B42F-0B7F3EE32890}" sibTransId="{BE5836EE-E616-4BF5-92A2-2134EF09801F}"/>
    <dgm:cxn modelId="{9DB57C1F-D1DE-4571-97B2-82440CC5EA4F}" srcId="{F209B9B1-7447-4622-ACDD-97F340C12298}" destId="{C843F025-D919-462A-8DF3-DC8E79327A5E}" srcOrd="0" destOrd="0" parTransId="{5B34F0C8-E14E-481B-B94F-AFDC7A0FF31D}" sibTransId="{0228BE02-65EE-4D0A-B3F8-0BA4EAE2FB81}"/>
    <dgm:cxn modelId="{E0D16025-E9CB-4256-ACCD-8DB8F0947EDA}" type="presOf" srcId="{937E552F-40F8-41AC-9779-DFE58DE5C31D}" destId="{D2774736-EBC6-4A24-8F22-C34C6083DB6E}" srcOrd="0" destOrd="0" presId="urn:diagrams.loki3.com/BracketList"/>
    <dgm:cxn modelId="{9242B525-C144-4398-8A8D-838CEFAC62EA}" type="presOf" srcId="{C843F025-D919-462A-8DF3-DC8E79327A5E}" destId="{5F529786-9DD9-45E5-9272-3D1DB177015C}" srcOrd="0" destOrd="0" presId="urn:diagrams.loki3.com/BracketList"/>
    <dgm:cxn modelId="{B68EFB31-A7EF-4738-A1F4-C303AE20F5A0}" type="presOf" srcId="{137EFEFA-97B6-4FFB-8C38-61A7999BEC4F}" destId="{F4B36D19-E1A5-488C-A7C6-6DEABCA483A6}" srcOrd="0" destOrd="1" presId="urn:diagrams.loki3.com/BracketList"/>
    <dgm:cxn modelId="{AFDF4436-E715-4A72-8F45-F5C88B2C0812}" type="presOf" srcId="{B3AA2F8F-4E55-4AF0-AB18-7769F119FA6E}" destId="{0912E5F3-9BD0-4AAD-B45F-E99775D9E4DE}" srcOrd="0" destOrd="0" presId="urn:diagrams.loki3.com/BracketList"/>
    <dgm:cxn modelId="{DD1E053F-563D-4BA7-BB5C-E4237644F2E4}" type="presOf" srcId="{9D2A09BD-1B26-4B8A-8DFD-3C5E90A52CC0}" destId="{54CCB557-63DF-42CA-ACF0-4F8AC0944CD5}" srcOrd="0" destOrd="1" presId="urn:diagrams.loki3.com/BracketList"/>
    <dgm:cxn modelId="{63FF813F-E09E-4708-9219-59D6BD2FAE84}" srcId="{864AADF0-F167-48D7-B77B-807804158F5F}" destId="{2D6057C9-D5A4-49F4-A561-2C1DC7CDCAB7}" srcOrd="0" destOrd="0" parTransId="{C86936E2-547E-4882-994F-C842B68B6F9D}" sibTransId="{9E9A8E07-3736-46D9-B0ED-617A469D9FAF}"/>
    <dgm:cxn modelId="{4AD0785C-D659-49DF-B160-535A277F378A}" type="presOf" srcId="{6FDFFF2F-F533-4011-BF1B-EAD17BAE5C9A}" destId="{5D49E8DB-B8EF-47AA-B096-ABB6CA1598E6}" srcOrd="0" destOrd="0" presId="urn:diagrams.loki3.com/BracketList"/>
    <dgm:cxn modelId="{600C9060-AB79-4161-B9FD-1D851736D50D}" type="presOf" srcId="{8B4CBB56-D815-4E08-8EC2-A3C021249E3B}" destId="{56DFAB31-EE27-4453-A75E-6F60643114C7}" srcOrd="0" destOrd="0" presId="urn:diagrams.loki3.com/BracketList"/>
    <dgm:cxn modelId="{200AFE41-9573-483B-A5C5-9A805C11C69F}" type="presOf" srcId="{2D6057C9-D5A4-49F4-A561-2C1DC7CDCAB7}" destId="{54CCB557-63DF-42CA-ACF0-4F8AC0944CD5}" srcOrd="0" destOrd="0" presId="urn:diagrams.loki3.com/BracketList"/>
    <dgm:cxn modelId="{4A45A942-76C4-48B9-AABB-80B4ED1C25DB}" type="presOf" srcId="{74A84C33-6822-4CF1-B50C-5888547DEAFE}" destId="{F89908D2-418E-43E6-8034-DFBBC2FB43DC}" srcOrd="0" destOrd="0" presId="urn:diagrams.loki3.com/BracketList"/>
    <dgm:cxn modelId="{A469B043-3519-48A8-953D-CF59DDB233B5}" type="presOf" srcId="{024D75C2-B478-40EF-800C-7E0B1908EC27}" destId="{5B726BD6-E938-4AED-A20C-98AC3D9F76CA}" srcOrd="0" destOrd="1" presId="urn:diagrams.loki3.com/BracketList"/>
    <dgm:cxn modelId="{58E0D465-8F5A-4194-BB68-6C3C719BEE11}" srcId="{EC73CDB4-F33A-4DAF-8200-974CBA641419}" destId="{37841D6B-1065-47F7-BE60-B4DE95EFA983}" srcOrd="0" destOrd="0" parTransId="{BBF1775F-D0FB-44C7-B08F-CA5CC7DE831F}" sibTransId="{5080C74E-B268-46F1-A53B-DC54E7C06C2E}"/>
    <dgm:cxn modelId="{9E355C6A-9525-4BF7-A593-2AEE3B51A6D9}" type="presOf" srcId="{D029C226-C9EF-4629-ACBF-9C6BF4B1DF16}" destId="{3C235480-65BF-44F8-9728-F5C4B4B0E1F3}" srcOrd="0" destOrd="0" presId="urn:diagrams.loki3.com/BracketList"/>
    <dgm:cxn modelId="{4BE5806B-DC35-470B-9465-B286EA0C4D59}" type="presOf" srcId="{61A3D9B6-E529-40B3-BA23-699E938BE9BA}" destId="{EB472A4A-22D7-413C-8383-8DCF33BDB058}" srcOrd="0" destOrd="0" presId="urn:diagrams.loki3.com/BracketList"/>
    <dgm:cxn modelId="{9DD4F04C-9C80-41A9-BAF0-546974684AA2}" srcId="{A2129A67-C21D-4AE9-928D-4D556460ABD1}" destId="{3E39133D-2084-450A-9100-3815C0556852}" srcOrd="11" destOrd="0" parTransId="{9DA47F37-50EA-46BC-99B6-51B62FD7BD31}" sibTransId="{9498D080-70FA-4020-AD16-EA088CED8FAE}"/>
    <dgm:cxn modelId="{3A49426E-892A-4E14-9AE4-9AFF9CD84358}" srcId="{3E39133D-2084-450A-9100-3815C0556852}" destId="{550DA923-5B2A-416F-93E8-81CDCC4C4305}" srcOrd="0" destOrd="0" parTransId="{063684DE-EDC5-4F23-B52B-C84225BD40CC}" sibTransId="{FD17B2A9-1AF6-4045-94B5-D22D5E8A1DFD}"/>
    <dgm:cxn modelId="{274BA750-2A49-4363-98B0-0DC280DFFF81}" type="presOf" srcId="{B75C9BFA-EF7F-436B-87C3-2467339A9342}" destId="{B99CDF9D-F64C-4254-B456-17BF5FDA33C3}" srcOrd="0" destOrd="0" presId="urn:diagrams.loki3.com/BracketList"/>
    <dgm:cxn modelId="{A8F7FE70-4C47-453F-BAAA-1441521434F6}" srcId="{A2129A67-C21D-4AE9-928D-4D556460ABD1}" destId="{6E9143ED-BE04-4C1B-B966-1DD446848220}" srcOrd="13" destOrd="0" parTransId="{781B321B-2999-4637-8E9E-BFD7CFE5D5CC}" sibTransId="{0B65D598-80FE-41CC-A09D-508A2B684664}"/>
    <dgm:cxn modelId="{4BF46152-11C6-4A49-A24B-0629457C3882}" srcId="{4EE32C56-8FD2-48F4-956F-A8FEAF697344}" destId="{137EFEFA-97B6-4FFB-8C38-61A7999BEC4F}" srcOrd="1" destOrd="0" parTransId="{77B99490-130A-4DF8-8F34-1005A22738A1}" sibTransId="{F46D3AEC-AF17-441C-BD99-738504745B06}"/>
    <dgm:cxn modelId="{0602B253-64E9-4EC4-9FF3-3087EC018E6A}" srcId="{A2129A67-C21D-4AE9-928D-4D556460ABD1}" destId="{277DD7E3-A5E8-43D8-8EDC-75BE28B845DD}" srcOrd="9" destOrd="0" parTransId="{05E2B736-68A3-452A-B4AE-F63885A82448}" sibTransId="{64B650A2-FE68-46FC-B65B-9AC5C981AC6B}"/>
    <dgm:cxn modelId="{768C9A59-FA48-458C-89A9-57880519B341}" srcId="{937E552F-40F8-41AC-9779-DFE58DE5C31D}" destId="{2A9B12C7-8BD8-4EAA-8EFB-83900CA8629E}" srcOrd="0" destOrd="0" parTransId="{87B8F7C4-150C-431C-A0DA-EED8AB9790E6}" sibTransId="{6D5DF6C1-1758-4C47-B195-70CCD0D165E6}"/>
    <dgm:cxn modelId="{454B1F7B-53C7-4763-9F7B-4173AEB1C1FB}" srcId="{A2129A67-C21D-4AE9-928D-4D556460ABD1}" destId="{EC73CDB4-F33A-4DAF-8200-974CBA641419}" srcOrd="8" destOrd="0" parTransId="{94C89550-6848-4349-8B76-4343EAA69FDA}" sibTransId="{E8FF0782-165D-46CA-996C-26C44BBCA75B}"/>
    <dgm:cxn modelId="{B202EE7F-1CF8-43B5-A119-C5A030F069DE}" srcId="{B75C9BFA-EF7F-436B-87C3-2467339A9342}" destId="{8B4CBB56-D815-4E08-8EC2-A3C021249E3B}" srcOrd="0" destOrd="0" parTransId="{1905643A-3481-45DE-BB8B-C75C3352CD3C}" sibTransId="{154B3F05-D101-446F-8D70-01D363CCB0A1}"/>
    <dgm:cxn modelId="{4B4A5E8C-4E1F-4DE2-97BC-5B0D0D5BD226}" type="presOf" srcId="{3E39133D-2084-450A-9100-3815C0556852}" destId="{EE498F48-4096-479F-8D4F-139EE9271817}" srcOrd="0" destOrd="0" presId="urn:diagrams.loki3.com/BracketList"/>
    <dgm:cxn modelId="{3344218E-CFE2-4468-B3DC-38E82BE76CED}" type="presOf" srcId="{37841D6B-1065-47F7-BE60-B4DE95EFA983}" destId="{828E7A4F-D621-4C35-BFFA-648D51069D94}" srcOrd="0" destOrd="0" presId="urn:diagrams.loki3.com/BracketList"/>
    <dgm:cxn modelId="{0E26E591-21FC-46DC-A0B0-A9176F014980}" type="presOf" srcId="{709046A2-A8B4-42C6-9F7B-76A74B877198}" destId="{F4B36D19-E1A5-488C-A7C6-6DEABCA483A6}" srcOrd="0" destOrd="2" presId="urn:diagrams.loki3.com/BracketList"/>
    <dgm:cxn modelId="{8C596494-0A59-4AF2-A867-247F2D2F00C0}" type="presOf" srcId="{5D8C62AF-4102-4725-8587-0A196E7BC5DD}" destId="{AEE727BA-73EA-41A6-8A4A-2C6AA7839CDD}" srcOrd="0" destOrd="0" presId="urn:diagrams.loki3.com/BracketList"/>
    <dgm:cxn modelId="{BE629194-6524-4599-8779-3A2E080484DA}" srcId="{277DD7E3-A5E8-43D8-8EDC-75BE28B845DD}" destId="{6FDFFF2F-F533-4011-BF1B-EAD17BAE5C9A}" srcOrd="0" destOrd="0" parTransId="{AB3766FB-F09D-4B20-AB67-9780557E5585}" sibTransId="{E9062690-7FE9-43D0-B997-2D293D8B05F9}"/>
    <dgm:cxn modelId="{DF68B694-264B-4B20-95D0-32917C820FDA}" srcId="{4EE32C56-8FD2-48F4-956F-A8FEAF697344}" destId="{709046A2-A8B4-42C6-9F7B-76A74B877198}" srcOrd="2" destOrd="0" parTransId="{F9F989BD-28C6-44E2-B464-B28231CB31F6}" sibTransId="{76A55FF7-FCFD-4037-ADBD-E0021890BB80}"/>
    <dgm:cxn modelId="{30EBC294-17D7-41DD-990B-75215EF9B853}" srcId="{6E9143ED-BE04-4C1B-B966-1DD446848220}" destId="{040F2E0D-C2FF-444C-BE73-1429E4A5968D}" srcOrd="0" destOrd="0" parTransId="{5E6F2FFA-CA08-4842-82C8-71B399B543D4}" sibTransId="{30ABA0C8-91C8-41A0-8591-13EC46B1CD1B}"/>
    <dgm:cxn modelId="{97A78896-E570-40D5-9643-81205CF74C0C}" type="presOf" srcId="{2A9B12C7-8BD8-4EAA-8EFB-83900CA8629E}" destId="{E43B12D7-DB24-4C0D-B2A6-1F2209A04991}" srcOrd="0" destOrd="0" presId="urn:diagrams.loki3.com/BracketList"/>
    <dgm:cxn modelId="{2F9E949F-04A2-444A-B17B-0B32601F5EFE}" type="presOf" srcId="{3F9DDBA8-21E5-462B-8391-4409EBCCD7CE}" destId="{DDEB5F42-07F9-42DC-833F-948E223CE4A2}" srcOrd="0" destOrd="1" presId="urn:diagrams.loki3.com/BracketList"/>
    <dgm:cxn modelId="{7C3D7DA1-7834-4637-B764-26EB8228ACE3}" type="presOf" srcId="{0FA6CF10-5318-4B73-B655-B50ACA476DD0}" destId="{8F456643-9A4F-492C-956C-1B35762F564B}" srcOrd="0" destOrd="0" presId="urn:diagrams.loki3.com/BracketList"/>
    <dgm:cxn modelId="{687EC0AA-7816-4A44-9DA6-F9AC410AFED7}" type="presOf" srcId="{A2129A67-C21D-4AE9-928D-4D556460ABD1}" destId="{2DA544BF-724E-45B9-A3FE-D0938A76D06C}" srcOrd="0" destOrd="0" presId="urn:diagrams.loki3.com/BracketList"/>
    <dgm:cxn modelId="{81D52DAB-9C14-4FCD-A993-B9D452B78387}" srcId="{A2129A67-C21D-4AE9-928D-4D556460ABD1}" destId="{0625F1E4-C78B-4CDC-99EF-01B8325C08FA}" srcOrd="1" destOrd="0" parTransId="{E13E69C7-8012-4064-9BA2-F79345F5A996}" sibTransId="{2759080D-3ADA-4D3D-8856-115BF5257802}"/>
    <dgm:cxn modelId="{64B16AB1-8F67-4B00-9880-DEE54ADD604B}" srcId="{A2129A67-C21D-4AE9-928D-4D556460ABD1}" destId="{937E552F-40F8-41AC-9779-DFE58DE5C31D}" srcOrd="3" destOrd="0" parTransId="{1FD430B7-4AFB-493E-92FD-E2C4026F85FF}" sibTransId="{EFE63F08-3919-43D5-BB04-C80145F6B210}"/>
    <dgm:cxn modelId="{4D35FDB2-2441-434D-87BC-AA98F48743FB}" type="presOf" srcId="{550DA923-5B2A-416F-93E8-81CDCC4C4305}" destId="{6FD017B1-633E-416D-85ED-9FB4D1E2B244}" srcOrd="0" destOrd="0" presId="urn:diagrams.loki3.com/BracketList"/>
    <dgm:cxn modelId="{41DA59B3-D632-4F11-8917-A8441A19A43F}" srcId="{0FA6CF10-5318-4B73-B655-B50ACA476DD0}" destId="{4A04FA6B-5DF2-4732-99CF-95B4620EBBD8}" srcOrd="0" destOrd="0" parTransId="{8A4F6405-6B7A-44D5-A950-3FA186B11AC2}" sibTransId="{F5F2915A-7FF0-459F-BCDE-C8CAB42C2C08}"/>
    <dgm:cxn modelId="{33788AB5-A3BF-485C-9E29-15319C4EA3C0}" srcId="{EC73CDB4-F33A-4DAF-8200-974CBA641419}" destId="{C464E539-DA06-4E99-9D42-C8F9EBE62A62}" srcOrd="1" destOrd="0" parTransId="{8A0D6FD3-C8FB-4273-ACE0-A8B48442A6B6}" sibTransId="{C0E6B7B9-1A93-4D6A-B19C-AD11FBF58FE6}"/>
    <dgm:cxn modelId="{0B02A8B5-0CFF-4945-A739-BE198FF0E0DD}" type="presOf" srcId="{4460E9CA-04B1-46ED-A717-B3548E41D611}" destId="{859405E6-A520-41A6-8197-416E776120E8}" srcOrd="0" destOrd="0" presId="urn:diagrams.loki3.com/BracketList"/>
    <dgm:cxn modelId="{879DFEB5-449C-4DF8-B8EF-900CD3D95FD8}" type="presOf" srcId="{0EE5624E-7052-4EC4-A259-ED841CB5F610}" destId="{F4B36D19-E1A5-488C-A7C6-6DEABCA483A6}" srcOrd="0" destOrd="0" presId="urn:diagrams.loki3.com/BracketList"/>
    <dgm:cxn modelId="{A79C73B7-E8C4-468C-8EB6-D0E1D8AF9E08}" type="presOf" srcId="{040F2E0D-C2FF-444C-BE73-1429E4A5968D}" destId="{5B726BD6-E938-4AED-A20C-98AC3D9F76CA}" srcOrd="0" destOrd="0" presId="urn:diagrams.loki3.com/BracketList"/>
    <dgm:cxn modelId="{1225B2BB-A899-4693-ADD6-D204DF119771}" type="presOf" srcId="{D89262B6-B0F5-48EA-ACD0-4DE4702D3059}" destId="{DDEB5F42-07F9-42DC-833F-948E223CE4A2}" srcOrd="0" destOrd="0" presId="urn:diagrams.loki3.com/BracketList"/>
    <dgm:cxn modelId="{05DB55C2-AD90-4E28-A632-C47A7613E946}" type="presOf" srcId="{F209B9B1-7447-4622-ACDD-97F340C12298}" destId="{F35EE9F8-7143-41A3-8903-AF519DB7AA5C}" srcOrd="0" destOrd="0" presId="urn:diagrams.loki3.com/BracketList"/>
    <dgm:cxn modelId="{48A569CB-1907-4EE9-81C3-FD7F1A139EDE}" type="presOf" srcId="{EC73CDB4-F33A-4DAF-8200-974CBA641419}" destId="{BCAE1B38-4558-4BD1-A753-BCA0806B3FD2}" srcOrd="0" destOrd="0" presId="urn:diagrams.loki3.com/BracketList"/>
    <dgm:cxn modelId="{464756CB-5974-47D3-A26D-7E40D31E36F4}" srcId="{A2129A67-C21D-4AE9-928D-4D556460ABD1}" destId="{F209B9B1-7447-4622-ACDD-97F340C12298}" srcOrd="5" destOrd="0" parTransId="{9535262F-5FF5-4828-B064-D59DA36E8E2E}" sibTransId="{F2FADD9B-D416-434B-BFE6-3A38775C08F1}"/>
    <dgm:cxn modelId="{0E2479CC-AD25-4E83-96A0-6E039DEFDC95}" srcId="{4EE32C56-8FD2-48F4-956F-A8FEAF697344}" destId="{0EE5624E-7052-4EC4-A259-ED841CB5F610}" srcOrd="0" destOrd="0" parTransId="{6E526F84-52F4-4A36-9712-CC7F459B6767}" sibTransId="{BAADC852-B514-4C05-84A8-EB5EC3F33123}"/>
    <dgm:cxn modelId="{64ECFBD6-0513-4674-B33B-433435FAD14E}" srcId="{D029C226-C9EF-4629-ACBF-9C6BF4B1DF16}" destId="{4460E9CA-04B1-46ED-A717-B3548E41D611}" srcOrd="0" destOrd="0" parTransId="{581921C8-4D7F-4195-8342-E89E7C158453}" sibTransId="{3EA8819A-47D0-4C21-AC30-83B9AB5EA9BF}"/>
    <dgm:cxn modelId="{14976CDC-29C4-4969-81C9-2E553126A428}" type="presOf" srcId="{C464E539-DA06-4E99-9D42-C8F9EBE62A62}" destId="{828E7A4F-D621-4C35-BFFA-648D51069D94}" srcOrd="0" destOrd="1" presId="urn:diagrams.loki3.com/BracketList"/>
    <dgm:cxn modelId="{400DC8DD-531A-479B-AF67-2AA4745204CB}" srcId="{A2129A67-C21D-4AE9-928D-4D556460ABD1}" destId="{0FA6CF10-5318-4B73-B655-B50ACA476DD0}" srcOrd="4" destOrd="0" parTransId="{82C83C7F-F18E-4E88-8C5B-4D5538F627E3}" sibTransId="{E82E3EFC-0957-4669-BB88-F79F318031E8}"/>
    <dgm:cxn modelId="{C5B1F5DF-D7F9-4D26-8D0F-F877FB34F229}" srcId="{A2129A67-C21D-4AE9-928D-4D556460ABD1}" destId="{D029C226-C9EF-4629-ACBF-9C6BF4B1DF16}" srcOrd="10" destOrd="0" parTransId="{57B4CF6F-6FF7-4DEB-AD36-40461A02ACBB}" sibTransId="{57704B07-5232-4411-9F95-75E414BAA076}"/>
    <dgm:cxn modelId="{40A546E4-479F-4358-A10D-C3CFCC9A56B9}" srcId="{A2129A67-C21D-4AE9-928D-4D556460ABD1}" destId="{4EE32C56-8FD2-48F4-956F-A8FEAF697344}" srcOrd="2" destOrd="0" parTransId="{E905150F-A5C0-495A-BF15-396601082C92}" sibTransId="{38E4E3F0-922E-4AD8-ADB2-D8945B60ED93}"/>
    <dgm:cxn modelId="{4FE351E4-E8AF-40C1-A978-F47162FF7557}" type="presOf" srcId="{277DD7E3-A5E8-43D8-8EDC-75BE28B845DD}" destId="{D682E66A-CA0F-480C-A6F0-13C89E92F264}" srcOrd="0" destOrd="0" presId="urn:diagrams.loki3.com/BracketList"/>
    <dgm:cxn modelId="{A007F3E4-7BF4-496E-964D-620A846744AF}" srcId="{864AADF0-F167-48D7-B77B-807804158F5F}" destId="{9D2A09BD-1B26-4B8A-8DFD-3C5E90A52CC0}" srcOrd="1" destOrd="0" parTransId="{64F572C7-4327-4BCB-84D3-DCCD5295581B}" sibTransId="{059D537C-25B4-48FA-9C21-0B8472D2C6B8}"/>
    <dgm:cxn modelId="{221680EB-3F4E-48FC-ADE5-4D094550289E}" type="presOf" srcId="{0625F1E4-C78B-4CDC-99EF-01B8325C08FA}" destId="{FA245FFC-B431-4C85-9D13-693093DC864C}" srcOrd="0" destOrd="0" presId="urn:diagrams.loki3.com/BracketList"/>
    <dgm:cxn modelId="{D022CFED-951F-4092-8E00-DECD8DF786B7}" srcId="{6E9143ED-BE04-4C1B-B966-1DD446848220}" destId="{024D75C2-B478-40EF-800C-7E0B1908EC27}" srcOrd="1" destOrd="0" parTransId="{916C0F8E-41A9-4E89-A015-2C0DBC967280}" sibTransId="{97564D26-88C6-46FE-A58C-BAD2728DF563}"/>
    <dgm:cxn modelId="{5544DFEE-EF8A-4E2A-8E19-FE2A9DA57ACD}" type="presOf" srcId="{4EE32C56-8FD2-48F4-956F-A8FEAF697344}" destId="{D667534A-C55D-4AB1-BA13-9C40E3378D8A}" srcOrd="0" destOrd="0" presId="urn:diagrams.loki3.com/BracketList"/>
    <dgm:cxn modelId="{7AFE3BF7-FD88-4A06-8F8F-1AF655E00263}" type="presOf" srcId="{864AADF0-F167-48D7-B77B-807804158F5F}" destId="{FD3FA3AB-8CF1-4A2D-B3B9-E2D00F7857F0}" srcOrd="0" destOrd="0" presId="urn:diagrams.loki3.com/BracketList"/>
    <dgm:cxn modelId="{E661F6F7-AEB0-46DD-B717-69E8171340D1}" type="presOf" srcId="{6E9143ED-BE04-4C1B-B966-1DD446848220}" destId="{7E050250-BEE0-4B25-AE8C-8D286F5444DE}" srcOrd="0" destOrd="0" presId="urn:diagrams.loki3.com/BracketList"/>
    <dgm:cxn modelId="{B7EA50FB-649C-4E2C-A790-CA70EF37DCF7}" srcId="{B3AA2F8F-4E55-4AF0-AB18-7769F119FA6E}" destId="{D89262B6-B0F5-48EA-ACD0-4DE4702D3059}" srcOrd="0" destOrd="0" parTransId="{CAEA0B8E-0669-4301-8C8C-995F5BBF61EE}" sibTransId="{E58DB2A3-6200-4C19-877F-E22A2EEA7C2F}"/>
    <dgm:cxn modelId="{B5A3CCFE-D7A4-4D4A-8E93-21FFF1AE636D}" srcId="{A2129A67-C21D-4AE9-928D-4D556460ABD1}" destId="{B3AA2F8F-4E55-4AF0-AB18-7769F119FA6E}" srcOrd="7" destOrd="0" parTransId="{94925911-C3CA-4DEC-800E-11B5D76EC281}" sibTransId="{D716D1A3-93FA-4601-9912-20EBE68A0776}"/>
    <dgm:cxn modelId="{99AC9A70-D441-4880-887B-8D792910A722}" type="presParOf" srcId="{2DA544BF-724E-45B9-A3FE-D0938A76D06C}" destId="{28AA1CD2-E61C-4B7D-8819-18B0D38F0CD9}" srcOrd="0" destOrd="0" presId="urn:diagrams.loki3.com/BracketList"/>
    <dgm:cxn modelId="{516B7F3C-1E26-455B-B324-BC9E0DDBF7D9}" type="presParOf" srcId="{28AA1CD2-E61C-4B7D-8819-18B0D38F0CD9}" destId="{FD3FA3AB-8CF1-4A2D-B3B9-E2D00F7857F0}" srcOrd="0" destOrd="0" presId="urn:diagrams.loki3.com/BracketList"/>
    <dgm:cxn modelId="{79D65C64-F696-4CE4-8C7A-1A4C3BC8248C}" type="presParOf" srcId="{28AA1CD2-E61C-4B7D-8819-18B0D38F0CD9}" destId="{C96EA15A-038A-48D4-A34B-AB0EC3721010}" srcOrd="1" destOrd="0" presId="urn:diagrams.loki3.com/BracketList"/>
    <dgm:cxn modelId="{B1803EF3-E7AF-455E-9251-0D4DFA095C31}" type="presParOf" srcId="{28AA1CD2-E61C-4B7D-8819-18B0D38F0CD9}" destId="{C529FB15-5869-4DA2-9DD0-D342486C0847}" srcOrd="2" destOrd="0" presId="urn:diagrams.loki3.com/BracketList"/>
    <dgm:cxn modelId="{62C18640-8794-47CB-97BB-B6E8604A0FA2}" type="presParOf" srcId="{28AA1CD2-E61C-4B7D-8819-18B0D38F0CD9}" destId="{54CCB557-63DF-42CA-ACF0-4F8AC0944CD5}" srcOrd="3" destOrd="0" presId="urn:diagrams.loki3.com/BracketList"/>
    <dgm:cxn modelId="{7C2F1971-554E-49DD-9FF6-53CF6723A8FC}" type="presParOf" srcId="{2DA544BF-724E-45B9-A3FE-D0938A76D06C}" destId="{A286EA4A-34FC-498D-8009-8BF92A3ED4FC}" srcOrd="1" destOrd="0" presId="urn:diagrams.loki3.com/BracketList"/>
    <dgm:cxn modelId="{731267E7-A344-412B-B28A-BCCA897B1DDA}" type="presParOf" srcId="{2DA544BF-724E-45B9-A3FE-D0938A76D06C}" destId="{D10D236C-9BE1-4B39-A4CA-858061992D2B}" srcOrd="2" destOrd="0" presId="urn:diagrams.loki3.com/BracketList"/>
    <dgm:cxn modelId="{7F0E183A-F28D-475B-A4A5-02BF30CD4036}" type="presParOf" srcId="{D10D236C-9BE1-4B39-A4CA-858061992D2B}" destId="{FA245FFC-B431-4C85-9D13-693093DC864C}" srcOrd="0" destOrd="0" presId="urn:diagrams.loki3.com/BracketList"/>
    <dgm:cxn modelId="{7886E89C-C9DF-4F4B-9E7D-BAB560417E3D}" type="presParOf" srcId="{D10D236C-9BE1-4B39-A4CA-858061992D2B}" destId="{96B33CDD-5AA0-41E1-9AC4-FD79989329B0}" srcOrd="1" destOrd="0" presId="urn:diagrams.loki3.com/BracketList"/>
    <dgm:cxn modelId="{C21B89A8-4EF0-49CB-AFFC-9E84A8C744F8}" type="presParOf" srcId="{D10D236C-9BE1-4B39-A4CA-858061992D2B}" destId="{7CA70911-8E58-4C80-B17A-F5E0290E7869}" srcOrd="2" destOrd="0" presId="urn:diagrams.loki3.com/BracketList"/>
    <dgm:cxn modelId="{6FB47BD5-C5DF-47E8-839E-876C4E355353}" type="presParOf" srcId="{D10D236C-9BE1-4B39-A4CA-858061992D2B}" destId="{F89908D2-418E-43E6-8034-DFBBC2FB43DC}" srcOrd="3" destOrd="0" presId="urn:diagrams.loki3.com/BracketList"/>
    <dgm:cxn modelId="{504E72CD-59D0-4ACC-A4F5-0626D0F87582}" type="presParOf" srcId="{2DA544BF-724E-45B9-A3FE-D0938A76D06C}" destId="{F579718E-C97A-44A5-B6B0-3537E6CC6BFB}" srcOrd="3" destOrd="0" presId="urn:diagrams.loki3.com/BracketList"/>
    <dgm:cxn modelId="{627FEDD8-69C3-4780-A6ED-85B5A47BDF66}" type="presParOf" srcId="{2DA544BF-724E-45B9-A3FE-D0938A76D06C}" destId="{605FB715-EC34-43B2-912D-A4D77EFF6700}" srcOrd="4" destOrd="0" presId="urn:diagrams.loki3.com/BracketList"/>
    <dgm:cxn modelId="{F9DFB076-2162-4DD1-A3A5-9894FDC93B9D}" type="presParOf" srcId="{605FB715-EC34-43B2-912D-A4D77EFF6700}" destId="{D667534A-C55D-4AB1-BA13-9C40E3378D8A}" srcOrd="0" destOrd="0" presId="urn:diagrams.loki3.com/BracketList"/>
    <dgm:cxn modelId="{B47C0C7C-A717-41DD-AB37-C7912087BCAB}" type="presParOf" srcId="{605FB715-EC34-43B2-912D-A4D77EFF6700}" destId="{22FC00DE-7AB5-4771-B9C9-844FAD917F47}" srcOrd="1" destOrd="0" presId="urn:diagrams.loki3.com/BracketList"/>
    <dgm:cxn modelId="{29EEFD5A-850E-4F43-BB0D-A15B97164427}" type="presParOf" srcId="{605FB715-EC34-43B2-912D-A4D77EFF6700}" destId="{FDA8CDB1-EAD5-471F-A5C1-8E31C914ACF9}" srcOrd="2" destOrd="0" presId="urn:diagrams.loki3.com/BracketList"/>
    <dgm:cxn modelId="{8245A20F-853D-4448-B050-E6BE96D8EE29}" type="presParOf" srcId="{605FB715-EC34-43B2-912D-A4D77EFF6700}" destId="{F4B36D19-E1A5-488C-A7C6-6DEABCA483A6}" srcOrd="3" destOrd="0" presId="urn:diagrams.loki3.com/BracketList"/>
    <dgm:cxn modelId="{5C96B95C-7E34-4149-AA6C-511A8735DEF4}" type="presParOf" srcId="{2DA544BF-724E-45B9-A3FE-D0938A76D06C}" destId="{35731609-B986-47E9-996A-83E69AAE6A91}" srcOrd="5" destOrd="0" presId="urn:diagrams.loki3.com/BracketList"/>
    <dgm:cxn modelId="{5E06C0A3-FAD9-4B48-9CCC-16926071DCCC}" type="presParOf" srcId="{2DA544BF-724E-45B9-A3FE-D0938A76D06C}" destId="{FE11DDBD-CD6C-4DC4-80FD-BEC5122A883F}" srcOrd="6" destOrd="0" presId="urn:diagrams.loki3.com/BracketList"/>
    <dgm:cxn modelId="{BA19BEC7-C7D5-47CD-ADA4-046C51D24539}" type="presParOf" srcId="{FE11DDBD-CD6C-4DC4-80FD-BEC5122A883F}" destId="{D2774736-EBC6-4A24-8F22-C34C6083DB6E}" srcOrd="0" destOrd="0" presId="urn:diagrams.loki3.com/BracketList"/>
    <dgm:cxn modelId="{30A0F206-4536-478F-9133-5F11B28B5CEF}" type="presParOf" srcId="{FE11DDBD-CD6C-4DC4-80FD-BEC5122A883F}" destId="{BD241DD2-CD29-48AE-B4C1-F29EF593DE84}" srcOrd="1" destOrd="0" presId="urn:diagrams.loki3.com/BracketList"/>
    <dgm:cxn modelId="{3EF30AA8-4A91-4EBF-A0DF-AEF979055F3E}" type="presParOf" srcId="{FE11DDBD-CD6C-4DC4-80FD-BEC5122A883F}" destId="{258F91A1-0140-40EA-A4BD-DD13644D945E}" srcOrd="2" destOrd="0" presId="urn:diagrams.loki3.com/BracketList"/>
    <dgm:cxn modelId="{D8BABB94-0E3F-4378-BE2E-1D45EBF85D8E}" type="presParOf" srcId="{FE11DDBD-CD6C-4DC4-80FD-BEC5122A883F}" destId="{E43B12D7-DB24-4C0D-B2A6-1F2209A04991}" srcOrd="3" destOrd="0" presId="urn:diagrams.loki3.com/BracketList"/>
    <dgm:cxn modelId="{0DEBB9A1-C67D-4EA4-8717-D3F7E22534FF}" type="presParOf" srcId="{2DA544BF-724E-45B9-A3FE-D0938A76D06C}" destId="{3C741FEC-5D5C-4D70-944A-E5D52DFCBF02}" srcOrd="7" destOrd="0" presId="urn:diagrams.loki3.com/BracketList"/>
    <dgm:cxn modelId="{B6163401-BACA-4B4D-AEED-B1548F276EFD}" type="presParOf" srcId="{2DA544BF-724E-45B9-A3FE-D0938A76D06C}" destId="{3EF650C5-3C5C-422E-9E87-8F4C986BAD89}" srcOrd="8" destOrd="0" presId="urn:diagrams.loki3.com/BracketList"/>
    <dgm:cxn modelId="{FA1A1B69-23D2-46B6-B5A4-0C92E3A2D337}" type="presParOf" srcId="{3EF650C5-3C5C-422E-9E87-8F4C986BAD89}" destId="{8F456643-9A4F-492C-956C-1B35762F564B}" srcOrd="0" destOrd="0" presId="urn:diagrams.loki3.com/BracketList"/>
    <dgm:cxn modelId="{25E0C91E-4646-4B8C-BE54-D5AC4EB016E5}" type="presParOf" srcId="{3EF650C5-3C5C-422E-9E87-8F4C986BAD89}" destId="{E1A6682C-44AD-4B78-9C71-43B4442C7266}" srcOrd="1" destOrd="0" presId="urn:diagrams.loki3.com/BracketList"/>
    <dgm:cxn modelId="{E49325AF-DD5D-4BB8-A4C6-A89882953853}" type="presParOf" srcId="{3EF650C5-3C5C-422E-9E87-8F4C986BAD89}" destId="{446B985D-63BB-4D35-AEE2-03089E2A9E32}" srcOrd="2" destOrd="0" presId="urn:diagrams.loki3.com/BracketList"/>
    <dgm:cxn modelId="{05A0C8E1-81EE-467E-AF1E-C58D042256C5}" type="presParOf" srcId="{3EF650C5-3C5C-422E-9E87-8F4C986BAD89}" destId="{686BD341-1EE0-4A77-BABD-85ADE9287604}" srcOrd="3" destOrd="0" presId="urn:diagrams.loki3.com/BracketList"/>
    <dgm:cxn modelId="{1E8BD400-B6AE-44C9-91C2-0CD188B7FA67}" type="presParOf" srcId="{2DA544BF-724E-45B9-A3FE-D0938A76D06C}" destId="{6AA541E9-8841-4915-89FD-8FF747FD1762}" srcOrd="9" destOrd="0" presId="urn:diagrams.loki3.com/BracketList"/>
    <dgm:cxn modelId="{643D4CCC-0DF0-4200-AEFE-D1F8A188E594}" type="presParOf" srcId="{2DA544BF-724E-45B9-A3FE-D0938A76D06C}" destId="{7CCF0964-E3DF-4FB2-82D3-711BA34E442E}" srcOrd="10" destOrd="0" presId="urn:diagrams.loki3.com/BracketList"/>
    <dgm:cxn modelId="{E6C93AC9-3070-4701-9BB4-D51AD95055DE}" type="presParOf" srcId="{7CCF0964-E3DF-4FB2-82D3-711BA34E442E}" destId="{F35EE9F8-7143-41A3-8903-AF519DB7AA5C}" srcOrd="0" destOrd="0" presId="urn:diagrams.loki3.com/BracketList"/>
    <dgm:cxn modelId="{A63FCA36-4A10-4738-89BD-E0424AEAAE77}" type="presParOf" srcId="{7CCF0964-E3DF-4FB2-82D3-711BA34E442E}" destId="{04F3F022-1183-4DDD-8BEC-115608B56788}" srcOrd="1" destOrd="0" presId="urn:diagrams.loki3.com/BracketList"/>
    <dgm:cxn modelId="{22B22A96-72DE-4019-93A1-093137B41669}" type="presParOf" srcId="{7CCF0964-E3DF-4FB2-82D3-711BA34E442E}" destId="{2DCDF450-44DE-44CE-B275-859562DA7A87}" srcOrd="2" destOrd="0" presId="urn:diagrams.loki3.com/BracketList"/>
    <dgm:cxn modelId="{55058820-49CC-4DD3-BAC2-E8C7231628DE}" type="presParOf" srcId="{7CCF0964-E3DF-4FB2-82D3-711BA34E442E}" destId="{5F529786-9DD9-45E5-9272-3D1DB177015C}" srcOrd="3" destOrd="0" presId="urn:diagrams.loki3.com/BracketList"/>
    <dgm:cxn modelId="{01FA6A76-2339-4D7E-8068-96E815359932}" type="presParOf" srcId="{2DA544BF-724E-45B9-A3FE-D0938A76D06C}" destId="{108E684F-69CA-4E5B-A308-9EBF395BE90F}" srcOrd="11" destOrd="0" presId="urn:diagrams.loki3.com/BracketList"/>
    <dgm:cxn modelId="{836565B8-9D61-4BC9-8BBE-91DF34575C9E}" type="presParOf" srcId="{2DA544BF-724E-45B9-A3FE-D0938A76D06C}" destId="{82F1728A-71EC-4F5E-8684-9BFD45843CA7}" srcOrd="12" destOrd="0" presId="urn:diagrams.loki3.com/BracketList"/>
    <dgm:cxn modelId="{24D760EC-9113-488B-BF32-1576DFAFD262}" type="presParOf" srcId="{82F1728A-71EC-4F5E-8684-9BFD45843CA7}" destId="{EB472A4A-22D7-413C-8383-8DCF33BDB058}" srcOrd="0" destOrd="0" presId="urn:diagrams.loki3.com/BracketList"/>
    <dgm:cxn modelId="{7915D355-535F-402A-AE60-2E72CE856AB7}" type="presParOf" srcId="{82F1728A-71EC-4F5E-8684-9BFD45843CA7}" destId="{074C3394-68D7-40BA-B76C-F9EF1AFC6497}" srcOrd="1" destOrd="0" presId="urn:diagrams.loki3.com/BracketList"/>
    <dgm:cxn modelId="{D1568F86-34DA-4BD0-BE0E-3E0619752D66}" type="presParOf" srcId="{82F1728A-71EC-4F5E-8684-9BFD45843CA7}" destId="{C316EF05-4100-4E10-98DD-647F62CE5595}" srcOrd="2" destOrd="0" presId="urn:diagrams.loki3.com/BracketList"/>
    <dgm:cxn modelId="{60C48520-B261-4F2B-A742-8E2C88EE12F9}" type="presParOf" srcId="{82F1728A-71EC-4F5E-8684-9BFD45843CA7}" destId="{AEE727BA-73EA-41A6-8A4A-2C6AA7839CDD}" srcOrd="3" destOrd="0" presId="urn:diagrams.loki3.com/BracketList"/>
    <dgm:cxn modelId="{E7DAAB4A-DF86-40F4-9529-765F88E9C46F}" type="presParOf" srcId="{2DA544BF-724E-45B9-A3FE-D0938A76D06C}" destId="{C0017583-312C-436C-92FB-8D7CADCC1416}" srcOrd="13" destOrd="0" presId="urn:diagrams.loki3.com/BracketList"/>
    <dgm:cxn modelId="{64ACC241-0C88-4523-B6E2-97630358BE28}" type="presParOf" srcId="{2DA544BF-724E-45B9-A3FE-D0938A76D06C}" destId="{B9095CF6-E288-465D-B950-81B4CF6C0B37}" srcOrd="14" destOrd="0" presId="urn:diagrams.loki3.com/BracketList"/>
    <dgm:cxn modelId="{082FD521-10BA-4BFE-843D-12E7665A9F91}" type="presParOf" srcId="{B9095CF6-E288-465D-B950-81B4CF6C0B37}" destId="{0912E5F3-9BD0-4AAD-B45F-E99775D9E4DE}" srcOrd="0" destOrd="0" presId="urn:diagrams.loki3.com/BracketList"/>
    <dgm:cxn modelId="{D69EFAE3-8425-4564-8B33-B161FAB1EE75}" type="presParOf" srcId="{B9095CF6-E288-465D-B950-81B4CF6C0B37}" destId="{5B5D3975-9405-4B31-A325-3B02AA05DEC9}" srcOrd="1" destOrd="0" presId="urn:diagrams.loki3.com/BracketList"/>
    <dgm:cxn modelId="{E6A921C9-BF95-41E3-A31A-E95052B856D4}" type="presParOf" srcId="{B9095CF6-E288-465D-B950-81B4CF6C0B37}" destId="{2A031E08-C4B0-4AD4-8D3F-6379CB2EC348}" srcOrd="2" destOrd="0" presId="urn:diagrams.loki3.com/BracketList"/>
    <dgm:cxn modelId="{1B436423-A48C-4C6E-8248-19EE791111BA}" type="presParOf" srcId="{B9095CF6-E288-465D-B950-81B4CF6C0B37}" destId="{DDEB5F42-07F9-42DC-833F-948E223CE4A2}" srcOrd="3" destOrd="0" presId="urn:diagrams.loki3.com/BracketList"/>
    <dgm:cxn modelId="{C3061CFD-D757-4AD2-8871-D3232BF7F51B}" type="presParOf" srcId="{2DA544BF-724E-45B9-A3FE-D0938A76D06C}" destId="{6B5DE4C3-D16B-47F2-9EE6-893B363BC218}" srcOrd="15" destOrd="0" presId="urn:diagrams.loki3.com/BracketList"/>
    <dgm:cxn modelId="{31677A59-A76E-41B9-A875-420D536C2EC2}" type="presParOf" srcId="{2DA544BF-724E-45B9-A3FE-D0938A76D06C}" destId="{686A1430-BB71-409B-B05C-95C958684879}" srcOrd="16" destOrd="0" presId="urn:diagrams.loki3.com/BracketList"/>
    <dgm:cxn modelId="{790D22B9-2B13-49C0-A8F7-02F90E1CA037}" type="presParOf" srcId="{686A1430-BB71-409B-B05C-95C958684879}" destId="{BCAE1B38-4558-4BD1-A753-BCA0806B3FD2}" srcOrd="0" destOrd="0" presId="urn:diagrams.loki3.com/BracketList"/>
    <dgm:cxn modelId="{3C3AD662-73C4-4EAA-9279-213732340110}" type="presParOf" srcId="{686A1430-BB71-409B-B05C-95C958684879}" destId="{80EB2C41-5005-4B5C-A62F-3328AEC73C30}" srcOrd="1" destOrd="0" presId="urn:diagrams.loki3.com/BracketList"/>
    <dgm:cxn modelId="{484A33F6-CE31-43CD-BFD6-BFBE1CB380A1}" type="presParOf" srcId="{686A1430-BB71-409B-B05C-95C958684879}" destId="{40D694A3-0EAA-403A-B3C4-C1DDC36D8C04}" srcOrd="2" destOrd="0" presId="urn:diagrams.loki3.com/BracketList"/>
    <dgm:cxn modelId="{3DF90BFD-7B36-4CF5-919F-A56D883DCCAD}" type="presParOf" srcId="{686A1430-BB71-409B-B05C-95C958684879}" destId="{828E7A4F-D621-4C35-BFFA-648D51069D94}" srcOrd="3" destOrd="0" presId="urn:diagrams.loki3.com/BracketList"/>
    <dgm:cxn modelId="{B3FC5335-38B3-4B83-8AD0-5F6CBF95C0DA}" type="presParOf" srcId="{2DA544BF-724E-45B9-A3FE-D0938A76D06C}" destId="{1E7969F4-415D-40F8-8350-1E76210B5734}" srcOrd="17" destOrd="0" presId="urn:diagrams.loki3.com/BracketList"/>
    <dgm:cxn modelId="{C267640F-C1C7-465D-BBBB-F3B29AF792EA}" type="presParOf" srcId="{2DA544BF-724E-45B9-A3FE-D0938A76D06C}" destId="{E1A933C0-D940-48C1-B269-B82F610FA78F}" srcOrd="18" destOrd="0" presId="urn:diagrams.loki3.com/BracketList"/>
    <dgm:cxn modelId="{50103F84-5730-4E8A-A646-84A6ABA22335}" type="presParOf" srcId="{E1A933C0-D940-48C1-B269-B82F610FA78F}" destId="{D682E66A-CA0F-480C-A6F0-13C89E92F264}" srcOrd="0" destOrd="0" presId="urn:diagrams.loki3.com/BracketList"/>
    <dgm:cxn modelId="{0E63F278-A2B3-422C-B3F9-2DEB75554971}" type="presParOf" srcId="{E1A933C0-D940-48C1-B269-B82F610FA78F}" destId="{F1AC703D-E322-489E-A974-747D995BB16D}" srcOrd="1" destOrd="0" presId="urn:diagrams.loki3.com/BracketList"/>
    <dgm:cxn modelId="{514C0746-CE36-4076-8C6D-29239C7AFA89}" type="presParOf" srcId="{E1A933C0-D940-48C1-B269-B82F610FA78F}" destId="{A31713C4-9003-48BA-BEB7-6A5759A27FA1}" srcOrd="2" destOrd="0" presId="urn:diagrams.loki3.com/BracketList"/>
    <dgm:cxn modelId="{36DBD406-C73F-491D-A596-6126B3EB3BDA}" type="presParOf" srcId="{E1A933C0-D940-48C1-B269-B82F610FA78F}" destId="{5D49E8DB-B8EF-47AA-B096-ABB6CA1598E6}" srcOrd="3" destOrd="0" presId="urn:diagrams.loki3.com/BracketList"/>
    <dgm:cxn modelId="{9D88C6E6-F369-4D99-A501-3C69FD3339CA}" type="presParOf" srcId="{2DA544BF-724E-45B9-A3FE-D0938A76D06C}" destId="{3CB3F437-0F4C-47BD-863C-6D9C22563FB2}" srcOrd="19" destOrd="0" presId="urn:diagrams.loki3.com/BracketList"/>
    <dgm:cxn modelId="{867BDB8F-0186-4E2F-BAF5-EACA94724E6C}" type="presParOf" srcId="{2DA544BF-724E-45B9-A3FE-D0938A76D06C}" destId="{A673D4F9-796A-41BD-896C-AD6B50CC5E05}" srcOrd="20" destOrd="0" presId="urn:diagrams.loki3.com/BracketList"/>
    <dgm:cxn modelId="{A95477F9-D17D-4268-B101-F731969785E3}" type="presParOf" srcId="{A673D4F9-796A-41BD-896C-AD6B50CC5E05}" destId="{3C235480-65BF-44F8-9728-F5C4B4B0E1F3}" srcOrd="0" destOrd="0" presId="urn:diagrams.loki3.com/BracketList"/>
    <dgm:cxn modelId="{2776E548-8B20-4AA8-8E75-822E8575FE6C}" type="presParOf" srcId="{A673D4F9-796A-41BD-896C-AD6B50CC5E05}" destId="{34AA5915-4993-4654-B57A-1B97BD595E8D}" srcOrd="1" destOrd="0" presId="urn:diagrams.loki3.com/BracketList"/>
    <dgm:cxn modelId="{FB4DA53F-D088-44D6-9B1D-16694F4BA09F}" type="presParOf" srcId="{A673D4F9-796A-41BD-896C-AD6B50CC5E05}" destId="{93D1360F-B9C9-4138-AB9E-0021C665F720}" srcOrd="2" destOrd="0" presId="urn:diagrams.loki3.com/BracketList"/>
    <dgm:cxn modelId="{B260D420-4C1F-4B8D-9249-A77B8D7B2C46}" type="presParOf" srcId="{A673D4F9-796A-41BD-896C-AD6B50CC5E05}" destId="{859405E6-A520-41A6-8197-416E776120E8}" srcOrd="3" destOrd="0" presId="urn:diagrams.loki3.com/BracketList"/>
    <dgm:cxn modelId="{06B083B0-8BA4-4D26-B212-EB10534A0BDA}" type="presParOf" srcId="{2DA544BF-724E-45B9-A3FE-D0938A76D06C}" destId="{7FDD4B74-B671-4944-B44B-FE649532930D}" srcOrd="21" destOrd="0" presId="urn:diagrams.loki3.com/BracketList"/>
    <dgm:cxn modelId="{97C22F7F-A606-4053-B7DF-1F9A83CEF632}" type="presParOf" srcId="{2DA544BF-724E-45B9-A3FE-D0938A76D06C}" destId="{CEBA238F-5667-4AAB-82D0-38CEF986DC11}" srcOrd="22" destOrd="0" presId="urn:diagrams.loki3.com/BracketList"/>
    <dgm:cxn modelId="{B56C8B4F-F47C-49EE-AFC0-F6AB60F0F181}" type="presParOf" srcId="{CEBA238F-5667-4AAB-82D0-38CEF986DC11}" destId="{EE498F48-4096-479F-8D4F-139EE9271817}" srcOrd="0" destOrd="0" presId="urn:diagrams.loki3.com/BracketList"/>
    <dgm:cxn modelId="{326FE1F5-5DD5-4153-A63A-B11A147A7F9D}" type="presParOf" srcId="{CEBA238F-5667-4AAB-82D0-38CEF986DC11}" destId="{206FB071-6679-4C50-A123-82DBAFCB3CB1}" srcOrd="1" destOrd="0" presId="urn:diagrams.loki3.com/BracketList"/>
    <dgm:cxn modelId="{C7114B6A-34AF-4F09-B14A-CD60B0668631}" type="presParOf" srcId="{CEBA238F-5667-4AAB-82D0-38CEF986DC11}" destId="{AD9B8775-B979-4E70-A56E-244E36ACC032}" srcOrd="2" destOrd="0" presId="urn:diagrams.loki3.com/BracketList"/>
    <dgm:cxn modelId="{BB8719BB-4C54-48BA-842B-AC2730714F67}" type="presParOf" srcId="{CEBA238F-5667-4AAB-82D0-38CEF986DC11}" destId="{6FD017B1-633E-416D-85ED-9FB4D1E2B244}" srcOrd="3" destOrd="0" presId="urn:diagrams.loki3.com/BracketList"/>
    <dgm:cxn modelId="{4F446B09-844D-46A5-93A6-62E33E482263}" type="presParOf" srcId="{2DA544BF-724E-45B9-A3FE-D0938A76D06C}" destId="{83A084B7-5D68-4DA5-A035-FBEBE70409CA}" srcOrd="23" destOrd="0" presId="urn:diagrams.loki3.com/BracketList"/>
    <dgm:cxn modelId="{D485EEA4-21AD-4A8E-AC04-D9C84C842806}" type="presParOf" srcId="{2DA544BF-724E-45B9-A3FE-D0938A76D06C}" destId="{6163C227-988D-4195-8039-220A13D44DE9}" srcOrd="24" destOrd="0" presId="urn:diagrams.loki3.com/BracketList"/>
    <dgm:cxn modelId="{A7906DDA-53BD-4CE9-B35A-D01B1BA2CA9C}" type="presParOf" srcId="{6163C227-988D-4195-8039-220A13D44DE9}" destId="{B99CDF9D-F64C-4254-B456-17BF5FDA33C3}" srcOrd="0" destOrd="0" presId="urn:diagrams.loki3.com/BracketList"/>
    <dgm:cxn modelId="{391CA175-D060-49EE-86CF-2F760E8B69A1}" type="presParOf" srcId="{6163C227-988D-4195-8039-220A13D44DE9}" destId="{4230D262-D521-4DB9-9680-DF9509D15114}" srcOrd="1" destOrd="0" presId="urn:diagrams.loki3.com/BracketList"/>
    <dgm:cxn modelId="{15D11CE1-847E-4899-987A-0FCF9246481D}" type="presParOf" srcId="{6163C227-988D-4195-8039-220A13D44DE9}" destId="{5F494181-5A41-4672-B380-85B627C89F6F}" srcOrd="2" destOrd="0" presId="urn:diagrams.loki3.com/BracketList"/>
    <dgm:cxn modelId="{0ADF422D-C817-4461-B857-CA133D2B8C4E}" type="presParOf" srcId="{6163C227-988D-4195-8039-220A13D44DE9}" destId="{56DFAB31-EE27-4453-A75E-6F60643114C7}" srcOrd="3" destOrd="0" presId="urn:diagrams.loki3.com/BracketList"/>
    <dgm:cxn modelId="{A2458426-BDD5-4FE0-8965-41BDB559E9E1}" type="presParOf" srcId="{2DA544BF-724E-45B9-A3FE-D0938A76D06C}" destId="{7A6D4F30-077C-4522-BF70-DEDD4E6590CC}" srcOrd="25" destOrd="0" presId="urn:diagrams.loki3.com/BracketList"/>
    <dgm:cxn modelId="{C020F534-6061-42E8-929C-A7DFE5A2D52F}" type="presParOf" srcId="{2DA544BF-724E-45B9-A3FE-D0938A76D06C}" destId="{31CB1F48-47CD-428B-B50A-ED5AABAC42EE}" srcOrd="26" destOrd="0" presId="urn:diagrams.loki3.com/BracketList"/>
    <dgm:cxn modelId="{5EA2ACBE-99B4-4FD8-BEE3-FDD2A70412E8}" type="presParOf" srcId="{31CB1F48-47CD-428B-B50A-ED5AABAC42EE}" destId="{7E050250-BEE0-4B25-AE8C-8D286F5444DE}" srcOrd="0" destOrd="0" presId="urn:diagrams.loki3.com/BracketList"/>
    <dgm:cxn modelId="{EF6E6F4E-B954-4ADC-9DBB-86AA3125A658}" type="presParOf" srcId="{31CB1F48-47CD-428B-B50A-ED5AABAC42EE}" destId="{BF72BAFB-1DAD-4549-AFDF-18E68F397090}" srcOrd="1" destOrd="0" presId="urn:diagrams.loki3.com/BracketList"/>
    <dgm:cxn modelId="{2239F5F8-1D6A-4065-B7C2-085A9F09A88D}" type="presParOf" srcId="{31CB1F48-47CD-428B-B50A-ED5AABAC42EE}" destId="{848D274C-F94C-41AD-9EC3-5BC098253DAE}" srcOrd="2" destOrd="0" presId="urn:diagrams.loki3.com/BracketList"/>
    <dgm:cxn modelId="{D33A0499-3ABB-4D81-A71F-1CCAEC433819}" type="presParOf" srcId="{31CB1F48-47CD-428B-B50A-ED5AABAC42EE}" destId="{5B726BD6-E938-4AED-A20C-98AC3D9F76CA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61E5E8-09E2-4BAB-82B9-C498764596D1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A"/>
        </a:p>
      </dgm:t>
    </dgm:pt>
    <dgm:pt modelId="{E6D18AF9-0FDB-476E-9910-75BC819B5F30}">
      <dgm:prSet phldrT="[Text]"/>
      <dgm:spPr/>
      <dgm:t>
        <a:bodyPr/>
        <a:lstStyle/>
        <a:p>
          <a:r>
            <a:rPr lang="en-ZA" dirty="0"/>
            <a:t>Tourism</a:t>
          </a:r>
          <a:endParaRPr lang="en-NA" dirty="0"/>
        </a:p>
      </dgm:t>
    </dgm:pt>
    <dgm:pt modelId="{61D06E1D-0DF5-4324-8717-A175049B68BC}" type="parTrans" cxnId="{0AD702D4-A3A0-43F1-AC21-241C37D915CB}">
      <dgm:prSet/>
      <dgm:spPr/>
      <dgm:t>
        <a:bodyPr/>
        <a:lstStyle/>
        <a:p>
          <a:endParaRPr lang="en-NA"/>
        </a:p>
      </dgm:t>
    </dgm:pt>
    <dgm:pt modelId="{2EC81E2D-FADB-483B-BD65-8BD3153C4FB5}" type="sibTrans" cxnId="{0AD702D4-A3A0-43F1-AC21-241C37D915CB}">
      <dgm:prSet/>
      <dgm:spPr/>
      <dgm:t>
        <a:bodyPr/>
        <a:lstStyle/>
        <a:p>
          <a:endParaRPr lang="en-NA"/>
        </a:p>
      </dgm:t>
    </dgm:pt>
    <dgm:pt modelId="{CF331A05-2C31-4827-8CAB-70B1DBA4F41B}">
      <dgm:prSet phldrT="[Text]" custT="1"/>
      <dgm:spPr/>
      <dgm:t>
        <a:bodyPr/>
        <a:lstStyle/>
        <a:p>
          <a:r>
            <a:rPr lang="en-ZA" sz="2400" dirty="0"/>
            <a:t>N$725.5 million </a:t>
          </a:r>
          <a:r>
            <a:rPr lang="en-US" sz="1000" b="1" dirty="0">
              <a:effectLst/>
            </a:rPr>
            <a:t>Budget Allocation (FY2024/25)</a:t>
          </a:r>
          <a:endParaRPr lang="en-NA" sz="1900" dirty="0"/>
        </a:p>
      </dgm:t>
    </dgm:pt>
    <dgm:pt modelId="{00E84ECA-560C-43A5-883A-095BCEA32327}" type="parTrans" cxnId="{BC349848-63AD-4DFE-91E3-16FAB44069F7}">
      <dgm:prSet/>
      <dgm:spPr/>
      <dgm:t>
        <a:bodyPr/>
        <a:lstStyle/>
        <a:p>
          <a:endParaRPr lang="en-NA"/>
        </a:p>
      </dgm:t>
    </dgm:pt>
    <dgm:pt modelId="{F7C8D655-EA07-4A45-BBC1-D0BEE59665E2}" type="sibTrans" cxnId="{BC349848-63AD-4DFE-91E3-16FAB44069F7}">
      <dgm:prSet/>
      <dgm:spPr/>
      <dgm:t>
        <a:bodyPr/>
        <a:lstStyle/>
        <a:p>
          <a:endParaRPr lang="en-NA"/>
        </a:p>
      </dgm:t>
    </dgm:pt>
    <dgm:pt modelId="{DEDB72B8-58C0-4F50-9B9E-C1E805802195}">
      <dgm:prSet phldrT="[Text]"/>
      <dgm:spPr/>
      <dgm:t>
        <a:bodyPr/>
        <a:lstStyle/>
        <a:p>
          <a:r>
            <a:rPr lang="en-ZA" dirty="0"/>
            <a:t>Mining and Energy</a:t>
          </a:r>
          <a:endParaRPr lang="en-NA" dirty="0"/>
        </a:p>
      </dgm:t>
    </dgm:pt>
    <dgm:pt modelId="{5DCF4817-C2BB-41EC-A0D9-D5A78192ED4B}" type="parTrans" cxnId="{A5683325-4793-499E-A0A0-F7ED62DC0EE9}">
      <dgm:prSet/>
      <dgm:spPr/>
      <dgm:t>
        <a:bodyPr/>
        <a:lstStyle/>
        <a:p>
          <a:endParaRPr lang="en-NA"/>
        </a:p>
      </dgm:t>
    </dgm:pt>
    <dgm:pt modelId="{CAA45105-7B47-456B-8E69-203156E77277}" type="sibTrans" cxnId="{A5683325-4793-499E-A0A0-F7ED62DC0EE9}">
      <dgm:prSet/>
      <dgm:spPr/>
      <dgm:t>
        <a:bodyPr/>
        <a:lstStyle/>
        <a:p>
          <a:endParaRPr lang="en-NA"/>
        </a:p>
      </dgm:t>
    </dgm:pt>
    <dgm:pt modelId="{6C90DE9F-0C86-433F-80DA-63155454F146}">
      <dgm:prSet phldrT="[Text]" custT="1"/>
      <dgm:spPr/>
      <dgm:t>
        <a:bodyPr/>
        <a:lstStyle/>
        <a:p>
          <a:r>
            <a:rPr lang="en-ZA" sz="2400" dirty="0"/>
            <a:t>N$381.9 million </a:t>
          </a:r>
          <a:r>
            <a:rPr lang="en-US" sz="1000" b="1" dirty="0">
              <a:effectLst/>
            </a:rPr>
            <a:t>Budget Allocation (FY2024/25)</a:t>
          </a:r>
          <a:endParaRPr lang="en-NA" sz="1900" dirty="0"/>
        </a:p>
      </dgm:t>
    </dgm:pt>
    <dgm:pt modelId="{EAB1EDFB-510C-426D-B8B0-068C02CDDC84}" type="parTrans" cxnId="{2E595E56-D73D-402C-BD94-B16E7E707421}">
      <dgm:prSet/>
      <dgm:spPr/>
      <dgm:t>
        <a:bodyPr/>
        <a:lstStyle/>
        <a:p>
          <a:endParaRPr lang="en-NA"/>
        </a:p>
      </dgm:t>
    </dgm:pt>
    <dgm:pt modelId="{7EF10105-1645-445D-839C-1587B695BC74}" type="sibTrans" cxnId="{2E595E56-D73D-402C-BD94-B16E7E707421}">
      <dgm:prSet/>
      <dgm:spPr/>
      <dgm:t>
        <a:bodyPr/>
        <a:lstStyle/>
        <a:p>
          <a:endParaRPr lang="en-NA"/>
        </a:p>
      </dgm:t>
    </dgm:pt>
    <dgm:pt modelId="{E79455C8-6512-4777-8073-77FBB2848236}">
      <dgm:prSet phldrT="[Text]" custT="1"/>
      <dgm:spPr/>
      <dgm:t>
        <a:bodyPr/>
        <a:lstStyle/>
        <a:p>
          <a:r>
            <a:rPr lang="en-ZA" sz="2400" dirty="0"/>
            <a:t>N$1.9 billion </a:t>
          </a:r>
          <a:r>
            <a:rPr lang="en-US" sz="1000" b="1" dirty="0">
              <a:effectLst/>
            </a:rPr>
            <a:t>Budget Allocation (FY2024/25</a:t>
          </a:r>
          <a:r>
            <a:rPr lang="en-US" sz="800" b="1" dirty="0">
              <a:effectLst/>
            </a:rPr>
            <a:t>)</a:t>
          </a:r>
          <a:r>
            <a:rPr lang="en-ZA" sz="800" dirty="0"/>
            <a:t> </a:t>
          </a:r>
          <a:endParaRPr lang="en-NA" sz="800" dirty="0"/>
        </a:p>
      </dgm:t>
    </dgm:pt>
    <dgm:pt modelId="{5384E44D-5578-42B5-BC42-FC3A6BBC2587}" type="parTrans" cxnId="{EDC29EED-8B4F-4C1E-82B4-D38BE49EB4F5}">
      <dgm:prSet/>
      <dgm:spPr/>
      <dgm:t>
        <a:bodyPr/>
        <a:lstStyle/>
        <a:p>
          <a:endParaRPr lang="en-NA"/>
        </a:p>
      </dgm:t>
    </dgm:pt>
    <dgm:pt modelId="{535CBEED-7018-4C3C-9800-32243047FA9A}" type="sibTrans" cxnId="{EDC29EED-8B4F-4C1E-82B4-D38BE49EB4F5}">
      <dgm:prSet/>
      <dgm:spPr/>
      <dgm:t>
        <a:bodyPr/>
        <a:lstStyle/>
        <a:p>
          <a:endParaRPr lang="en-NA"/>
        </a:p>
      </dgm:t>
    </dgm:pt>
    <dgm:pt modelId="{8826159B-BF42-4053-8258-AADD657D9276}">
      <dgm:prSet phldrT="[Text]"/>
      <dgm:spPr/>
      <dgm:t>
        <a:bodyPr/>
        <a:lstStyle/>
        <a:p>
          <a:r>
            <a:rPr lang="en-ZA" dirty="0"/>
            <a:t>Agriculture &amp; Land Reform</a:t>
          </a:r>
          <a:endParaRPr lang="en-NA" dirty="0"/>
        </a:p>
      </dgm:t>
    </dgm:pt>
    <dgm:pt modelId="{C28FA880-FD05-4556-8DE0-961E7884FB23}" type="parTrans" cxnId="{6A85DCED-579F-4E92-819C-795F049724F9}">
      <dgm:prSet/>
      <dgm:spPr/>
      <dgm:t>
        <a:bodyPr/>
        <a:lstStyle/>
        <a:p>
          <a:endParaRPr lang="en-NA"/>
        </a:p>
      </dgm:t>
    </dgm:pt>
    <dgm:pt modelId="{4BF7273C-DF89-4F3F-ACE1-2DA0870E5251}" type="sibTrans" cxnId="{6A85DCED-579F-4E92-819C-795F049724F9}">
      <dgm:prSet/>
      <dgm:spPr/>
      <dgm:t>
        <a:bodyPr/>
        <a:lstStyle/>
        <a:p>
          <a:endParaRPr lang="en-NA"/>
        </a:p>
      </dgm:t>
    </dgm:pt>
    <dgm:pt modelId="{3C110555-A7A5-49F5-ABA3-9E2F9F688E90}">
      <dgm:prSet/>
      <dgm:spPr/>
      <dgm:t>
        <a:bodyPr/>
        <a:lstStyle/>
        <a:p>
          <a:r>
            <a:rPr lang="en-ZA" dirty="0"/>
            <a:t>19.4% increase</a:t>
          </a:r>
          <a:endParaRPr lang="en-NA" dirty="0"/>
        </a:p>
      </dgm:t>
    </dgm:pt>
    <dgm:pt modelId="{67E42B99-F862-4655-AC82-D0B2C6076A7C}" type="parTrans" cxnId="{029C2A84-70B2-41A9-A185-66485C879895}">
      <dgm:prSet/>
      <dgm:spPr/>
      <dgm:t>
        <a:bodyPr/>
        <a:lstStyle/>
        <a:p>
          <a:endParaRPr lang="en-NA"/>
        </a:p>
      </dgm:t>
    </dgm:pt>
    <dgm:pt modelId="{6651A6ED-EA8E-422C-87B6-204673BE6459}" type="sibTrans" cxnId="{029C2A84-70B2-41A9-A185-66485C879895}">
      <dgm:prSet/>
      <dgm:spPr/>
      <dgm:t>
        <a:bodyPr/>
        <a:lstStyle/>
        <a:p>
          <a:endParaRPr lang="en-NA"/>
        </a:p>
      </dgm:t>
    </dgm:pt>
    <dgm:pt modelId="{81A1A586-BB5C-4139-9E83-05166B69DA47}">
      <dgm:prSet/>
      <dgm:spPr/>
      <dgm:t>
        <a:bodyPr/>
        <a:lstStyle/>
        <a:p>
          <a:r>
            <a:rPr lang="en-ZA" dirty="0"/>
            <a:t>More than 50% increase</a:t>
          </a:r>
          <a:endParaRPr lang="en-NA" dirty="0"/>
        </a:p>
      </dgm:t>
    </dgm:pt>
    <dgm:pt modelId="{FCAB72FB-659D-4E54-B5F7-76638D183B79}" type="parTrans" cxnId="{D6487EBF-5219-4619-AE8B-C4DBBD0E8CA0}">
      <dgm:prSet/>
      <dgm:spPr/>
      <dgm:t>
        <a:bodyPr/>
        <a:lstStyle/>
        <a:p>
          <a:endParaRPr lang="en-NA"/>
        </a:p>
      </dgm:t>
    </dgm:pt>
    <dgm:pt modelId="{CF8EC6B4-7A46-4360-9B2E-8BCB5C28CC5E}" type="sibTrans" cxnId="{D6487EBF-5219-4619-AE8B-C4DBBD0E8CA0}">
      <dgm:prSet/>
      <dgm:spPr/>
      <dgm:t>
        <a:bodyPr/>
        <a:lstStyle/>
        <a:p>
          <a:endParaRPr lang="en-NA"/>
        </a:p>
      </dgm:t>
    </dgm:pt>
    <dgm:pt modelId="{8C7BA1ED-DEDE-4492-B98C-FDA06BEAC834}">
      <dgm:prSet phldrT="[Text]"/>
      <dgm:spPr/>
      <dgm:t>
        <a:bodyPr/>
        <a:lstStyle/>
        <a:p>
          <a:r>
            <a:rPr lang="en-ZA" dirty="0"/>
            <a:t>Dedicated allocation</a:t>
          </a:r>
          <a:endParaRPr lang="en-NA" dirty="0"/>
        </a:p>
      </dgm:t>
    </dgm:pt>
    <dgm:pt modelId="{21B3CA9C-77F9-4872-87AE-A89A41A55205}" type="parTrans" cxnId="{6CDBC170-D49B-471E-AC96-B9E832A139E5}">
      <dgm:prSet/>
      <dgm:spPr/>
      <dgm:t>
        <a:bodyPr/>
        <a:lstStyle/>
        <a:p>
          <a:endParaRPr lang="en-NA"/>
        </a:p>
      </dgm:t>
    </dgm:pt>
    <dgm:pt modelId="{47515472-7263-44E0-8255-4D191D96F2BE}" type="sibTrans" cxnId="{6CDBC170-D49B-471E-AC96-B9E832A139E5}">
      <dgm:prSet/>
      <dgm:spPr/>
      <dgm:t>
        <a:bodyPr/>
        <a:lstStyle/>
        <a:p>
          <a:endParaRPr lang="en-NA"/>
        </a:p>
      </dgm:t>
    </dgm:pt>
    <dgm:pt modelId="{61D215FA-D62E-4541-880B-269FF5912A3F}">
      <dgm:prSet/>
      <dgm:spPr/>
      <dgm:t>
        <a:bodyPr/>
        <a:lstStyle/>
        <a:p>
          <a:r>
            <a:rPr lang="en-US" dirty="0"/>
            <a:t>Address infrastructural deficiencies and improve marketing of Namibia as a tourism hub.</a:t>
          </a:r>
          <a:endParaRPr lang="en-NA" dirty="0"/>
        </a:p>
      </dgm:t>
    </dgm:pt>
    <dgm:pt modelId="{ACC1C8F2-2ECD-4B66-BD6B-BD2A4A8068F1}" type="parTrans" cxnId="{236DAD33-A0ED-4EA1-8CB3-97C9289ACDDE}">
      <dgm:prSet/>
      <dgm:spPr/>
      <dgm:t>
        <a:bodyPr/>
        <a:lstStyle/>
        <a:p>
          <a:endParaRPr lang="en-NA"/>
        </a:p>
      </dgm:t>
    </dgm:pt>
    <dgm:pt modelId="{E2A51D74-CCD3-4EDA-A533-B71DE8234826}" type="sibTrans" cxnId="{236DAD33-A0ED-4EA1-8CB3-97C9289ACDDE}">
      <dgm:prSet/>
      <dgm:spPr/>
      <dgm:t>
        <a:bodyPr/>
        <a:lstStyle/>
        <a:p>
          <a:endParaRPr lang="en-NA"/>
        </a:p>
      </dgm:t>
    </dgm:pt>
    <dgm:pt modelId="{4BF64FB5-F043-4EE5-A8EF-916B451D73EB}">
      <dgm:prSet/>
      <dgm:spPr/>
      <dgm:t>
        <a:bodyPr/>
        <a:lstStyle/>
        <a:p>
          <a:r>
            <a:rPr lang="en-US" dirty="0"/>
            <a:t>Improve capacity in the Petroleum Affairs Directorate, partly in response to increased exploration activities in the Orange basin. </a:t>
          </a:r>
          <a:endParaRPr lang="en-NA" dirty="0"/>
        </a:p>
      </dgm:t>
    </dgm:pt>
    <dgm:pt modelId="{5AB27B0A-1390-451E-89E1-B7267F2E9F48}" type="parTrans" cxnId="{6F33D97A-D074-467F-BA4A-859C8268C824}">
      <dgm:prSet/>
      <dgm:spPr/>
      <dgm:t>
        <a:bodyPr/>
        <a:lstStyle/>
        <a:p>
          <a:endParaRPr lang="en-NA"/>
        </a:p>
      </dgm:t>
    </dgm:pt>
    <dgm:pt modelId="{458EADB8-86DE-4913-8633-1F4D227C0DA6}" type="sibTrans" cxnId="{6F33D97A-D074-467F-BA4A-859C8268C824}">
      <dgm:prSet/>
      <dgm:spPr/>
      <dgm:t>
        <a:bodyPr/>
        <a:lstStyle/>
        <a:p>
          <a:endParaRPr lang="en-NA"/>
        </a:p>
      </dgm:t>
    </dgm:pt>
    <dgm:pt modelId="{9380C616-B204-4708-8093-D4CBF4A19D45}">
      <dgm:prSet/>
      <dgm:spPr/>
      <dgm:t>
        <a:bodyPr/>
        <a:lstStyle/>
        <a:p>
          <a:r>
            <a:rPr lang="en-US" dirty="0"/>
            <a:t>Land purchase, improvement of animal health, marketing in communal areas , improving food systems, and green scheme programs.</a:t>
          </a:r>
          <a:endParaRPr lang="en-NA" dirty="0"/>
        </a:p>
      </dgm:t>
    </dgm:pt>
    <dgm:pt modelId="{63A858B4-C636-46E5-8AB7-DE959ACE2D33}" type="parTrans" cxnId="{0CCA3603-B25B-4489-9C2C-7FB3653EA758}">
      <dgm:prSet/>
      <dgm:spPr/>
      <dgm:t>
        <a:bodyPr/>
        <a:lstStyle/>
        <a:p>
          <a:endParaRPr lang="en-NA"/>
        </a:p>
      </dgm:t>
    </dgm:pt>
    <dgm:pt modelId="{7DD7C920-04EE-4048-9F31-81616B4F6B93}" type="sibTrans" cxnId="{0CCA3603-B25B-4489-9C2C-7FB3653EA758}">
      <dgm:prSet/>
      <dgm:spPr/>
      <dgm:t>
        <a:bodyPr/>
        <a:lstStyle/>
        <a:p>
          <a:endParaRPr lang="en-NA"/>
        </a:p>
      </dgm:t>
    </dgm:pt>
    <dgm:pt modelId="{ECD44A73-2630-4243-8B2A-192B5A12EDCA}">
      <dgm:prSet/>
      <dgm:spPr/>
      <dgm:t>
        <a:bodyPr/>
        <a:lstStyle/>
        <a:p>
          <a:r>
            <a:rPr lang="en-US" dirty="0"/>
            <a:t>Development budget more than doubled to N$131.0 million for rural electrification.</a:t>
          </a:r>
          <a:endParaRPr lang="en-NA" dirty="0"/>
        </a:p>
      </dgm:t>
    </dgm:pt>
    <dgm:pt modelId="{8CE6EE75-FDD4-4B17-8BF1-44772F4211A7}" type="parTrans" cxnId="{8FE84914-315A-4996-9450-34445E9C506A}">
      <dgm:prSet/>
      <dgm:spPr/>
      <dgm:t>
        <a:bodyPr/>
        <a:lstStyle/>
        <a:p>
          <a:endParaRPr lang="en-US"/>
        </a:p>
      </dgm:t>
    </dgm:pt>
    <dgm:pt modelId="{71AD629A-A166-46BF-98EB-E8E930100320}" type="sibTrans" cxnId="{8FE84914-315A-4996-9450-34445E9C506A}">
      <dgm:prSet/>
      <dgm:spPr/>
      <dgm:t>
        <a:bodyPr/>
        <a:lstStyle/>
        <a:p>
          <a:endParaRPr lang="en-US"/>
        </a:p>
      </dgm:t>
    </dgm:pt>
    <dgm:pt modelId="{68AF7C42-E683-40C4-8346-8A7B5AC878CC}" type="pres">
      <dgm:prSet presAssocID="{F861E5E8-09E2-4BAB-82B9-C498764596D1}" presName="Name0" presStyleCnt="0">
        <dgm:presLayoutVars>
          <dgm:dir/>
          <dgm:animLvl val="lvl"/>
          <dgm:resizeHandles val="exact"/>
        </dgm:presLayoutVars>
      </dgm:prSet>
      <dgm:spPr/>
    </dgm:pt>
    <dgm:pt modelId="{A810D320-D790-4D51-B661-D79B4925AC5D}" type="pres">
      <dgm:prSet presAssocID="{E6D18AF9-0FDB-476E-9910-75BC819B5F30}" presName="vertFlow" presStyleCnt="0"/>
      <dgm:spPr/>
    </dgm:pt>
    <dgm:pt modelId="{36F249A5-54D3-4D64-9450-9E5C6774780D}" type="pres">
      <dgm:prSet presAssocID="{E6D18AF9-0FDB-476E-9910-75BC819B5F30}" presName="header" presStyleLbl="node1" presStyleIdx="0" presStyleCnt="3"/>
      <dgm:spPr/>
    </dgm:pt>
    <dgm:pt modelId="{B42BC84F-B8A6-462D-BBB6-BA5B8260A282}" type="pres">
      <dgm:prSet presAssocID="{00E84ECA-560C-43A5-883A-095BCEA32327}" presName="parTrans" presStyleLbl="sibTrans2D1" presStyleIdx="0" presStyleCnt="6"/>
      <dgm:spPr/>
    </dgm:pt>
    <dgm:pt modelId="{0B7A405A-90AB-4E58-8BEB-8B8A0163BE99}" type="pres">
      <dgm:prSet presAssocID="{CF331A05-2C31-4827-8CAB-70B1DBA4F41B}" presName="child" presStyleLbl="alignAccFollowNode1" presStyleIdx="0" presStyleCnt="6">
        <dgm:presLayoutVars>
          <dgm:chMax val="0"/>
          <dgm:bulletEnabled val="1"/>
        </dgm:presLayoutVars>
      </dgm:prSet>
      <dgm:spPr/>
    </dgm:pt>
    <dgm:pt modelId="{462AE1D8-8DD8-49DF-91F0-0760EA92A683}" type="pres">
      <dgm:prSet presAssocID="{F7C8D655-EA07-4A45-BBC1-D0BEE59665E2}" presName="sibTrans" presStyleLbl="sibTrans2D1" presStyleIdx="1" presStyleCnt="6"/>
      <dgm:spPr/>
    </dgm:pt>
    <dgm:pt modelId="{27A9CF87-725B-4A9A-92CB-662E4F9461EA}" type="pres">
      <dgm:prSet presAssocID="{3C110555-A7A5-49F5-ABA3-9E2F9F688E90}" presName="child" presStyleLbl="alignAccFollowNode1" presStyleIdx="1" presStyleCnt="6" custScaleY="179926">
        <dgm:presLayoutVars>
          <dgm:chMax val="0"/>
          <dgm:bulletEnabled val="1"/>
        </dgm:presLayoutVars>
      </dgm:prSet>
      <dgm:spPr/>
    </dgm:pt>
    <dgm:pt modelId="{4C03EC2A-751F-4873-8795-536E4BCF3A3F}" type="pres">
      <dgm:prSet presAssocID="{E6D18AF9-0FDB-476E-9910-75BC819B5F30}" presName="hSp" presStyleCnt="0"/>
      <dgm:spPr/>
    </dgm:pt>
    <dgm:pt modelId="{66B6E14A-3257-4C33-8608-5F5CBF654335}" type="pres">
      <dgm:prSet presAssocID="{DEDB72B8-58C0-4F50-9B9E-C1E805802195}" presName="vertFlow" presStyleCnt="0"/>
      <dgm:spPr/>
    </dgm:pt>
    <dgm:pt modelId="{32142F2A-B277-4460-9D51-4B57C7181835}" type="pres">
      <dgm:prSet presAssocID="{DEDB72B8-58C0-4F50-9B9E-C1E805802195}" presName="header" presStyleLbl="node1" presStyleIdx="1" presStyleCnt="3"/>
      <dgm:spPr/>
    </dgm:pt>
    <dgm:pt modelId="{4B293A9A-B260-46A3-A41F-004BAECF15F8}" type="pres">
      <dgm:prSet presAssocID="{EAB1EDFB-510C-426D-B8B0-068C02CDDC84}" presName="parTrans" presStyleLbl="sibTrans2D1" presStyleIdx="2" presStyleCnt="6"/>
      <dgm:spPr/>
    </dgm:pt>
    <dgm:pt modelId="{E810B3FA-246E-4077-AEE0-94BE1791A29E}" type="pres">
      <dgm:prSet presAssocID="{6C90DE9F-0C86-433F-80DA-63155454F146}" presName="child" presStyleLbl="alignAccFollowNode1" presStyleIdx="2" presStyleCnt="6">
        <dgm:presLayoutVars>
          <dgm:chMax val="0"/>
          <dgm:bulletEnabled val="1"/>
        </dgm:presLayoutVars>
      </dgm:prSet>
      <dgm:spPr/>
    </dgm:pt>
    <dgm:pt modelId="{8E63ED2F-DC9B-4A3E-AB36-608E45CC6D28}" type="pres">
      <dgm:prSet presAssocID="{7EF10105-1645-445D-839C-1587B695BC74}" presName="sibTrans" presStyleLbl="sibTrans2D1" presStyleIdx="3" presStyleCnt="6"/>
      <dgm:spPr/>
    </dgm:pt>
    <dgm:pt modelId="{E452A131-575D-4CE6-9C71-DBE9D59C429E}" type="pres">
      <dgm:prSet presAssocID="{81A1A586-BB5C-4139-9E83-05166B69DA47}" presName="child" presStyleLbl="alignAccFollowNode1" presStyleIdx="3" presStyleCnt="6" custScaleY="240363">
        <dgm:presLayoutVars>
          <dgm:chMax val="0"/>
          <dgm:bulletEnabled val="1"/>
        </dgm:presLayoutVars>
      </dgm:prSet>
      <dgm:spPr/>
    </dgm:pt>
    <dgm:pt modelId="{F7F81101-9EB2-4CF3-89FB-731E06BAA808}" type="pres">
      <dgm:prSet presAssocID="{DEDB72B8-58C0-4F50-9B9E-C1E805802195}" presName="hSp" presStyleCnt="0"/>
      <dgm:spPr/>
    </dgm:pt>
    <dgm:pt modelId="{F63948D7-7329-41BD-8BCB-3BD71D811800}" type="pres">
      <dgm:prSet presAssocID="{8826159B-BF42-4053-8258-AADD657D9276}" presName="vertFlow" presStyleCnt="0"/>
      <dgm:spPr/>
    </dgm:pt>
    <dgm:pt modelId="{9D90D918-61DA-4005-9EC7-AC7D9BD840D2}" type="pres">
      <dgm:prSet presAssocID="{8826159B-BF42-4053-8258-AADD657D9276}" presName="header" presStyleLbl="node1" presStyleIdx="2" presStyleCnt="3"/>
      <dgm:spPr/>
    </dgm:pt>
    <dgm:pt modelId="{F0015D79-9862-4DB8-83C1-36E411C98A15}" type="pres">
      <dgm:prSet presAssocID="{5384E44D-5578-42B5-BC42-FC3A6BBC2587}" presName="parTrans" presStyleLbl="sibTrans2D1" presStyleIdx="4" presStyleCnt="6"/>
      <dgm:spPr/>
    </dgm:pt>
    <dgm:pt modelId="{7C6D3E63-4969-4EE4-8BE6-06473919325A}" type="pres">
      <dgm:prSet presAssocID="{E79455C8-6512-4777-8073-77FBB2848236}" presName="child" presStyleLbl="alignAccFollowNode1" presStyleIdx="4" presStyleCnt="6">
        <dgm:presLayoutVars>
          <dgm:chMax val="0"/>
          <dgm:bulletEnabled val="1"/>
        </dgm:presLayoutVars>
      </dgm:prSet>
      <dgm:spPr/>
    </dgm:pt>
    <dgm:pt modelId="{3DAF153C-2400-4D6A-BD62-52B112014A4C}" type="pres">
      <dgm:prSet presAssocID="{535CBEED-7018-4C3C-9800-32243047FA9A}" presName="sibTrans" presStyleLbl="sibTrans2D1" presStyleIdx="5" presStyleCnt="6"/>
      <dgm:spPr/>
    </dgm:pt>
    <dgm:pt modelId="{98356099-A058-4692-9D9E-C6A77726D987}" type="pres">
      <dgm:prSet presAssocID="{8C7BA1ED-DEDE-4492-B98C-FDA06BEAC834}" presName="child" presStyleLbl="alignAccFollowNode1" presStyleIdx="5" presStyleCnt="6" custScaleY="168734">
        <dgm:presLayoutVars>
          <dgm:chMax val="0"/>
          <dgm:bulletEnabled val="1"/>
        </dgm:presLayoutVars>
      </dgm:prSet>
      <dgm:spPr/>
    </dgm:pt>
  </dgm:ptLst>
  <dgm:cxnLst>
    <dgm:cxn modelId="{0CCA3603-B25B-4489-9C2C-7FB3653EA758}" srcId="{8C7BA1ED-DEDE-4492-B98C-FDA06BEAC834}" destId="{9380C616-B204-4708-8093-D4CBF4A19D45}" srcOrd="0" destOrd="0" parTransId="{63A858B4-C636-46E5-8AB7-DE959ACE2D33}" sibTransId="{7DD7C920-04EE-4048-9F31-81616B4F6B93}"/>
    <dgm:cxn modelId="{B1741309-6C07-4171-946F-8502BDA33E37}" type="presOf" srcId="{F861E5E8-09E2-4BAB-82B9-C498764596D1}" destId="{68AF7C42-E683-40C4-8346-8A7B5AC878CC}" srcOrd="0" destOrd="0" presId="urn:microsoft.com/office/officeart/2005/8/layout/lProcess1"/>
    <dgm:cxn modelId="{8FE84914-315A-4996-9450-34445E9C506A}" srcId="{81A1A586-BB5C-4139-9E83-05166B69DA47}" destId="{ECD44A73-2630-4243-8B2A-192B5A12EDCA}" srcOrd="1" destOrd="0" parTransId="{8CE6EE75-FDD4-4B17-8BF1-44772F4211A7}" sibTransId="{71AD629A-A166-46BF-98EB-E8E930100320}"/>
    <dgm:cxn modelId="{DF9EDD1F-065C-4609-83AC-76AFE75A4CEF}" type="presOf" srcId="{61D215FA-D62E-4541-880B-269FF5912A3F}" destId="{27A9CF87-725B-4A9A-92CB-662E4F9461EA}" srcOrd="0" destOrd="1" presId="urn:microsoft.com/office/officeart/2005/8/layout/lProcess1"/>
    <dgm:cxn modelId="{A5683325-4793-499E-A0A0-F7ED62DC0EE9}" srcId="{F861E5E8-09E2-4BAB-82B9-C498764596D1}" destId="{DEDB72B8-58C0-4F50-9B9E-C1E805802195}" srcOrd="1" destOrd="0" parTransId="{5DCF4817-C2BB-41EC-A0D9-D5A78192ED4B}" sibTransId="{CAA45105-7B47-456B-8E69-203156E77277}"/>
    <dgm:cxn modelId="{AA254F27-630D-45E3-8E0D-B37F3C95A94D}" type="presOf" srcId="{6C90DE9F-0C86-433F-80DA-63155454F146}" destId="{E810B3FA-246E-4077-AEE0-94BE1791A29E}" srcOrd="0" destOrd="0" presId="urn:microsoft.com/office/officeart/2005/8/layout/lProcess1"/>
    <dgm:cxn modelId="{F066C432-5671-4AD2-A0D7-3CCF32E031D1}" type="presOf" srcId="{81A1A586-BB5C-4139-9E83-05166B69DA47}" destId="{E452A131-575D-4CE6-9C71-DBE9D59C429E}" srcOrd="0" destOrd="0" presId="urn:microsoft.com/office/officeart/2005/8/layout/lProcess1"/>
    <dgm:cxn modelId="{236DAD33-A0ED-4EA1-8CB3-97C9289ACDDE}" srcId="{3C110555-A7A5-49F5-ABA3-9E2F9F688E90}" destId="{61D215FA-D62E-4541-880B-269FF5912A3F}" srcOrd="0" destOrd="0" parTransId="{ACC1C8F2-2ECD-4B66-BD6B-BD2A4A8068F1}" sibTransId="{E2A51D74-CCD3-4EDA-A533-B71DE8234826}"/>
    <dgm:cxn modelId="{3E5B8D3A-E3A3-4E43-ACA4-18D58C70010B}" type="presOf" srcId="{E6D18AF9-0FDB-476E-9910-75BC819B5F30}" destId="{36F249A5-54D3-4D64-9450-9E5C6774780D}" srcOrd="0" destOrd="0" presId="urn:microsoft.com/office/officeart/2005/8/layout/lProcess1"/>
    <dgm:cxn modelId="{0D61F63B-45AC-45E5-9EF7-AF2C9D5FBD58}" type="presOf" srcId="{535CBEED-7018-4C3C-9800-32243047FA9A}" destId="{3DAF153C-2400-4D6A-BD62-52B112014A4C}" srcOrd="0" destOrd="0" presId="urn:microsoft.com/office/officeart/2005/8/layout/lProcess1"/>
    <dgm:cxn modelId="{F498E05D-CF80-46B2-B94E-538F070005FD}" type="presOf" srcId="{8C7BA1ED-DEDE-4492-B98C-FDA06BEAC834}" destId="{98356099-A058-4692-9D9E-C6A77726D987}" srcOrd="0" destOrd="0" presId="urn:microsoft.com/office/officeart/2005/8/layout/lProcess1"/>
    <dgm:cxn modelId="{BED65061-D623-4364-8D74-06F347030F39}" type="presOf" srcId="{DEDB72B8-58C0-4F50-9B9E-C1E805802195}" destId="{32142F2A-B277-4460-9D51-4B57C7181835}" srcOrd="0" destOrd="0" presId="urn:microsoft.com/office/officeart/2005/8/layout/lProcess1"/>
    <dgm:cxn modelId="{7250A746-9412-4AD8-B386-6FD888214401}" type="presOf" srcId="{00E84ECA-560C-43A5-883A-095BCEA32327}" destId="{B42BC84F-B8A6-462D-BBB6-BA5B8260A282}" srcOrd="0" destOrd="0" presId="urn:microsoft.com/office/officeart/2005/8/layout/lProcess1"/>
    <dgm:cxn modelId="{BC349848-63AD-4DFE-91E3-16FAB44069F7}" srcId="{E6D18AF9-0FDB-476E-9910-75BC819B5F30}" destId="{CF331A05-2C31-4827-8CAB-70B1DBA4F41B}" srcOrd="0" destOrd="0" parTransId="{00E84ECA-560C-43A5-883A-095BCEA32327}" sibTransId="{F7C8D655-EA07-4A45-BBC1-D0BEE59665E2}"/>
    <dgm:cxn modelId="{6CDBC170-D49B-471E-AC96-B9E832A139E5}" srcId="{8826159B-BF42-4053-8258-AADD657D9276}" destId="{8C7BA1ED-DEDE-4492-B98C-FDA06BEAC834}" srcOrd="1" destOrd="0" parTransId="{21B3CA9C-77F9-4872-87AE-A89A41A55205}" sibTransId="{47515472-7263-44E0-8255-4D191D96F2BE}"/>
    <dgm:cxn modelId="{102E5951-E84E-4500-A5FB-E2F11597C5C7}" type="presOf" srcId="{ECD44A73-2630-4243-8B2A-192B5A12EDCA}" destId="{E452A131-575D-4CE6-9C71-DBE9D59C429E}" srcOrd="0" destOrd="2" presId="urn:microsoft.com/office/officeart/2005/8/layout/lProcess1"/>
    <dgm:cxn modelId="{2E595E56-D73D-402C-BD94-B16E7E707421}" srcId="{DEDB72B8-58C0-4F50-9B9E-C1E805802195}" destId="{6C90DE9F-0C86-433F-80DA-63155454F146}" srcOrd="0" destOrd="0" parTransId="{EAB1EDFB-510C-426D-B8B0-068C02CDDC84}" sibTransId="{7EF10105-1645-445D-839C-1587B695BC74}"/>
    <dgm:cxn modelId="{568FB079-1371-4DFC-9F9B-2F915D9A3FEA}" type="presOf" srcId="{5384E44D-5578-42B5-BC42-FC3A6BBC2587}" destId="{F0015D79-9862-4DB8-83C1-36E411C98A15}" srcOrd="0" destOrd="0" presId="urn:microsoft.com/office/officeart/2005/8/layout/lProcess1"/>
    <dgm:cxn modelId="{DBE53B5A-2EC3-48DA-917D-34FF35D456F2}" type="presOf" srcId="{CF331A05-2C31-4827-8CAB-70B1DBA4F41B}" destId="{0B7A405A-90AB-4E58-8BEB-8B8A0163BE99}" srcOrd="0" destOrd="0" presId="urn:microsoft.com/office/officeart/2005/8/layout/lProcess1"/>
    <dgm:cxn modelId="{6F33D97A-D074-467F-BA4A-859C8268C824}" srcId="{81A1A586-BB5C-4139-9E83-05166B69DA47}" destId="{4BF64FB5-F043-4EE5-A8EF-916B451D73EB}" srcOrd="0" destOrd="0" parTransId="{5AB27B0A-1390-451E-89E1-B7267F2E9F48}" sibTransId="{458EADB8-86DE-4913-8633-1F4D227C0DA6}"/>
    <dgm:cxn modelId="{029C2A84-70B2-41A9-A185-66485C879895}" srcId="{E6D18AF9-0FDB-476E-9910-75BC819B5F30}" destId="{3C110555-A7A5-49F5-ABA3-9E2F9F688E90}" srcOrd="1" destOrd="0" parTransId="{67E42B99-F862-4655-AC82-D0B2C6076A7C}" sibTransId="{6651A6ED-EA8E-422C-87B6-204673BE6459}"/>
    <dgm:cxn modelId="{CAE2A797-54FA-4C4D-9077-23BEB702CA22}" type="presOf" srcId="{EAB1EDFB-510C-426D-B8B0-068C02CDDC84}" destId="{4B293A9A-B260-46A3-A41F-004BAECF15F8}" srcOrd="0" destOrd="0" presId="urn:microsoft.com/office/officeart/2005/8/layout/lProcess1"/>
    <dgm:cxn modelId="{9F0F839E-1060-443C-9CA0-122540D657CF}" type="presOf" srcId="{F7C8D655-EA07-4A45-BBC1-D0BEE59665E2}" destId="{462AE1D8-8DD8-49DF-91F0-0760EA92A683}" srcOrd="0" destOrd="0" presId="urn:microsoft.com/office/officeart/2005/8/layout/lProcess1"/>
    <dgm:cxn modelId="{4F22E2AA-BEA8-44AF-B337-3A406F0E0B4A}" type="presOf" srcId="{3C110555-A7A5-49F5-ABA3-9E2F9F688E90}" destId="{27A9CF87-725B-4A9A-92CB-662E4F9461EA}" srcOrd="0" destOrd="0" presId="urn:microsoft.com/office/officeart/2005/8/layout/lProcess1"/>
    <dgm:cxn modelId="{7FC470B0-4C48-48D4-BC29-26CA420CD640}" type="presOf" srcId="{9380C616-B204-4708-8093-D4CBF4A19D45}" destId="{98356099-A058-4692-9D9E-C6A77726D987}" srcOrd="0" destOrd="1" presId="urn:microsoft.com/office/officeart/2005/8/layout/lProcess1"/>
    <dgm:cxn modelId="{AC9EBAB1-FEC8-4AC3-AD05-E4906229FAEB}" type="presOf" srcId="{7EF10105-1645-445D-839C-1587B695BC74}" destId="{8E63ED2F-DC9B-4A3E-AB36-608E45CC6D28}" srcOrd="0" destOrd="0" presId="urn:microsoft.com/office/officeart/2005/8/layout/lProcess1"/>
    <dgm:cxn modelId="{C18600B7-8713-484C-9701-C9E2EC1F4269}" type="presOf" srcId="{E79455C8-6512-4777-8073-77FBB2848236}" destId="{7C6D3E63-4969-4EE4-8BE6-06473919325A}" srcOrd="0" destOrd="0" presId="urn:microsoft.com/office/officeart/2005/8/layout/lProcess1"/>
    <dgm:cxn modelId="{D6487EBF-5219-4619-AE8B-C4DBBD0E8CA0}" srcId="{DEDB72B8-58C0-4F50-9B9E-C1E805802195}" destId="{81A1A586-BB5C-4139-9E83-05166B69DA47}" srcOrd="1" destOrd="0" parTransId="{FCAB72FB-659D-4E54-B5F7-76638D183B79}" sibTransId="{CF8EC6B4-7A46-4360-9B2E-8BCB5C28CC5E}"/>
    <dgm:cxn modelId="{0AD702D4-A3A0-43F1-AC21-241C37D915CB}" srcId="{F861E5E8-09E2-4BAB-82B9-C498764596D1}" destId="{E6D18AF9-0FDB-476E-9910-75BC819B5F30}" srcOrd="0" destOrd="0" parTransId="{61D06E1D-0DF5-4324-8717-A175049B68BC}" sibTransId="{2EC81E2D-FADB-483B-BD65-8BD3153C4FB5}"/>
    <dgm:cxn modelId="{EDC29EED-8B4F-4C1E-82B4-D38BE49EB4F5}" srcId="{8826159B-BF42-4053-8258-AADD657D9276}" destId="{E79455C8-6512-4777-8073-77FBB2848236}" srcOrd="0" destOrd="0" parTransId="{5384E44D-5578-42B5-BC42-FC3A6BBC2587}" sibTransId="{535CBEED-7018-4C3C-9800-32243047FA9A}"/>
    <dgm:cxn modelId="{6A85DCED-579F-4E92-819C-795F049724F9}" srcId="{F861E5E8-09E2-4BAB-82B9-C498764596D1}" destId="{8826159B-BF42-4053-8258-AADD657D9276}" srcOrd="2" destOrd="0" parTransId="{C28FA880-FD05-4556-8DE0-961E7884FB23}" sibTransId="{4BF7273C-DF89-4F3F-ACE1-2DA0870E5251}"/>
    <dgm:cxn modelId="{9D927EF3-8520-47A4-B3F5-A1906CCAA8DF}" type="presOf" srcId="{4BF64FB5-F043-4EE5-A8EF-916B451D73EB}" destId="{E452A131-575D-4CE6-9C71-DBE9D59C429E}" srcOrd="0" destOrd="1" presId="urn:microsoft.com/office/officeart/2005/8/layout/lProcess1"/>
    <dgm:cxn modelId="{ACBE2DFB-4A47-4205-87C6-46FF93B7CFE3}" type="presOf" srcId="{8826159B-BF42-4053-8258-AADD657D9276}" destId="{9D90D918-61DA-4005-9EC7-AC7D9BD840D2}" srcOrd="0" destOrd="0" presId="urn:microsoft.com/office/officeart/2005/8/layout/lProcess1"/>
    <dgm:cxn modelId="{A212DFC5-4930-404E-BDFA-077F87C61A09}" type="presParOf" srcId="{68AF7C42-E683-40C4-8346-8A7B5AC878CC}" destId="{A810D320-D790-4D51-B661-D79B4925AC5D}" srcOrd="0" destOrd="0" presId="urn:microsoft.com/office/officeart/2005/8/layout/lProcess1"/>
    <dgm:cxn modelId="{31DBB2BF-B6F6-4BAD-8937-6F6D32F26A16}" type="presParOf" srcId="{A810D320-D790-4D51-B661-D79B4925AC5D}" destId="{36F249A5-54D3-4D64-9450-9E5C6774780D}" srcOrd="0" destOrd="0" presId="urn:microsoft.com/office/officeart/2005/8/layout/lProcess1"/>
    <dgm:cxn modelId="{CBD6F1C9-7DAC-4DC6-9EAA-8DEA0CD42160}" type="presParOf" srcId="{A810D320-D790-4D51-B661-D79B4925AC5D}" destId="{B42BC84F-B8A6-462D-BBB6-BA5B8260A282}" srcOrd="1" destOrd="0" presId="urn:microsoft.com/office/officeart/2005/8/layout/lProcess1"/>
    <dgm:cxn modelId="{1CA10D61-A6DC-4A18-8EA7-2218916E7ADB}" type="presParOf" srcId="{A810D320-D790-4D51-B661-D79B4925AC5D}" destId="{0B7A405A-90AB-4E58-8BEB-8B8A0163BE99}" srcOrd="2" destOrd="0" presId="urn:microsoft.com/office/officeart/2005/8/layout/lProcess1"/>
    <dgm:cxn modelId="{CBDDF46D-2121-4902-BD90-B24F7607E72E}" type="presParOf" srcId="{A810D320-D790-4D51-B661-D79B4925AC5D}" destId="{462AE1D8-8DD8-49DF-91F0-0760EA92A683}" srcOrd="3" destOrd="0" presId="urn:microsoft.com/office/officeart/2005/8/layout/lProcess1"/>
    <dgm:cxn modelId="{A8B8A3E8-DCB5-482B-BA98-1FD2EB58598A}" type="presParOf" srcId="{A810D320-D790-4D51-B661-D79B4925AC5D}" destId="{27A9CF87-725B-4A9A-92CB-662E4F9461EA}" srcOrd="4" destOrd="0" presId="urn:microsoft.com/office/officeart/2005/8/layout/lProcess1"/>
    <dgm:cxn modelId="{4BABF11A-0707-41F5-B65B-A79044EE625F}" type="presParOf" srcId="{68AF7C42-E683-40C4-8346-8A7B5AC878CC}" destId="{4C03EC2A-751F-4873-8795-536E4BCF3A3F}" srcOrd="1" destOrd="0" presId="urn:microsoft.com/office/officeart/2005/8/layout/lProcess1"/>
    <dgm:cxn modelId="{AADF30A8-64C6-4521-AA0D-E9C288760980}" type="presParOf" srcId="{68AF7C42-E683-40C4-8346-8A7B5AC878CC}" destId="{66B6E14A-3257-4C33-8608-5F5CBF654335}" srcOrd="2" destOrd="0" presId="urn:microsoft.com/office/officeart/2005/8/layout/lProcess1"/>
    <dgm:cxn modelId="{D50942B6-0D74-43EB-83FB-530FE226D488}" type="presParOf" srcId="{66B6E14A-3257-4C33-8608-5F5CBF654335}" destId="{32142F2A-B277-4460-9D51-4B57C7181835}" srcOrd="0" destOrd="0" presId="urn:microsoft.com/office/officeart/2005/8/layout/lProcess1"/>
    <dgm:cxn modelId="{59DD4FA1-7495-4BBE-969C-6BBA2FC459A4}" type="presParOf" srcId="{66B6E14A-3257-4C33-8608-5F5CBF654335}" destId="{4B293A9A-B260-46A3-A41F-004BAECF15F8}" srcOrd="1" destOrd="0" presId="urn:microsoft.com/office/officeart/2005/8/layout/lProcess1"/>
    <dgm:cxn modelId="{9D888A67-89F6-44B4-BDB1-7C3F81E2BE10}" type="presParOf" srcId="{66B6E14A-3257-4C33-8608-5F5CBF654335}" destId="{E810B3FA-246E-4077-AEE0-94BE1791A29E}" srcOrd="2" destOrd="0" presId="urn:microsoft.com/office/officeart/2005/8/layout/lProcess1"/>
    <dgm:cxn modelId="{AD09BF56-08FB-45D2-B0AF-844DED54B71C}" type="presParOf" srcId="{66B6E14A-3257-4C33-8608-5F5CBF654335}" destId="{8E63ED2F-DC9B-4A3E-AB36-608E45CC6D28}" srcOrd="3" destOrd="0" presId="urn:microsoft.com/office/officeart/2005/8/layout/lProcess1"/>
    <dgm:cxn modelId="{7455139F-BE5C-4F2A-BF6B-BA733020B571}" type="presParOf" srcId="{66B6E14A-3257-4C33-8608-5F5CBF654335}" destId="{E452A131-575D-4CE6-9C71-DBE9D59C429E}" srcOrd="4" destOrd="0" presId="urn:microsoft.com/office/officeart/2005/8/layout/lProcess1"/>
    <dgm:cxn modelId="{5995A3F5-BE03-4726-AFC1-B6322720BEE9}" type="presParOf" srcId="{68AF7C42-E683-40C4-8346-8A7B5AC878CC}" destId="{F7F81101-9EB2-4CF3-89FB-731E06BAA808}" srcOrd="3" destOrd="0" presId="urn:microsoft.com/office/officeart/2005/8/layout/lProcess1"/>
    <dgm:cxn modelId="{338A6D6A-3704-41ED-97C2-C07EDBF51405}" type="presParOf" srcId="{68AF7C42-E683-40C4-8346-8A7B5AC878CC}" destId="{F63948D7-7329-41BD-8BCB-3BD71D811800}" srcOrd="4" destOrd="0" presId="urn:microsoft.com/office/officeart/2005/8/layout/lProcess1"/>
    <dgm:cxn modelId="{BAE00343-FB42-4A76-8A3A-401AF3C83A0A}" type="presParOf" srcId="{F63948D7-7329-41BD-8BCB-3BD71D811800}" destId="{9D90D918-61DA-4005-9EC7-AC7D9BD840D2}" srcOrd="0" destOrd="0" presId="urn:microsoft.com/office/officeart/2005/8/layout/lProcess1"/>
    <dgm:cxn modelId="{05D3F225-C6E4-4DF5-8DCB-1E52F142B37A}" type="presParOf" srcId="{F63948D7-7329-41BD-8BCB-3BD71D811800}" destId="{F0015D79-9862-4DB8-83C1-36E411C98A15}" srcOrd="1" destOrd="0" presId="urn:microsoft.com/office/officeart/2005/8/layout/lProcess1"/>
    <dgm:cxn modelId="{401B2F08-F1E2-4452-BF37-B1A22B46F7C4}" type="presParOf" srcId="{F63948D7-7329-41BD-8BCB-3BD71D811800}" destId="{7C6D3E63-4969-4EE4-8BE6-06473919325A}" srcOrd="2" destOrd="0" presId="urn:microsoft.com/office/officeart/2005/8/layout/lProcess1"/>
    <dgm:cxn modelId="{F6C652E2-4253-424E-824F-214268BBC4E4}" type="presParOf" srcId="{F63948D7-7329-41BD-8BCB-3BD71D811800}" destId="{3DAF153C-2400-4D6A-BD62-52B112014A4C}" srcOrd="3" destOrd="0" presId="urn:microsoft.com/office/officeart/2005/8/layout/lProcess1"/>
    <dgm:cxn modelId="{DF61FE0D-1B8C-4225-9FF9-F98798F025AA}" type="presParOf" srcId="{F63948D7-7329-41BD-8BCB-3BD71D811800}" destId="{98356099-A058-4692-9D9E-C6A77726D987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61E5E8-09E2-4BAB-82B9-C498764596D1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A"/>
        </a:p>
      </dgm:t>
    </dgm:pt>
    <dgm:pt modelId="{E6D18AF9-0FDB-476E-9910-75BC819B5F30}">
      <dgm:prSet phldrT="[Text]"/>
      <dgm:spPr/>
      <dgm:t>
        <a:bodyPr/>
        <a:lstStyle/>
        <a:p>
          <a:r>
            <a:rPr lang="en-US" dirty="0"/>
            <a:t>Namibia Student Financial Assistance Fund (NSFAF)</a:t>
          </a:r>
          <a:endParaRPr lang="en-NA" dirty="0"/>
        </a:p>
      </dgm:t>
    </dgm:pt>
    <dgm:pt modelId="{61D06E1D-0DF5-4324-8717-A175049B68BC}" type="parTrans" cxnId="{0AD702D4-A3A0-43F1-AC21-241C37D915CB}">
      <dgm:prSet/>
      <dgm:spPr/>
      <dgm:t>
        <a:bodyPr/>
        <a:lstStyle/>
        <a:p>
          <a:endParaRPr lang="en-NA"/>
        </a:p>
      </dgm:t>
    </dgm:pt>
    <dgm:pt modelId="{2EC81E2D-FADB-483B-BD65-8BD3153C4FB5}" type="sibTrans" cxnId="{0AD702D4-A3A0-43F1-AC21-241C37D915CB}">
      <dgm:prSet/>
      <dgm:spPr/>
      <dgm:t>
        <a:bodyPr/>
        <a:lstStyle/>
        <a:p>
          <a:endParaRPr lang="en-NA"/>
        </a:p>
      </dgm:t>
    </dgm:pt>
    <dgm:pt modelId="{CF331A05-2C31-4827-8CAB-70B1DBA4F41B}">
      <dgm:prSet phldrT="[Text]" custT="1"/>
      <dgm:spPr/>
      <dgm:t>
        <a:bodyPr/>
        <a:lstStyle/>
        <a:p>
          <a:r>
            <a:rPr lang="en-US" sz="1600" dirty="0"/>
            <a:t>Additional N$200 million (Total: N$2.3 billion in FY2024/25; N$7.1 billion over MTEF).</a:t>
          </a:r>
        </a:p>
        <a:p>
          <a:r>
            <a:rPr lang="en-US" sz="1600" dirty="0"/>
            <a:t>Expand access to tertiary education and skills development for students.</a:t>
          </a:r>
          <a:endParaRPr lang="en-NA" sz="1600" dirty="0"/>
        </a:p>
      </dgm:t>
    </dgm:pt>
    <dgm:pt modelId="{00E84ECA-560C-43A5-883A-095BCEA32327}" type="parTrans" cxnId="{BC349848-63AD-4DFE-91E3-16FAB44069F7}">
      <dgm:prSet/>
      <dgm:spPr/>
      <dgm:t>
        <a:bodyPr/>
        <a:lstStyle/>
        <a:p>
          <a:endParaRPr lang="en-NA"/>
        </a:p>
      </dgm:t>
    </dgm:pt>
    <dgm:pt modelId="{F7C8D655-EA07-4A45-BBC1-D0BEE59665E2}" type="sibTrans" cxnId="{BC349848-63AD-4DFE-91E3-16FAB44069F7}">
      <dgm:prSet/>
      <dgm:spPr/>
      <dgm:t>
        <a:bodyPr/>
        <a:lstStyle/>
        <a:p>
          <a:endParaRPr lang="en-NA"/>
        </a:p>
      </dgm:t>
    </dgm:pt>
    <dgm:pt modelId="{DEDB72B8-58C0-4F50-9B9E-C1E805802195}">
      <dgm:prSet phldrT="[Text]"/>
      <dgm:spPr/>
      <dgm:t>
        <a:bodyPr/>
        <a:lstStyle/>
        <a:p>
          <a:r>
            <a:rPr lang="en-US" dirty="0"/>
            <a:t>University of Namibia (UNAM) Staff Salaries</a:t>
          </a:r>
          <a:endParaRPr lang="en-NA" dirty="0"/>
        </a:p>
      </dgm:t>
    </dgm:pt>
    <dgm:pt modelId="{5DCF4817-C2BB-41EC-A0D9-D5A78192ED4B}" type="parTrans" cxnId="{A5683325-4793-499E-A0A0-F7ED62DC0EE9}">
      <dgm:prSet/>
      <dgm:spPr/>
      <dgm:t>
        <a:bodyPr/>
        <a:lstStyle/>
        <a:p>
          <a:endParaRPr lang="en-NA"/>
        </a:p>
      </dgm:t>
    </dgm:pt>
    <dgm:pt modelId="{CAA45105-7B47-456B-8E69-203156E77277}" type="sibTrans" cxnId="{A5683325-4793-499E-A0A0-F7ED62DC0EE9}">
      <dgm:prSet/>
      <dgm:spPr/>
      <dgm:t>
        <a:bodyPr/>
        <a:lstStyle/>
        <a:p>
          <a:endParaRPr lang="en-NA"/>
        </a:p>
      </dgm:t>
    </dgm:pt>
    <dgm:pt modelId="{8826159B-BF42-4053-8258-AADD657D9276}">
      <dgm:prSet phldrT="[Text]"/>
      <dgm:spPr/>
      <dgm:t>
        <a:bodyPr/>
        <a:lstStyle/>
        <a:p>
          <a:r>
            <a:rPr lang="en-ZA" dirty="0"/>
            <a:t>Skills Development</a:t>
          </a:r>
          <a:endParaRPr lang="en-NA" dirty="0"/>
        </a:p>
      </dgm:t>
    </dgm:pt>
    <dgm:pt modelId="{C28FA880-FD05-4556-8DE0-961E7884FB23}" type="parTrans" cxnId="{6A85DCED-579F-4E92-819C-795F049724F9}">
      <dgm:prSet/>
      <dgm:spPr/>
      <dgm:t>
        <a:bodyPr/>
        <a:lstStyle/>
        <a:p>
          <a:endParaRPr lang="en-NA"/>
        </a:p>
      </dgm:t>
    </dgm:pt>
    <dgm:pt modelId="{4BF7273C-DF89-4F3F-ACE1-2DA0870E5251}" type="sibTrans" cxnId="{6A85DCED-579F-4E92-819C-795F049724F9}">
      <dgm:prSet/>
      <dgm:spPr/>
      <dgm:t>
        <a:bodyPr/>
        <a:lstStyle/>
        <a:p>
          <a:endParaRPr lang="en-NA"/>
        </a:p>
      </dgm:t>
    </dgm:pt>
    <dgm:pt modelId="{E80C4F7A-2D8C-45BD-ADD0-BE36533B9EC9}">
      <dgm:prSet custT="1"/>
      <dgm:spPr/>
      <dgm:t>
        <a:bodyPr/>
        <a:lstStyle/>
        <a:p>
          <a:r>
            <a:rPr lang="en-US" sz="1600" dirty="0"/>
            <a:t>N$108.3 million (5.0% salary increment)</a:t>
          </a:r>
        </a:p>
        <a:p>
          <a:r>
            <a:rPr lang="en-US" sz="1600" dirty="0"/>
            <a:t>Retain skilled academic staff and improve quality of higher education.</a:t>
          </a:r>
          <a:endParaRPr lang="en-NA" sz="1600" dirty="0"/>
        </a:p>
      </dgm:t>
    </dgm:pt>
    <dgm:pt modelId="{A43E427F-282C-4BA1-8796-C15792E60EC4}" type="parTrans" cxnId="{B6F89F36-78B5-4427-93A6-E0B55D4E0EB9}">
      <dgm:prSet/>
      <dgm:spPr/>
      <dgm:t>
        <a:bodyPr/>
        <a:lstStyle/>
        <a:p>
          <a:endParaRPr lang="en-NA"/>
        </a:p>
      </dgm:t>
    </dgm:pt>
    <dgm:pt modelId="{CABE5CF4-0545-4885-96CB-4A054F228E0E}" type="sibTrans" cxnId="{B6F89F36-78B5-4427-93A6-E0B55D4E0EB9}">
      <dgm:prSet/>
      <dgm:spPr/>
      <dgm:t>
        <a:bodyPr/>
        <a:lstStyle/>
        <a:p>
          <a:endParaRPr lang="en-NA"/>
        </a:p>
      </dgm:t>
    </dgm:pt>
    <dgm:pt modelId="{8C7BA1ED-DEDE-4492-B98C-FDA06BEAC83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dirty="0"/>
            <a:t>Integrated into NSFAF and broader education budget</a:t>
          </a:r>
        </a:p>
        <a:p>
          <a:pPr>
            <a:buFont typeface="Arial" panose="020B0604020202020204" pitchFamily="34" charset="0"/>
            <a:buChar char="•"/>
          </a:pPr>
          <a:r>
            <a:rPr lang="en-US" sz="1600" dirty="0"/>
            <a:t>Strengthen technical and vocational training (TVET) programs</a:t>
          </a:r>
          <a:r>
            <a:rPr lang="en-US" sz="1200" dirty="0"/>
            <a:t>.</a:t>
          </a:r>
          <a:endParaRPr lang="en-US" sz="1600" dirty="0"/>
        </a:p>
      </dgm:t>
    </dgm:pt>
    <dgm:pt modelId="{47515472-7263-44E0-8255-4D191D96F2BE}" type="sibTrans" cxnId="{6CDBC170-D49B-471E-AC96-B9E832A139E5}">
      <dgm:prSet/>
      <dgm:spPr/>
      <dgm:t>
        <a:bodyPr/>
        <a:lstStyle/>
        <a:p>
          <a:endParaRPr lang="en-NA"/>
        </a:p>
      </dgm:t>
    </dgm:pt>
    <dgm:pt modelId="{21B3CA9C-77F9-4872-87AE-A89A41A55205}" type="parTrans" cxnId="{6CDBC170-D49B-471E-AC96-B9E832A139E5}">
      <dgm:prSet/>
      <dgm:spPr/>
      <dgm:t>
        <a:bodyPr/>
        <a:lstStyle/>
        <a:p>
          <a:endParaRPr lang="en-NA"/>
        </a:p>
      </dgm:t>
    </dgm:pt>
    <dgm:pt modelId="{68AF7C42-E683-40C4-8346-8A7B5AC878CC}" type="pres">
      <dgm:prSet presAssocID="{F861E5E8-09E2-4BAB-82B9-C498764596D1}" presName="Name0" presStyleCnt="0">
        <dgm:presLayoutVars>
          <dgm:dir/>
          <dgm:animLvl val="lvl"/>
          <dgm:resizeHandles val="exact"/>
        </dgm:presLayoutVars>
      </dgm:prSet>
      <dgm:spPr/>
    </dgm:pt>
    <dgm:pt modelId="{A810D320-D790-4D51-B661-D79B4925AC5D}" type="pres">
      <dgm:prSet presAssocID="{E6D18AF9-0FDB-476E-9910-75BC819B5F30}" presName="vertFlow" presStyleCnt="0"/>
      <dgm:spPr/>
    </dgm:pt>
    <dgm:pt modelId="{36F249A5-54D3-4D64-9450-9E5C6774780D}" type="pres">
      <dgm:prSet presAssocID="{E6D18AF9-0FDB-476E-9910-75BC819B5F30}" presName="header" presStyleLbl="node1" presStyleIdx="0" presStyleCnt="3"/>
      <dgm:spPr/>
    </dgm:pt>
    <dgm:pt modelId="{B42BC84F-B8A6-462D-BBB6-BA5B8260A282}" type="pres">
      <dgm:prSet presAssocID="{00E84ECA-560C-43A5-883A-095BCEA32327}" presName="parTrans" presStyleLbl="sibTrans2D1" presStyleIdx="0" presStyleCnt="3"/>
      <dgm:spPr/>
    </dgm:pt>
    <dgm:pt modelId="{0B7A405A-90AB-4E58-8BEB-8B8A0163BE99}" type="pres">
      <dgm:prSet presAssocID="{CF331A05-2C31-4827-8CAB-70B1DBA4F41B}" presName="child" presStyleLbl="alignAccFollowNode1" presStyleIdx="0" presStyleCnt="3" custScaleY="205444">
        <dgm:presLayoutVars>
          <dgm:chMax val="0"/>
          <dgm:bulletEnabled val="1"/>
        </dgm:presLayoutVars>
      </dgm:prSet>
      <dgm:spPr/>
    </dgm:pt>
    <dgm:pt modelId="{4C03EC2A-751F-4873-8795-536E4BCF3A3F}" type="pres">
      <dgm:prSet presAssocID="{E6D18AF9-0FDB-476E-9910-75BC819B5F30}" presName="hSp" presStyleCnt="0"/>
      <dgm:spPr/>
    </dgm:pt>
    <dgm:pt modelId="{66B6E14A-3257-4C33-8608-5F5CBF654335}" type="pres">
      <dgm:prSet presAssocID="{DEDB72B8-58C0-4F50-9B9E-C1E805802195}" presName="vertFlow" presStyleCnt="0"/>
      <dgm:spPr/>
    </dgm:pt>
    <dgm:pt modelId="{32142F2A-B277-4460-9D51-4B57C7181835}" type="pres">
      <dgm:prSet presAssocID="{DEDB72B8-58C0-4F50-9B9E-C1E805802195}" presName="header" presStyleLbl="node1" presStyleIdx="1" presStyleCnt="3"/>
      <dgm:spPr/>
    </dgm:pt>
    <dgm:pt modelId="{321C0B8F-9EB6-4F0A-BF48-B2ED2F4B9126}" type="pres">
      <dgm:prSet presAssocID="{A43E427F-282C-4BA1-8796-C15792E60EC4}" presName="parTrans" presStyleLbl="sibTrans2D1" presStyleIdx="1" presStyleCnt="3"/>
      <dgm:spPr/>
    </dgm:pt>
    <dgm:pt modelId="{DD6C0978-55B7-442B-98F7-7ACDD95C6E96}" type="pres">
      <dgm:prSet presAssocID="{E80C4F7A-2D8C-45BD-ADD0-BE36533B9EC9}" presName="child" presStyleLbl="alignAccFollowNode1" presStyleIdx="1" presStyleCnt="3" custScaleY="194688">
        <dgm:presLayoutVars>
          <dgm:chMax val="0"/>
          <dgm:bulletEnabled val="1"/>
        </dgm:presLayoutVars>
      </dgm:prSet>
      <dgm:spPr/>
    </dgm:pt>
    <dgm:pt modelId="{F7F81101-9EB2-4CF3-89FB-731E06BAA808}" type="pres">
      <dgm:prSet presAssocID="{DEDB72B8-58C0-4F50-9B9E-C1E805802195}" presName="hSp" presStyleCnt="0"/>
      <dgm:spPr/>
    </dgm:pt>
    <dgm:pt modelId="{F63948D7-7329-41BD-8BCB-3BD71D811800}" type="pres">
      <dgm:prSet presAssocID="{8826159B-BF42-4053-8258-AADD657D9276}" presName="vertFlow" presStyleCnt="0"/>
      <dgm:spPr/>
    </dgm:pt>
    <dgm:pt modelId="{9D90D918-61DA-4005-9EC7-AC7D9BD840D2}" type="pres">
      <dgm:prSet presAssocID="{8826159B-BF42-4053-8258-AADD657D9276}" presName="header" presStyleLbl="node1" presStyleIdx="2" presStyleCnt="3"/>
      <dgm:spPr/>
    </dgm:pt>
    <dgm:pt modelId="{53F6CA00-AA30-462F-9CBC-5517AD2D729D}" type="pres">
      <dgm:prSet presAssocID="{21B3CA9C-77F9-4872-87AE-A89A41A55205}" presName="parTrans" presStyleLbl="sibTrans2D1" presStyleIdx="2" presStyleCnt="3"/>
      <dgm:spPr/>
    </dgm:pt>
    <dgm:pt modelId="{98356099-A058-4692-9D9E-C6A77726D987}" type="pres">
      <dgm:prSet presAssocID="{8C7BA1ED-DEDE-4492-B98C-FDA06BEAC834}" presName="child" presStyleLbl="alignAccFollowNode1" presStyleIdx="2" presStyleCnt="3" custScaleY="190389">
        <dgm:presLayoutVars>
          <dgm:chMax val="0"/>
          <dgm:bulletEnabled val="1"/>
        </dgm:presLayoutVars>
      </dgm:prSet>
      <dgm:spPr/>
    </dgm:pt>
  </dgm:ptLst>
  <dgm:cxnLst>
    <dgm:cxn modelId="{79CE5801-5B68-44FA-AE03-48C3FE2F44AE}" type="presOf" srcId="{21B3CA9C-77F9-4872-87AE-A89A41A55205}" destId="{53F6CA00-AA30-462F-9CBC-5517AD2D729D}" srcOrd="0" destOrd="0" presId="urn:microsoft.com/office/officeart/2005/8/layout/lProcess1"/>
    <dgm:cxn modelId="{B1741309-6C07-4171-946F-8502BDA33E37}" type="presOf" srcId="{F861E5E8-09E2-4BAB-82B9-C498764596D1}" destId="{68AF7C42-E683-40C4-8346-8A7B5AC878CC}" srcOrd="0" destOrd="0" presId="urn:microsoft.com/office/officeart/2005/8/layout/lProcess1"/>
    <dgm:cxn modelId="{F6766409-F968-4021-BDD7-D09ED161F887}" type="presOf" srcId="{A43E427F-282C-4BA1-8796-C15792E60EC4}" destId="{321C0B8F-9EB6-4F0A-BF48-B2ED2F4B9126}" srcOrd="0" destOrd="0" presId="urn:microsoft.com/office/officeart/2005/8/layout/lProcess1"/>
    <dgm:cxn modelId="{A5683325-4793-499E-A0A0-F7ED62DC0EE9}" srcId="{F861E5E8-09E2-4BAB-82B9-C498764596D1}" destId="{DEDB72B8-58C0-4F50-9B9E-C1E805802195}" srcOrd="1" destOrd="0" parTransId="{5DCF4817-C2BB-41EC-A0D9-D5A78192ED4B}" sibTransId="{CAA45105-7B47-456B-8E69-203156E77277}"/>
    <dgm:cxn modelId="{7931D330-E563-4B2E-B3BD-E653443E0D79}" type="presOf" srcId="{E80C4F7A-2D8C-45BD-ADD0-BE36533B9EC9}" destId="{DD6C0978-55B7-442B-98F7-7ACDD95C6E96}" srcOrd="0" destOrd="0" presId="urn:microsoft.com/office/officeart/2005/8/layout/lProcess1"/>
    <dgm:cxn modelId="{B6F89F36-78B5-4427-93A6-E0B55D4E0EB9}" srcId="{DEDB72B8-58C0-4F50-9B9E-C1E805802195}" destId="{E80C4F7A-2D8C-45BD-ADD0-BE36533B9EC9}" srcOrd="0" destOrd="0" parTransId="{A43E427F-282C-4BA1-8796-C15792E60EC4}" sibTransId="{CABE5CF4-0545-4885-96CB-4A054F228E0E}"/>
    <dgm:cxn modelId="{3E5B8D3A-E3A3-4E43-ACA4-18D58C70010B}" type="presOf" srcId="{E6D18AF9-0FDB-476E-9910-75BC819B5F30}" destId="{36F249A5-54D3-4D64-9450-9E5C6774780D}" srcOrd="0" destOrd="0" presId="urn:microsoft.com/office/officeart/2005/8/layout/lProcess1"/>
    <dgm:cxn modelId="{BED65061-D623-4364-8D74-06F347030F39}" type="presOf" srcId="{DEDB72B8-58C0-4F50-9B9E-C1E805802195}" destId="{32142F2A-B277-4460-9D51-4B57C7181835}" srcOrd="0" destOrd="0" presId="urn:microsoft.com/office/officeart/2005/8/layout/lProcess1"/>
    <dgm:cxn modelId="{7250A746-9412-4AD8-B386-6FD888214401}" type="presOf" srcId="{00E84ECA-560C-43A5-883A-095BCEA32327}" destId="{B42BC84F-B8A6-462D-BBB6-BA5B8260A282}" srcOrd="0" destOrd="0" presId="urn:microsoft.com/office/officeart/2005/8/layout/lProcess1"/>
    <dgm:cxn modelId="{BC349848-63AD-4DFE-91E3-16FAB44069F7}" srcId="{E6D18AF9-0FDB-476E-9910-75BC819B5F30}" destId="{CF331A05-2C31-4827-8CAB-70B1DBA4F41B}" srcOrd="0" destOrd="0" parTransId="{00E84ECA-560C-43A5-883A-095BCEA32327}" sibTransId="{F7C8D655-EA07-4A45-BBC1-D0BEE59665E2}"/>
    <dgm:cxn modelId="{C27DE94C-3879-4EE9-B7B8-5BB54AC5D7B5}" type="presOf" srcId="{8C7BA1ED-DEDE-4492-B98C-FDA06BEAC834}" destId="{98356099-A058-4692-9D9E-C6A77726D987}" srcOrd="0" destOrd="0" presId="urn:microsoft.com/office/officeart/2005/8/layout/lProcess1"/>
    <dgm:cxn modelId="{6CDBC170-D49B-471E-AC96-B9E832A139E5}" srcId="{8826159B-BF42-4053-8258-AADD657D9276}" destId="{8C7BA1ED-DEDE-4492-B98C-FDA06BEAC834}" srcOrd="0" destOrd="0" parTransId="{21B3CA9C-77F9-4872-87AE-A89A41A55205}" sibTransId="{47515472-7263-44E0-8255-4D191D96F2BE}"/>
    <dgm:cxn modelId="{DBE53B5A-2EC3-48DA-917D-34FF35D456F2}" type="presOf" srcId="{CF331A05-2C31-4827-8CAB-70B1DBA4F41B}" destId="{0B7A405A-90AB-4E58-8BEB-8B8A0163BE99}" srcOrd="0" destOrd="0" presId="urn:microsoft.com/office/officeart/2005/8/layout/lProcess1"/>
    <dgm:cxn modelId="{0AD702D4-A3A0-43F1-AC21-241C37D915CB}" srcId="{F861E5E8-09E2-4BAB-82B9-C498764596D1}" destId="{E6D18AF9-0FDB-476E-9910-75BC819B5F30}" srcOrd="0" destOrd="0" parTransId="{61D06E1D-0DF5-4324-8717-A175049B68BC}" sibTransId="{2EC81E2D-FADB-483B-BD65-8BD3153C4FB5}"/>
    <dgm:cxn modelId="{6A85DCED-579F-4E92-819C-795F049724F9}" srcId="{F861E5E8-09E2-4BAB-82B9-C498764596D1}" destId="{8826159B-BF42-4053-8258-AADD657D9276}" srcOrd="2" destOrd="0" parTransId="{C28FA880-FD05-4556-8DE0-961E7884FB23}" sibTransId="{4BF7273C-DF89-4F3F-ACE1-2DA0870E5251}"/>
    <dgm:cxn modelId="{ACBE2DFB-4A47-4205-87C6-46FF93B7CFE3}" type="presOf" srcId="{8826159B-BF42-4053-8258-AADD657D9276}" destId="{9D90D918-61DA-4005-9EC7-AC7D9BD840D2}" srcOrd="0" destOrd="0" presId="urn:microsoft.com/office/officeart/2005/8/layout/lProcess1"/>
    <dgm:cxn modelId="{A212DFC5-4930-404E-BDFA-077F87C61A09}" type="presParOf" srcId="{68AF7C42-E683-40C4-8346-8A7B5AC878CC}" destId="{A810D320-D790-4D51-B661-D79B4925AC5D}" srcOrd="0" destOrd="0" presId="urn:microsoft.com/office/officeart/2005/8/layout/lProcess1"/>
    <dgm:cxn modelId="{31DBB2BF-B6F6-4BAD-8937-6F6D32F26A16}" type="presParOf" srcId="{A810D320-D790-4D51-B661-D79B4925AC5D}" destId="{36F249A5-54D3-4D64-9450-9E5C6774780D}" srcOrd="0" destOrd="0" presId="urn:microsoft.com/office/officeart/2005/8/layout/lProcess1"/>
    <dgm:cxn modelId="{CBD6F1C9-7DAC-4DC6-9EAA-8DEA0CD42160}" type="presParOf" srcId="{A810D320-D790-4D51-B661-D79B4925AC5D}" destId="{B42BC84F-B8A6-462D-BBB6-BA5B8260A282}" srcOrd="1" destOrd="0" presId="urn:microsoft.com/office/officeart/2005/8/layout/lProcess1"/>
    <dgm:cxn modelId="{1CA10D61-A6DC-4A18-8EA7-2218916E7ADB}" type="presParOf" srcId="{A810D320-D790-4D51-B661-D79B4925AC5D}" destId="{0B7A405A-90AB-4E58-8BEB-8B8A0163BE99}" srcOrd="2" destOrd="0" presId="urn:microsoft.com/office/officeart/2005/8/layout/lProcess1"/>
    <dgm:cxn modelId="{4BABF11A-0707-41F5-B65B-A79044EE625F}" type="presParOf" srcId="{68AF7C42-E683-40C4-8346-8A7B5AC878CC}" destId="{4C03EC2A-751F-4873-8795-536E4BCF3A3F}" srcOrd="1" destOrd="0" presId="urn:microsoft.com/office/officeart/2005/8/layout/lProcess1"/>
    <dgm:cxn modelId="{AADF30A8-64C6-4521-AA0D-E9C288760980}" type="presParOf" srcId="{68AF7C42-E683-40C4-8346-8A7B5AC878CC}" destId="{66B6E14A-3257-4C33-8608-5F5CBF654335}" srcOrd="2" destOrd="0" presId="urn:microsoft.com/office/officeart/2005/8/layout/lProcess1"/>
    <dgm:cxn modelId="{D50942B6-0D74-43EB-83FB-530FE226D488}" type="presParOf" srcId="{66B6E14A-3257-4C33-8608-5F5CBF654335}" destId="{32142F2A-B277-4460-9D51-4B57C7181835}" srcOrd="0" destOrd="0" presId="urn:microsoft.com/office/officeart/2005/8/layout/lProcess1"/>
    <dgm:cxn modelId="{5A6CFB3A-FEB4-4BBD-984E-60C654D469E7}" type="presParOf" srcId="{66B6E14A-3257-4C33-8608-5F5CBF654335}" destId="{321C0B8F-9EB6-4F0A-BF48-B2ED2F4B9126}" srcOrd="1" destOrd="0" presId="urn:microsoft.com/office/officeart/2005/8/layout/lProcess1"/>
    <dgm:cxn modelId="{C25758E3-9A9D-4B19-8D4A-13CD0C7DB867}" type="presParOf" srcId="{66B6E14A-3257-4C33-8608-5F5CBF654335}" destId="{DD6C0978-55B7-442B-98F7-7ACDD95C6E96}" srcOrd="2" destOrd="0" presId="urn:microsoft.com/office/officeart/2005/8/layout/lProcess1"/>
    <dgm:cxn modelId="{5995A3F5-BE03-4726-AFC1-B6322720BEE9}" type="presParOf" srcId="{68AF7C42-E683-40C4-8346-8A7B5AC878CC}" destId="{F7F81101-9EB2-4CF3-89FB-731E06BAA808}" srcOrd="3" destOrd="0" presId="urn:microsoft.com/office/officeart/2005/8/layout/lProcess1"/>
    <dgm:cxn modelId="{338A6D6A-3704-41ED-97C2-C07EDBF51405}" type="presParOf" srcId="{68AF7C42-E683-40C4-8346-8A7B5AC878CC}" destId="{F63948D7-7329-41BD-8BCB-3BD71D811800}" srcOrd="4" destOrd="0" presId="urn:microsoft.com/office/officeart/2005/8/layout/lProcess1"/>
    <dgm:cxn modelId="{BAE00343-FB42-4A76-8A3A-401AF3C83A0A}" type="presParOf" srcId="{F63948D7-7329-41BD-8BCB-3BD71D811800}" destId="{9D90D918-61DA-4005-9EC7-AC7D9BD840D2}" srcOrd="0" destOrd="0" presId="urn:microsoft.com/office/officeart/2005/8/layout/lProcess1"/>
    <dgm:cxn modelId="{CAACB61D-11FF-45DD-AC41-36911E1858A0}" type="presParOf" srcId="{F63948D7-7329-41BD-8BCB-3BD71D811800}" destId="{53F6CA00-AA30-462F-9CBC-5517AD2D729D}" srcOrd="1" destOrd="0" presId="urn:microsoft.com/office/officeart/2005/8/layout/lProcess1"/>
    <dgm:cxn modelId="{FD780890-B91E-445A-B808-8AF12229C3DA}" type="presParOf" srcId="{F63948D7-7329-41BD-8BCB-3BD71D811800}" destId="{98356099-A058-4692-9D9E-C6A77726D987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61E5E8-09E2-4BAB-82B9-C498764596D1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A"/>
        </a:p>
      </dgm:t>
    </dgm:pt>
    <dgm:pt modelId="{E6D18AF9-0FDB-476E-9910-75BC819B5F30}">
      <dgm:prSet phldrT="[Text]"/>
      <dgm:spPr/>
      <dgm:t>
        <a:bodyPr/>
        <a:lstStyle/>
        <a:p>
          <a:r>
            <a:rPr lang="en-ZA" dirty="0"/>
            <a:t>Total Funding</a:t>
          </a:r>
          <a:endParaRPr lang="en-NA" dirty="0"/>
        </a:p>
      </dgm:t>
    </dgm:pt>
    <dgm:pt modelId="{61D06E1D-0DF5-4324-8717-A175049B68BC}" type="parTrans" cxnId="{0AD702D4-A3A0-43F1-AC21-241C37D915CB}">
      <dgm:prSet/>
      <dgm:spPr/>
      <dgm:t>
        <a:bodyPr/>
        <a:lstStyle/>
        <a:p>
          <a:endParaRPr lang="en-NA"/>
        </a:p>
      </dgm:t>
    </dgm:pt>
    <dgm:pt modelId="{2EC81E2D-FADB-483B-BD65-8BD3153C4FB5}" type="sibTrans" cxnId="{0AD702D4-A3A0-43F1-AC21-241C37D915CB}">
      <dgm:prSet/>
      <dgm:spPr/>
      <dgm:t>
        <a:bodyPr/>
        <a:lstStyle/>
        <a:p>
          <a:endParaRPr lang="en-NA"/>
        </a:p>
      </dgm:t>
    </dgm:pt>
    <dgm:pt modelId="{CF331A05-2C31-4827-8CAB-70B1DBA4F41B}">
      <dgm:prSet phldrT="[Text]" custT="1"/>
      <dgm:spPr/>
      <dgm:t>
        <a:bodyPr/>
        <a:lstStyle/>
        <a:p>
          <a:r>
            <a:rPr lang="en-ZA" sz="1600" b="1" dirty="0"/>
            <a:t>N$10.9 billion (FY2024/25)</a:t>
          </a:r>
          <a:br>
            <a:rPr lang="en-ZA" sz="1600" b="1" dirty="0"/>
          </a:br>
          <a:br>
            <a:rPr lang="en-ZA" sz="1600" b="1" dirty="0"/>
          </a:br>
          <a:r>
            <a:rPr lang="en-US" sz="1600" b="1" dirty="0">
              <a:effectLst/>
            </a:rPr>
            <a:t>N$34.3 billion (over MTEF)</a:t>
          </a:r>
          <a:br>
            <a:rPr lang="en-US" sz="1600" dirty="0">
              <a:effectLst/>
            </a:rPr>
          </a:br>
          <a:br>
            <a:rPr lang="en-US" sz="1600" dirty="0">
              <a:effectLst/>
            </a:rPr>
          </a:br>
          <a:r>
            <a:rPr lang="en-US" sz="1600" dirty="0"/>
            <a:t>Represents 11% of the total national budget</a:t>
          </a:r>
          <a:endParaRPr lang="en-NA" sz="1600" dirty="0"/>
        </a:p>
      </dgm:t>
    </dgm:pt>
    <dgm:pt modelId="{00E84ECA-560C-43A5-883A-095BCEA32327}" type="parTrans" cxnId="{BC349848-63AD-4DFE-91E3-16FAB44069F7}">
      <dgm:prSet/>
      <dgm:spPr/>
      <dgm:t>
        <a:bodyPr/>
        <a:lstStyle/>
        <a:p>
          <a:endParaRPr lang="en-NA"/>
        </a:p>
      </dgm:t>
    </dgm:pt>
    <dgm:pt modelId="{F7C8D655-EA07-4A45-BBC1-D0BEE59665E2}" type="sibTrans" cxnId="{BC349848-63AD-4DFE-91E3-16FAB44069F7}">
      <dgm:prSet/>
      <dgm:spPr/>
      <dgm:t>
        <a:bodyPr/>
        <a:lstStyle/>
        <a:p>
          <a:endParaRPr lang="en-NA"/>
        </a:p>
      </dgm:t>
    </dgm:pt>
    <dgm:pt modelId="{DEDB72B8-58C0-4F50-9B9E-C1E805802195}">
      <dgm:prSet phldrT="[Text]"/>
      <dgm:spPr/>
      <dgm:t>
        <a:bodyPr/>
        <a:lstStyle/>
        <a:p>
          <a:r>
            <a:rPr lang="en-ZA" dirty="0"/>
            <a:t>Development Budget</a:t>
          </a:r>
          <a:endParaRPr lang="en-NA" dirty="0"/>
        </a:p>
      </dgm:t>
    </dgm:pt>
    <dgm:pt modelId="{5DCF4817-C2BB-41EC-A0D9-D5A78192ED4B}" type="parTrans" cxnId="{A5683325-4793-499E-A0A0-F7ED62DC0EE9}">
      <dgm:prSet/>
      <dgm:spPr/>
      <dgm:t>
        <a:bodyPr/>
        <a:lstStyle/>
        <a:p>
          <a:endParaRPr lang="en-NA"/>
        </a:p>
      </dgm:t>
    </dgm:pt>
    <dgm:pt modelId="{CAA45105-7B47-456B-8E69-203156E77277}" type="sibTrans" cxnId="{A5683325-4793-499E-A0A0-F7ED62DC0EE9}">
      <dgm:prSet/>
      <dgm:spPr/>
      <dgm:t>
        <a:bodyPr/>
        <a:lstStyle/>
        <a:p>
          <a:endParaRPr lang="en-NA"/>
        </a:p>
      </dgm:t>
    </dgm:pt>
    <dgm:pt modelId="{8826159B-BF42-4053-8258-AADD657D9276}">
      <dgm:prSet phldrT="[Text]"/>
      <dgm:spPr/>
      <dgm:t>
        <a:bodyPr/>
        <a:lstStyle/>
        <a:p>
          <a:r>
            <a:rPr lang="en-ZA" dirty="0"/>
            <a:t>Key Infrastructure Projects</a:t>
          </a:r>
          <a:endParaRPr lang="en-NA" dirty="0"/>
        </a:p>
      </dgm:t>
    </dgm:pt>
    <dgm:pt modelId="{C28FA880-FD05-4556-8DE0-961E7884FB23}" type="parTrans" cxnId="{6A85DCED-579F-4E92-819C-795F049724F9}">
      <dgm:prSet/>
      <dgm:spPr/>
      <dgm:t>
        <a:bodyPr/>
        <a:lstStyle/>
        <a:p>
          <a:endParaRPr lang="en-NA"/>
        </a:p>
      </dgm:t>
    </dgm:pt>
    <dgm:pt modelId="{4BF7273C-DF89-4F3F-ACE1-2DA0870E5251}" type="sibTrans" cxnId="{6A85DCED-579F-4E92-819C-795F049724F9}">
      <dgm:prSet/>
      <dgm:spPr/>
      <dgm:t>
        <a:bodyPr/>
        <a:lstStyle/>
        <a:p>
          <a:endParaRPr lang="en-NA"/>
        </a:p>
      </dgm:t>
    </dgm:pt>
    <dgm:pt modelId="{E80C4F7A-2D8C-45BD-ADD0-BE36533B9EC9}">
      <dgm:prSet custT="1"/>
      <dgm:spPr/>
      <dgm:t>
        <a:bodyPr/>
        <a:lstStyle/>
        <a:p>
          <a:r>
            <a:rPr lang="en-ZA" sz="1600" b="1" dirty="0"/>
            <a:t>N$450 million (FY2024/25)</a:t>
          </a:r>
          <a:endParaRPr lang="en-NA" sz="1600" b="1" dirty="0"/>
        </a:p>
      </dgm:t>
    </dgm:pt>
    <dgm:pt modelId="{A43E427F-282C-4BA1-8796-C15792E60EC4}" type="parTrans" cxnId="{B6F89F36-78B5-4427-93A6-E0B55D4E0EB9}">
      <dgm:prSet/>
      <dgm:spPr/>
      <dgm:t>
        <a:bodyPr/>
        <a:lstStyle/>
        <a:p>
          <a:endParaRPr lang="en-NA"/>
        </a:p>
      </dgm:t>
    </dgm:pt>
    <dgm:pt modelId="{CABE5CF4-0545-4885-96CB-4A054F228E0E}" type="sibTrans" cxnId="{B6F89F36-78B5-4427-93A6-E0B55D4E0EB9}">
      <dgm:prSet/>
      <dgm:spPr/>
      <dgm:t>
        <a:bodyPr/>
        <a:lstStyle/>
        <a:p>
          <a:endParaRPr lang="en-NA"/>
        </a:p>
      </dgm:t>
    </dgm:pt>
    <dgm:pt modelId="{8C7BA1ED-DEDE-4492-B98C-FDA06BEAC834}">
      <dgm:prSet phldrT="[Text]" custT="1"/>
      <dgm:spPr/>
      <dgm:t>
        <a:bodyPr/>
        <a:lstStyle/>
        <a:p>
          <a:r>
            <a:rPr lang="en-ZA" sz="1600" b="1" dirty="0"/>
            <a:t>1.Windhoek District Hospital</a:t>
          </a:r>
          <a:br>
            <a:rPr lang="en-ZA" sz="1600" b="1" dirty="0"/>
          </a:br>
          <a:br>
            <a:rPr lang="en-ZA" sz="1600" b="1" dirty="0"/>
          </a:br>
          <a:r>
            <a:rPr lang="en-ZA" sz="1600" b="1" dirty="0"/>
            <a:t>2. Primary Healthcare Expansion</a:t>
          </a:r>
          <a:endParaRPr lang="en-NA" sz="1600" b="1" dirty="0"/>
        </a:p>
      </dgm:t>
    </dgm:pt>
    <dgm:pt modelId="{47515472-7263-44E0-8255-4D191D96F2BE}" type="sibTrans" cxnId="{6CDBC170-D49B-471E-AC96-B9E832A139E5}">
      <dgm:prSet/>
      <dgm:spPr/>
      <dgm:t>
        <a:bodyPr/>
        <a:lstStyle/>
        <a:p>
          <a:endParaRPr lang="en-NA"/>
        </a:p>
      </dgm:t>
    </dgm:pt>
    <dgm:pt modelId="{21B3CA9C-77F9-4872-87AE-A89A41A55205}" type="parTrans" cxnId="{6CDBC170-D49B-471E-AC96-B9E832A139E5}">
      <dgm:prSet/>
      <dgm:spPr/>
      <dgm:t>
        <a:bodyPr/>
        <a:lstStyle/>
        <a:p>
          <a:endParaRPr lang="en-NA"/>
        </a:p>
      </dgm:t>
    </dgm:pt>
    <dgm:pt modelId="{FF1D78F5-1095-4372-A2D8-543E2D9959D3}">
      <dgm:prSet phldrT="[Text]" custT="1"/>
      <dgm:spPr/>
      <dgm:t>
        <a:bodyPr/>
        <a:lstStyle/>
        <a:p>
          <a:r>
            <a:rPr lang="en-ZA" sz="1200" dirty="0"/>
            <a:t>Additional Investments</a:t>
          </a:r>
          <a:endParaRPr lang="en-NA" sz="1200" dirty="0"/>
        </a:p>
      </dgm:t>
    </dgm:pt>
    <dgm:pt modelId="{5DE27F0E-B99E-4EEA-8478-B644F99B7307}" type="parTrans" cxnId="{FE0A2C8D-97D9-4D4A-AAF4-C74B0F7C5AF2}">
      <dgm:prSet/>
      <dgm:spPr/>
      <dgm:t>
        <a:bodyPr/>
        <a:lstStyle/>
        <a:p>
          <a:endParaRPr lang="en-NA"/>
        </a:p>
      </dgm:t>
    </dgm:pt>
    <dgm:pt modelId="{BA6FA2DA-ADE3-490E-95FB-D78EC1FD72CC}" type="sibTrans" cxnId="{FE0A2C8D-97D9-4D4A-AAF4-C74B0F7C5AF2}">
      <dgm:prSet/>
      <dgm:spPr/>
      <dgm:t>
        <a:bodyPr/>
        <a:lstStyle/>
        <a:p>
          <a:endParaRPr lang="en-NA"/>
        </a:p>
      </dgm:t>
    </dgm:pt>
    <dgm:pt modelId="{1F572022-FD42-45A1-B41E-50729C82D0FE}">
      <dgm:prSet custT="1"/>
      <dgm:spPr/>
      <dgm:t>
        <a:bodyPr/>
        <a:lstStyle/>
        <a:p>
          <a:r>
            <a:rPr lang="en-ZA" sz="1600" b="1" dirty="0"/>
            <a:t>1. Recruitment of medical staff</a:t>
          </a:r>
          <a:br>
            <a:rPr lang="en-ZA" sz="1600" b="1" dirty="0"/>
          </a:br>
          <a:br>
            <a:rPr lang="en-ZA" sz="1600" b="1" dirty="0"/>
          </a:br>
          <a:r>
            <a:rPr lang="en-ZA" sz="1600" b="1" dirty="0"/>
            <a:t>2. Pharmaceuticals &amp; equipment</a:t>
          </a:r>
          <a:endParaRPr lang="en-NA" sz="1600" b="1" dirty="0"/>
        </a:p>
      </dgm:t>
    </dgm:pt>
    <dgm:pt modelId="{9EA1C1C6-56C2-48CB-8742-0D4F4AA03771}" type="parTrans" cxnId="{A59E71A5-116D-480E-BCF3-0F79ABD0DBB8}">
      <dgm:prSet/>
      <dgm:spPr/>
      <dgm:t>
        <a:bodyPr/>
        <a:lstStyle/>
        <a:p>
          <a:endParaRPr lang="en-NA"/>
        </a:p>
      </dgm:t>
    </dgm:pt>
    <dgm:pt modelId="{2CB1D6FF-FC83-4F9D-8256-46961E176518}" type="sibTrans" cxnId="{A59E71A5-116D-480E-BCF3-0F79ABD0DBB8}">
      <dgm:prSet/>
      <dgm:spPr/>
      <dgm:t>
        <a:bodyPr/>
        <a:lstStyle/>
        <a:p>
          <a:endParaRPr lang="en-NA"/>
        </a:p>
      </dgm:t>
    </dgm:pt>
    <dgm:pt modelId="{42FF3C04-2FA1-42BC-89B2-9E304485B724}">
      <dgm:prSet phldrT="[Text]" custT="1"/>
      <dgm:spPr/>
      <dgm:t>
        <a:bodyPr/>
        <a:lstStyle/>
        <a:p>
          <a:r>
            <a:rPr lang="en-US" sz="1600" dirty="0"/>
            <a:t>Earthworks commence in Havana</a:t>
          </a:r>
          <a:endParaRPr lang="en-NA" sz="1600" dirty="0"/>
        </a:p>
      </dgm:t>
    </dgm:pt>
    <dgm:pt modelId="{192EA45F-F91A-46FC-81BC-548A629F1A55}" type="parTrans" cxnId="{FBEA9CC9-4150-4B41-9E2C-A210BC90B4F5}">
      <dgm:prSet/>
      <dgm:spPr/>
      <dgm:t>
        <a:bodyPr/>
        <a:lstStyle/>
        <a:p>
          <a:endParaRPr lang="en-NA"/>
        </a:p>
      </dgm:t>
    </dgm:pt>
    <dgm:pt modelId="{26143DD5-0E20-4B36-873C-08C01F30A88E}" type="sibTrans" cxnId="{FBEA9CC9-4150-4B41-9E2C-A210BC90B4F5}">
      <dgm:prSet/>
      <dgm:spPr/>
      <dgm:t>
        <a:bodyPr/>
        <a:lstStyle/>
        <a:p>
          <a:endParaRPr lang="en-NA"/>
        </a:p>
      </dgm:t>
    </dgm:pt>
    <dgm:pt modelId="{4973DF09-7357-4D38-94B4-C71439241B55}">
      <dgm:prSet custT="1"/>
      <dgm:spPr/>
      <dgm:t>
        <a:bodyPr/>
        <a:lstStyle/>
        <a:p>
          <a:r>
            <a:rPr lang="en-US" sz="1600" dirty="0"/>
            <a:t>50.7% increase from previous year</a:t>
          </a:r>
          <a:endParaRPr lang="en-NA" sz="1600" dirty="0"/>
        </a:p>
      </dgm:t>
    </dgm:pt>
    <dgm:pt modelId="{0D1FF392-8E6E-4421-B53C-020E6F64A241}" type="parTrans" cxnId="{BBD0179F-CABE-4D81-842B-821AEF01863F}">
      <dgm:prSet/>
      <dgm:spPr/>
      <dgm:t>
        <a:bodyPr/>
        <a:lstStyle/>
        <a:p>
          <a:endParaRPr lang="en-NA"/>
        </a:p>
      </dgm:t>
    </dgm:pt>
    <dgm:pt modelId="{2677E32F-3A71-4A95-963B-84C7A265BE15}" type="sibTrans" cxnId="{BBD0179F-CABE-4D81-842B-821AEF01863F}">
      <dgm:prSet/>
      <dgm:spPr/>
      <dgm:t>
        <a:bodyPr/>
        <a:lstStyle/>
        <a:p>
          <a:endParaRPr lang="en-NA"/>
        </a:p>
      </dgm:t>
    </dgm:pt>
    <dgm:pt modelId="{A8032860-D54C-4C36-AA12-3D6C5341121B}">
      <dgm:prSet custT="1"/>
      <dgm:spPr/>
      <dgm:t>
        <a:bodyPr/>
        <a:lstStyle/>
        <a:p>
          <a:r>
            <a:rPr lang="en-US" sz="1600" dirty="0"/>
            <a:t>Address staffing shortages and improve service delivery</a:t>
          </a:r>
          <a:endParaRPr lang="en-NA" sz="1600" dirty="0"/>
        </a:p>
      </dgm:t>
    </dgm:pt>
    <dgm:pt modelId="{8C92F4DE-718B-44F8-9573-0D79385808A7}" type="parTrans" cxnId="{4EE16C16-2332-4BE5-98D3-73B0699E3CCD}">
      <dgm:prSet/>
      <dgm:spPr/>
      <dgm:t>
        <a:bodyPr/>
        <a:lstStyle/>
        <a:p>
          <a:endParaRPr lang="en-NA"/>
        </a:p>
      </dgm:t>
    </dgm:pt>
    <dgm:pt modelId="{08D28383-F97D-4D5A-9DBC-85254DB45310}" type="sibTrans" cxnId="{4EE16C16-2332-4BE5-98D3-73B0699E3CCD}">
      <dgm:prSet/>
      <dgm:spPr/>
      <dgm:t>
        <a:bodyPr/>
        <a:lstStyle/>
        <a:p>
          <a:endParaRPr lang="en-NA"/>
        </a:p>
      </dgm:t>
    </dgm:pt>
    <dgm:pt modelId="{1A35A870-EE0A-4691-A2B3-601734B018D4}">
      <dgm:prSet phldrT="[Text]" custT="1"/>
      <dgm:spPr/>
      <dgm:t>
        <a:bodyPr/>
        <a:lstStyle/>
        <a:p>
          <a:r>
            <a:rPr lang="en-US" sz="1600" dirty="0"/>
            <a:t>Supports healthcare accessibility, quality, and infrastructure development</a:t>
          </a:r>
          <a:endParaRPr lang="en-NA" sz="1600" dirty="0"/>
        </a:p>
      </dgm:t>
    </dgm:pt>
    <dgm:pt modelId="{0E8BD570-1119-4573-B9ED-225E7CF23FBD}" type="parTrans" cxnId="{8E2F5238-ED86-4E0F-AA90-D37A00FCBE74}">
      <dgm:prSet/>
      <dgm:spPr/>
      <dgm:t>
        <a:bodyPr/>
        <a:lstStyle/>
        <a:p>
          <a:endParaRPr lang="en-NA"/>
        </a:p>
      </dgm:t>
    </dgm:pt>
    <dgm:pt modelId="{6905C6C8-D519-4D08-9903-A7B312E1721D}" type="sibTrans" cxnId="{8E2F5238-ED86-4E0F-AA90-D37A00FCBE74}">
      <dgm:prSet/>
      <dgm:spPr/>
      <dgm:t>
        <a:bodyPr/>
        <a:lstStyle/>
        <a:p>
          <a:endParaRPr lang="en-NA"/>
        </a:p>
      </dgm:t>
    </dgm:pt>
    <dgm:pt modelId="{CC32C6B6-6B45-4EC3-A7FD-C806A69F1BB5}">
      <dgm:prSet custT="1"/>
      <dgm:spPr/>
      <dgm:t>
        <a:bodyPr/>
        <a:lstStyle/>
        <a:p>
          <a:r>
            <a:rPr lang="en-US" sz="1600" dirty="0"/>
            <a:t>Focuses on infrastructure</a:t>
          </a:r>
          <a:endParaRPr lang="en-NA" sz="1600" dirty="0"/>
        </a:p>
      </dgm:t>
    </dgm:pt>
    <dgm:pt modelId="{DDFD1DEC-E631-47C6-B5F7-F92E0E7274D8}" type="parTrans" cxnId="{5F8E4030-8EE4-4C04-AB9C-74CE810C9131}">
      <dgm:prSet/>
      <dgm:spPr/>
      <dgm:t>
        <a:bodyPr/>
        <a:lstStyle/>
        <a:p>
          <a:endParaRPr lang="en-NA"/>
        </a:p>
      </dgm:t>
    </dgm:pt>
    <dgm:pt modelId="{B6AB3411-9124-4513-A195-9DB3B828B4EC}" type="sibTrans" cxnId="{5F8E4030-8EE4-4C04-AB9C-74CE810C9131}">
      <dgm:prSet/>
      <dgm:spPr/>
      <dgm:t>
        <a:bodyPr/>
        <a:lstStyle/>
        <a:p>
          <a:endParaRPr lang="en-NA"/>
        </a:p>
      </dgm:t>
    </dgm:pt>
    <dgm:pt modelId="{84FE4988-9EF9-4C49-A0B2-B57C2EE87D07}">
      <dgm:prSet phldrT="[Text]" custT="1"/>
      <dgm:spPr/>
      <dgm:t>
        <a:bodyPr/>
        <a:lstStyle/>
        <a:p>
          <a:r>
            <a:rPr lang="en-US" sz="1600" dirty="0"/>
            <a:t>Construction of new clinics and health posts</a:t>
          </a:r>
          <a:endParaRPr lang="en-NA" sz="1600" dirty="0"/>
        </a:p>
      </dgm:t>
    </dgm:pt>
    <dgm:pt modelId="{6D9A70B3-8137-462E-B8DF-31877286C260}" type="parTrans" cxnId="{22221129-23BB-4419-941C-7FFA1005514A}">
      <dgm:prSet/>
      <dgm:spPr/>
      <dgm:t>
        <a:bodyPr/>
        <a:lstStyle/>
        <a:p>
          <a:endParaRPr lang="en-NA"/>
        </a:p>
      </dgm:t>
    </dgm:pt>
    <dgm:pt modelId="{C4597843-7890-4C04-BB65-6C92980AF80F}" type="sibTrans" cxnId="{22221129-23BB-4419-941C-7FFA1005514A}">
      <dgm:prSet/>
      <dgm:spPr/>
      <dgm:t>
        <a:bodyPr/>
        <a:lstStyle/>
        <a:p>
          <a:endParaRPr lang="en-NA"/>
        </a:p>
      </dgm:t>
    </dgm:pt>
    <dgm:pt modelId="{22AA710F-B7B4-46AE-8724-589D2D5E2737}">
      <dgm:prSet custT="1"/>
      <dgm:spPr/>
      <dgm:t>
        <a:bodyPr/>
        <a:lstStyle/>
        <a:p>
          <a:r>
            <a:rPr lang="en-US" sz="1600" dirty="0"/>
            <a:t>Procurement of essential medicines and oncology radiation equipment</a:t>
          </a:r>
          <a:endParaRPr lang="en-NA" sz="1600" dirty="0"/>
        </a:p>
      </dgm:t>
    </dgm:pt>
    <dgm:pt modelId="{AA8F8A2E-5D07-42B8-BE28-915AA72F7B88}" type="parTrans" cxnId="{88C49837-2612-4A2A-BCBC-3453A52FF3B0}">
      <dgm:prSet/>
      <dgm:spPr/>
      <dgm:t>
        <a:bodyPr/>
        <a:lstStyle/>
        <a:p>
          <a:endParaRPr lang="en-NA"/>
        </a:p>
      </dgm:t>
    </dgm:pt>
    <dgm:pt modelId="{D20EA46F-C0C3-4AA8-8ADE-B0A689F4CC14}" type="sibTrans" cxnId="{88C49837-2612-4A2A-BCBC-3453A52FF3B0}">
      <dgm:prSet/>
      <dgm:spPr/>
      <dgm:t>
        <a:bodyPr/>
        <a:lstStyle/>
        <a:p>
          <a:endParaRPr lang="en-NA"/>
        </a:p>
      </dgm:t>
    </dgm:pt>
    <dgm:pt modelId="{2CAC510E-0B83-45FA-9393-A2AFF024CAE5}">
      <dgm:prSet custT="1"/>
      <dgm:spPr/>
      <dgm:t>
        <a:bodyPr/>
        <a:lstStyle/>
        <a:p>
          <a:r>
            <a:rPr lang="en-US" sz="1600" dirty="0"/>
            <a:t>Recruitment of medical personnel</a:t>
          </a:r>
          <a:endParaRPr lang="en-NA" sz="1600" dirty="0"/>
        </a:p>
      </dgm:t>
    </dgm:pt>
    <dgm:pt modelId="{F46A93D3-C23F-49A6-9AB8-D67FC30B3324}" type="parTrans" cxnId="{ABF109F2-861A-48B5-9309-453CAAE8D479}">
      <dgm:prSet/>
      <dgm:spPr/>
      <dgm:t>
        <a:bodyPr/>
        <a:lstStyle/>
        <a:p>
          <a:endParaRPr lang="en-US"/>
        </a:p>
      </dgm:t>
    </dgm:pt>
    <dgm:pt modelId="{DD6B87FF-036A-4771-B39F-705945DC4E92}" type="sibTrans" cxnId="{ABF109F2-861A-48B5-9309-453CAAE8D479}">
      <dgm:prSet/>
      <dgm:spPr/>
      <dgm:t>
        <a:bodyPr/>
        <a:lstStyle/>
        <a:p>
          <a:endParaRPr lang="en-US"/>
        </a:p>
      </dgm:t>
    </dgm:pt>
    <dgm:pt modelId="{60062480-FB8C-4631-94B2-710044F2067E}">
      <dgm:prSet custT="1"/>
      <dgm:spPr/>
      <dgm:t>
        <a:bodyPr/>
        <a:lstStyle/>
        <a:p>
          <a:r>
            <a:rPr lang="en-US" sz="1600" dirty="0"/>
            <a:t>Medical equipment procurement</a:t>
          </a:r>
          <a:endParaRPr lang="en-NA" sz="1600" dirty="0"/>
        </a:p>
      </dgm:t>
    </dgm:pt>
    <dgm:pt modelId="{59345A7B-D3EC-41AC-B2E7-94DAA119981F}" type="parTrans" cxnId="{FBD7C4B1-A54F-4DA5-8A38-432F112CFC2F}">
      <dgm:prSet/>
      <dgm:spPr/>
      <dgm:t>
        <a:bodyPr/>
        <a:lstStyle/>
        <a:p>
          <a:endParaRPr lang="en-US"/>
        </a:p>
      </dgm:t>
    </dgm:pt>
    <dgm:pt modelId="{170AB610-59F2-43E8-B559-7DC43DB5C85B}" type="sibTrans" cxnId="{FBD7C4B1-A54F-4DA5-8A38-432F112CFC2F}">
      <dgm:prSet/>
      <dgm:spPr/>
      <dgm:t>
        <a:bodyPr/>
        <a:lstStyle/>
        <a:p>
          <a:endParaRPr lang="en-US"/>
        </a:p>
      </dgm:t>
    </dgm:pt>
    <dgm:pt modelId="{68AF7C42-E683-40C4-8346-8A7B5AC878CC}" type="pres">
      <dgm:prSet presAssocID="{F861E5E8-09E2-4BAB-82B9-C498764596D1}" presName="Name0" presStyleCnt="0">
        <dgm:presLayoutVars>
          <dgm:dir/>
          <dgm:animLvl val="lvl"/>
          <dgm:resizeHandles val="exact"/>
        </dgm:presLayoutVars>
      </dgm:prSet>
      <dgm:spPr/>
    </dgm:pt>
    <dgm:pt modelId="{A810D320-D790-4D51-B661-D79B4925AC5D}" type="pres">
      <dgm:prSet presAssocID="{E6D18AF9-0FDB-476E-9910-75BC819B5F30}" presName="vertFlow" presStyleCnt="0"/>
      <dgm:spPr/>
    </dgm:pt>
    <dgm:pt modelId="{36F249A5-54D3-4D64-9450-9E5C6774780D}" type="pres">
      <dgm:prSet presAssocID="{E6D18AF9-0FDB-476E-9910-75BC819B5F30}" presName="header" presStyleLbl="node1" presStyleIdx="0" presStyleCnt="4"/>
      <dgm:spPr/>
    </dgm:pt>
    <dgm:pt modelId="{B42BC84F-B8A6-462D-BBB6-BA5B8260A282}" type="pres">
      <dgm:prSet presAssocID="{00E84ECA-560C-43A5-883A-095BCEA32327}" presName="parTrans" presStyleLbl="sibTrans2D1" presStyleIdx="0" presStyleCnt="4"/>
      <dgm:spPr/>
    </dgm:pt>
    <dgm:pt modelId="{0B7A405A-90AB-4E58-8BEB-8B8A0163BE99}" type="pres">
      <dgm:prSet presAssocID="{CF331A05-2C31-4827-8CAB-70B1DBA4F41B}" presName="child" presStyleLbl="alignAccFollowNode1" presStyleIdx="0" presStyleCnt="4" custScaleY="472929">
        <dgm:presLayoutVars>
          <dgm:chMax val="0"/>
          <dgm:bulletEnabled val="1"/>
        </dgm:presLayoutVars>
      </dgm:prSet>
      <dgm:spPr/>
    </dgm:pt>
    <dgm:pt modelId="{4C03EC2A-751F-4873-8795-536E4BCF3A3F}" type="pres">
      <dgm:prSet presAssocID="{E6D18AF9-0FDB-476E-9910-75BC819B5F30}" presName="hSp" presStyleCnt="0"/>
      <dgm:spPr/>
    </dgm:pt>
    <dgm:pt modelId="{66B6E14A-3257-4C33-8608-5F5CBF654335}" type="pres">
      <dgm:prSet presAssocID="{DEDB72B8-58C0-4F50-9B9E-C1E805802195}" presName="vertFlow" presStyleCnt="0"/>
      <dgm:spPr/>
    </dgm:pt>
    <dgm:pt modelId="{32142F2A-B277-4460-9D51-4B57C7181835}" type="pres">
      <dgm:prSet presAssocID="{DEDB72B8-58C0-4F50-9B9E-C1E805802195}" presName="header" presStyleLbl="node1" presStyleIdx="1" presStyleCnt="4"/>
      <dgm:spPr/>
    </dgm:pt>
    <dgm:pt modelId="{321C0B8F-9EB6-4F0A-BF48-B2ED2F4B9126}" type="pres">
      <dgm:prSet presAssocID="{A43E427F-282C-4BA1-8796-C15792E60EC4}" presName="parTrans" presStyleLbl="sibTrans2D1" presStyleIdx="1" presStyleCnt="4"/>
      <dgm:spPr/>
    </dgm:pt>
    <dgm:pt modelId="{DD6C0978-55B7-442B-98F7-7ACDD95C6E96}" type="pres">
      <dgm:prSet presAssocID="{E80C4F7A-2D8C-45BD-ADD0-BE36533B9EC9}" presName="child" presStyleLbl="alignAccFollowNode1" presStyleIdx="1" presStyleCnt="4" custScaleY="395890">
        <dgm:presLayoutVars>
          <dgm:chMax val="0"/>
          <dgm:bulletEnabled val="1"/>
        </dgm:presLayoutVars>
      </dgm:prSet>
      <dgm:spPr/>
    </dgm:pt>
    <dgm:pt modelId="{F7F81101-9EB2-4CF3-89FB-731E06BAA808}" type="pres">
      <dgm:prSet presAssocID="{DEDB72B8-58C0-4F50-9B9E-C1E805802195}" presName="hSp" presStyleCnt="0"/>
      <dgm:spPr/>
    </dgm:pt>
    <dgm:pt modelId="{F63948D7-7329-41BD-8BCB-3BD71D811800}" type="pres">
      <dgm:prSet presAssocID="{8826159B-BF42-4053-8258-AADD657D9276}" presName="vertFlow" presStyleCnt="0"/>
      <dgm:spPr/>
    </dgm:pt>
    <dgm:pt modelId="{9D90D918-61DA-4005-9EC7-AC7D9BD840D2}" type="pres">
      <dgm:prSet presAssocID="{8826159B-BF42-4053-8258-AADD657D9276}" presName="header" presStyleLbl="node1" presStyleIdx="2" presStyleCnt="4"/>
      <dgm:spPr/>
    </dgm:pt>
    <dgm:pt modelId="{53F6CA00-AA30-462F-9CBC-5517AD2D729D}" type="pres">
      <dgm:prSet presAssocID="{21B3CA9C-77F9-4872-87AE-A89A41A55205}" presName="parTrans" presStyleLbl="sibTrans2D1" presStyleIdx="2" presStyleCnt="4"/>
      <dgm:spPr/>
    </dgm:pt>
    <dgm:pt modelId="{98356099-A058-4692-9D9E-C6A77726D987}" type="pres">
      <dgm:prSet presAssocID="{8C7BA1ED-DEDE-4492-B98C-FDA06BEAC834}" presName="child" presStyleLbl="alignAccFollowNode1" presStyleIdx="2" presStyleCnt="4" custScaleY="461318">
        <dgm:presLayoutVars>
          <dgm:chMax val="0"/>
          <dgm:bulletEnabled val="1"/>
        </dgm:presLayoutVars>
      </dgm:prSet>
      <dgm:spPr/>
    </dgm:pt>
    <dgm:pt modelId="{CED9041F-0542-4A8C-8C63-815007CE51B8}" type="pres">
      <dgm:prSet presAssocID="{8826159B-BF42-4053-8258-AADD657D9276}" presName="hSp" presStyleCnt="0"/>
      <dgm:spPr/>
    </dgm:pt>
    <dgm:pt modelId="{6E97B44F-05AC-4E02-BEE4-A6EED9073411}" type="pres">
      <dgm:prSet presAssocID="{FF1D78F5-1095-4372-A2D8-543E2D9959D3}" presName="vertFlow" presStyleCnt="0"/>
      <dgm:spPr/>
    </dgm:pt>
    <dgm:pt modelId="{B9CDCA16-DA5A-496A-B806-AB13B8F62FD9}" type="pres">
      <dgm:prSet presAssocID="{FF1D78F5-1095-4372-A2D8-543E2D9959D3}" presName="header" presStyleLbl="node1" presStyleIdx="3" presStyleCnt="4"/>
      <dgm:spPr/>
    </dgm:pt>
    <dgm:pt modelId="{07FCCD64-99CE-47CD-9036-FD9C9DF4F729}" type="pres">
      <dgm:prSet presAssocID="{9EA1C1C6-56C2-48CB-8742-0D4F4AA03771}" presName="parTrans" presStyleLbl="sibTrans2D1" presStyleIdx="3" presStyleCnt="4"/>
      <dgm:spPr/>
    </dgm:pt>
    <dgm:pt modelId="{5A4F2383-31FE-4B55-92AA-99ED2A786414}" type="pres">
      <dgm:prSet presAssocID="{1F572022-FD42-45A1-B41E-50729C82D0FE}" presName="child" presStyleLbl="alignAccFollowNode1" presStyleIdx="3" presStyleCnt="4" custScaleY="440167">
        <dgm:presLayoutVars>
          <dgm:chMax val="0"/>
          <dgm:bulletEnabled val="1"/>
        </dgm:presLayoutVars>
      </dgm:prSet>
      <dgm:spPr/>
    </dgm:pt>
  </dgm:ptLst>
  <dgm:cxnLst>
    <dgm:cxn modelId="{96C3CF04-1B83-4DF1-B026-026D0CC3935F}" type="presOf" srcId="{8C7BA1ED-DEDE-4492-B98C-FDA06BEAC834}" destId="{98356099-A058-4692-9D9E-C6A77726D987}" srcOrd="0" destOrd="0" presId="urn:microsoft.com/office/officeart/2005/8/layout/lProcess1"/>
    <dgm:cxn modelId="{B1741309-6C07-4171-946F-8502BDA33E37}" type="presOf" srcId="{F861E5E8-09E2-4BAB-82B9-C498764596D1}" destId="{68AF7C42-E683-40C4-8346-8A7B5AC878CC}" srcOrd="0" destOrd="0" presId="urn:microsoft.com/office/officeart/2005/8/layout/lProcess1"/>
    <dgm:cxn modelId="{5809B20B-E4A3-4604-A460-DE813E5F6F64}" type="presOf" srcId="{1F572022-FD42-45A1-B41E-50729C82D0FE}" destId="{5A4F2383-31FE-4B55-92AA-99ED2A786414}" srcOrd="0" destOrd="0" presId="urn:microsoft.com/office/officeart/2005/8/layout/lProcess1"/>
    <dgm:cxn modelId="{4EE16C16-2332-4BE5-98D3-73B0699E3CCD}" srcId="{1F572022-FD42-45A1-B41E-50729C82D0FE}" destId="{A8032860-D54C-4C36-AA12-3D6C5341121B}" srcOrd="0" destOrd="0" parTransId="{8C92F4DE-718B-44F8-9573-0D79385808A7}" sibTransId="{08D28383-F97D-4D5A-9DBC-85254DB45310}"/>
    <dgm:cxn modelId="{61046819-9B18-431B-9705-D133C8C7673B}" type="presOf" srcId="{22AA710F-B7B4-46AE-8724-589D2D5E2737}" destId="{5A4F2383-31FE-4B55-92AA-99ED2A786414}" srcOrd="0" destOrd="2" presId="urn:microsoft.com/office/officeart/2005/8/layout/lProcess1"/>
    <dgm:cxn modelId="{8C01FA1D-8978-444D-87A5-CD898EDD0AEE}" type="presOf" srcId="{CF331A05-2C31-4827-8CAB-70B1DBA4F41B}" destId="{0B7A405A-90AB-4E58-8BEB-8B8A0163BE99}" srcOrd="0" destOrd="0" presId="urn:microsoft.com/office/officeart/2005/8/layout/lProcess1"/>
    <dgm:cxn modelId="{A5683325-4793-499E-A0A0-F7ED62DC0EE9}" srcId="{F861E5E8-09E2-4BAB-82B9-C498764596D1}" destId="{DEDB72B8-58C0-4F50-9B9E-C1E805802195}" srcOrd="1" destOrd="0" parTransId="{5DCF4817-C2BB-41EC-A0D9-D5A78192ED4B}" sibTransId="{CAA45105-7B47-456B-8E69-203156E77277}"/>
    <dgm:cxn modelId="{22221129-23BB-4419-941C-7FFA1005514A}" srcId="{8C7BA1ED-DEDE-4492-B98C-FDA06BEAC834}" destId="{84FE4988-9EF9-4C49-A0B2-B57C2EE87D07}" srcOrd="1" destOrd="0" parTransId="{6D9A70B3-8137-462E-B8DF-31877286C260}" sibTransId="{C4597843-7890-4C04-BB65-6C92980AF80F}"/>
    <dgm:cxn modelId="{5F8E4030-8EE4-4C04-AB9C-74CE810C9131}" srcId="{E80C4F7A-2D8C-45BD-ADD0-BE36533B9EC9}" destId="{CC32C6B6-6B45-4EC3-A7FD-C806A69F1BB5}" srcOrd="1" destOrd="0" parTransId="{DDFD1DEC-E631-47C6-B5F7-F92E0E7274D8}" sibTransId="{B6AB3411-9124-4513-A195-9DB3B828B4EC}"/>
    <dgm:cxn modelId="{F67F4E35-7DF6-44CA-98BA-ED21FB3B3310}" type="presOf" srcId="{84FE4988-9EF9-4C49-A0B2-B57C2EE87D07}" destId="{98356099-A058-4692-9D9E-C6A77726D987}" srcOrd="0" destOrd="2" presId="urn:microsoft.com/office/officeart/2005/8/layout/lProcess1"/>
    <dgm:cxn modelId="{B6F89F36-78B5-4427-93A6-E0B55D4E0EB9}" srcId="{DEDB72B8-58C0-4F50-9B9E-C1E805802195}" destId="{E80C4F7A-2D8C-45BD-ADD0-BE36533B9EC9}" srcOrd="0" destOrd="0" parTransId="{A43E427F-282C-4BA1-8796-C15792E60EC4}" sibTransId="{CABE5CF4-0545-4885-96CB-4A054F228E0E}"/>
    <dgm:cxn modelId="{88C49837-2612-4A2A-BCBC-3453A52FF3B0}" srcId="{1F572022-FD42-45A1-B41E-50729C82D0FE}" destId="{22AA710F-B7B4-46AE-8724-589D2D5E2737}" srcOrd="1" destOrd="0" parTransId="{AA8F8A2E-5D07-42B8-BE28-915AA72F7B88}" sibTransId="{D20EA46F-C0C3-4AA8-8ADE-B0A689F4CC14}"/>
    <dgm:cxn modelId="{8E2F5238-ED86-4E0F-AA90-D37A00FCBE74}" srcId="{CF331A05-2C31-4827-8CAB-70B1DBA4F41B}" destId="{1A35A870-EE0A-4691-A2B3-601734B018D4}" srcOrd="0" destOrd="0" parTransId="{0E8BD570-1119-4573-B9ED-225E7CF23FBD}" sibTransId="{6905C6C8-D519-4D08-9903-A7B312E1721D}"/>
    <dgm:cxn modelId="{94CD5F3A-B009-4177-8697-BA1341D0A1AE}" type="presOf" srcId="{9EA1C1C6-56C2-48CB-8742-0D4F4AA03771}" destId="{07FCCD64-99CE-47CD-9036-FD9C9DF4F729}" srcOrd="0" destOrd="0" presId="urn:microsoft.com/office/officeart/2005/8/layout/lProcess1"/>
    <dgm:cxn modelId="{3E5B8D3A-E3A3-4E43-ACA4-18D58C70010B}" type="presOf" srcId="{E6D18AF9-0FDB-476E-9910-75BC819B5F30}" destId="{36F249A5-54D3-4D64-9450-9E5C6774780D}" srcOrd="0" destOrd="0" presId="urn:microsoft.com/office/officeart/2005/8/layout/lProcess1"/>
    <dgm:cxn modelId="{0E44BA3F-EDB8-4BAA-B40B-7C4724E98747}" type="presOf" srcId="{E80C4F7A-2D8C-45BD-ADD0-BE36533B9EC9}" destId="{DD6C0978-55B7-442B-98F7-7ACDD95C6E96}" srcOrd="0" destOrd="0" presId="urn:microsoft.com/office/officeart/2005/8/layout/lProcess1"/>
    <dgm:cxn modelId="{BED65061-D623-4364-8D74-06F347030F39}" type="presOf" srcId="{DEDB72B8-58C0-4F50-9B9E-C1E805802195}" destId="{32142F2A-B277-4460-9D51-4B57C7181835}" srcOrd="0" destOrd="0" presId="urn:microsoft.com/office/officeart/2005/8/layout/lProcess1"/>
    <dgm:cxn modelId="{BC349848-63AD-4DFE-91E3-16FAB44069F7}" srcId="{E6D18AF9-0FDB-476E-9910-75BC819B5F30}" destId="{CF331A05-2C31-4827-8CAB-70B1DBA4F41B}" srcOrd="0" destOrd="0" parTransId="{00E84ECA-560C-43A5-883A-095BCEA32327}" sibTransId="{F7C8D655-EA07-4A45-BBC1-D0BEE59665E2}"/>
    <dgm:cxn modelId="{6CDBC170-D49B-471E-AC96-B9E832A139E5}" srcId="{8826159B-BF42-4053-8258-AADD657D9276}" destId="{8C7BA1ED-DEDE-4492-B98C-FDA06BEAC834}" srcOrd="0" destOrd="0" parTransId="{21B3CA9C-77F9-4872-87AE-A89A41A55205}" sibTransId="{47515472-7263-44E0-8255-4D191D96F2BE}"/>
    <dgm:cxn modelId="{48E87654-1773-4064-BD3E-43639CFDF7EA}" type="presOf" srcId="{CC32C6B6-6B45-4EC3-A7FD-C806A69F1BB5}" destId="{DD6C0978-55B7-442B-98F7-7ACDD95C6E96}" srcOrd="0" destOrd="2" presId="urn:microsoft.com/office/officeart/2005/8/layout/lProcess1"/>
    <dgm:cxn modelId="{0D14A959-CF93-488C-A404-05E4D13ED181}" type="presOf" srcId="{FF1D78F5-1095-4372-A2D8-543E2D9959D3}" destId="{B9CDCA16-DA5A-496A-B806-AB13B8F62FD9}" srcOrd="0" destOrd="0" presId="urn:microsoft.com/office/officeart/2005/8/layout/lProcess1"/>
    <dgm:cxn modelId="{BED4177B-E74B-4117-809F-08DF79467949}" type="presOf" srcId="{A43E427F-282C-4BA1-8796-C15792E60EC4}" destId="{321C0B8F-9EB6-4F0A-BF48-B2ED2F4B9126}" srcOrd="0" destOrd="0" presId="urn:microsoft.com/office/officeart/2005/8/layout/lProcess1"/>
    <dgm:cxn modelId="{A38F917B-666D-432F-B766-C915901975C4}" type="presOf" srcId="{60062480-FB8C-4631-94B2-710044F2067E}" destId="{DD6C0978-55B7-442B-98F7-7ACDD95C6E96}" srcOrd="0" destOrd="4" presId="urn:microsoft.com/office/officeart/2005/8/layout/lProcess1"/>
    <dgm:cxn modelId="{B143797C-7B81-4199-B631-BBC4490AE179}" type="presOf" srcId="{4973DF09-7357-4D38-94B4-C71439241B55}" destId="{DD6C0978-55B7-442B-98F7-7ACDD95C6E96}" srcOrd="0" destOrd="1" presId="urn:microsoft.com/office/officeart/2005/8/layout/lProcess1"/>
    <dgm:cxn modelId="{FE0A2C8D-97D9-4D4A-AAF4-C74B0F7C5AF2}" srcId="{F861E5E8-09E2-4BAB-82B9-C498764596D1}" destId="{FF1D78F5-1095-4372-A2D8-543E2D9959D3}" srcOrd="3" destOrd="0" parTransId="{5DE27F0E-B99E-4EEA-8478-B644F99B7307}" sibTransId="{BA6FA2DA-ADE3-490E-95FB-D78EC1FD72CC}"/>
    <dgm:cxn modelId="{BBD0179F-CABE-4D81-842B-821AEF01863F}" srcId="{E80C4F7A-2D8C-45BD-ADD0-BE36533B9EC9}" destId="{4973DF09-7357-4D38-94B4-C71439241B55}" srcOrd="0" destOrd="0" parTransId="{0D1FF392-8E6E-4421-B53C-020E6F64A241}" sibTransId="{2677E32F-3A71-4A95-963B-84C7A265BE15}"/>
    <dgm:cxn modelId="{A59E71A5-116D-480E-BCF3-0F79ABD0DBB8}" srcId="{FF1D78F5-1095-4372-A2D8-543E2D9959D3}" destId="{1F572022-FD42-45A1-B41E-50729C82D0FE}" srcOrd="0" destOrd="0" parTransId="{9EA1C1C6-56C2-48CB-8742-0D4F4AA03771}" sibTransId="{2CB1D6FF-FC83-4F9D-8256-46961E176518}"/>
    <dgm:cxn modelId="{0BDC32B0-3A6C-46CA-9F91-18AC42F6B18A}" type="presOf" srcId="{42FF3C04-2FA1-42BC-89B2-9E304485B724}" destId="{98356099-A058-4692-9D9E-C6A77726D987}" srcOrd="0" destOrd="1" presId="urn:microsoft.com/office/officeart/2005/8/layout/lProcess1"/>
    <dgm:cxn modelId="{FBD7C4B1-A54F-4DA5-8A38-432F112CFC2F}" srcId="{E80C4F7A-2D8C-45BD-ADD0-BE36533B9EC9}" destId="{60062480-FB8C-4631-94B2-710044F2067E}" srcOrd="3" destOrd="0" parTransId="{59345A7B-D3EC-41AC-B2E7-94DAA119981F}" sibTransId="{170AB610-59F2-43E8-B559-7DC43DB5C85B}"/>
    <dgm:cxn modelId="{9E3214B2-C53E-497F-9EDE-29BF851D9703}" type="presOf" srcId="{21B3CA9C-77F9-4872-87AE-A89A41A55205}" destId="{53F6CA00-AA30-462F-9CBC-5517AD2D729D}" srcOrd="0" destOrd="0" presId="urn:microsoft.com/office/officeart/2005/8/layout/lProcess1"/>
    <dgm:cxn modelId="{5EB2A4B4-D227-41C5-9FDE-2A3CA20A90DF}" type="presOf" srcId="{1A35A870-EE0A-4691-A2B3-601734B018D4}" destId="{0B7A405A-90AB-4E58-8BEB-8B8A0163BE99}" srcOrd="0" destOrd="1" presId="urn:microsoft.com/office/officeart/2005/8/layout/lProcess1"/>
    <dgm:cxn modelId="{3CC3F1C4-030F-4F61-A3FA-017F357D9959}" type="presOf" srcId="{00E84ECA-560C-43A5-883A-095BCEA32327}" destId="{B42BC84F-B8A6-462D-BBB6-BA5B8260A282}" srcOrd="0" destOrd="0" presId="urn:microsoft.com/office/officeart/2005/8/layout/lProcess1"/>
    <dgm:cxn modelId="{FBEA9CC9-4150-4B41-9E2C-A210BC90B4F5}" srcId="{8C7BA1ED-DEDE-4492-B98C-FDA06BEAC834}" destId="{42FF3C04-2FA1-42BC-89B2-9E304485B724}" srcOrd="0" destOrd="0" parTransId="{192EA45F-F91A-46FC-81BC-548A629F1A55}" sibTransId="{26143DD5-0E20-4B36-873C-08C01F30A88E}"/>
    <dgm:cxn modelId="{0AD702D4-A3A0-43F1-AC21-241C37D915CB}" srcId="{F861E5E8-09E2-4BAB-82B9-C498764596D1}" destId="{E6D18AF9-0FDB-476E-9910-75BC819B5F30}" srcOrd="0" destOrd="0" parTransId="{61D06E1D-0DF5-4324-8717-A175049B68BC}" sibTransId="{2EC81E2D-FADB-483B-BD65-8BD3153C4FB5}"/>
    <dgm:cxn modelId="{D9F27EDB-5CE2-4E9E-8850-F0A48D44034E}" type="presOf" srcId="{2CAC510E-0B83-45FA-9393-A2AFF024CAE5}" destId="{DD6C0978-55B7-442B-98F7-7ACDD95C6E96}" srcOrd="0" destOrd="3" presId="urn:microsoft.com/office/officeart/2005/8/layout/lProcess1"/>
    <dgm:cxn modelId="{76D0D0E8-1B13-401E-8442-ADAC3D32A1B6}" type="presOf" srcId="{A8032860-D54C-4C36-AA12-3D6C5341121B}" destId="{5A4F2383-31FE-4B55-92AA-99ED2A786414}" srcOrd="0" destOrd="1" presId="urn:microsoft.com/office/officeart/2005/8/layout/lProcess1"/>
    <dgm:cxn modelId="{6A85DCED-579F-4E92-819C-795F049724F9}" srcId="{F861E5E8-09E2-4BAB-82B9-C498764596D1}" destId="{8826159B-BF42-4053-8258-AADD657D9276}" srcOrd="2" destOrd="0" parTransId="{C28FA880-FD05-4556-8DE0-961E7884FB23}" sibTransId="{4BF7273C-DF89-4F3F-ACE1-2DA0870E5251}"/>
    <dgm:cxn modelId="{ABF109F2-861A-48B5-9309-453CAAE8D479}" srcId="{E80C4F7A-2D8C-45BD-ADD0-BE36533B9EC9}" destId="{2CAC510E-0B83-45FA-9393-A2AFF024CAE5}" srcOrd="2" destOrd="0" parTransId="{F46A93D3-C23F-49A6-9AB8-D67FC30B3324}" sibTransId="{DD6B87FF-036A-4771-B39F-705945DC4E92}"/>
    <dgm:cxn modelId="{ACBE2DFB-4A47-4205-87C6-46FF93B7CFE3}" type="presOf" srcId="{8826159B-BF42-4053-8258-AADD657D9276}" destId="{9D90D918-61DA-4005-9EC7-AC7D9BD840D2}" srcOrd="0" destOrd="0" presId="urn:microsoft.com/office/officeart/2005/8/layout/lProcess1"/>
    <dgm:cxn modelId="{A212DFC5-4930-404E-BDFA-077F87C61A09}" type="presParOf" srcId="{68AF7C42-E683-40C4-8346-8A7B5AC878CC}" destId="{A810D320-D790-4D51-B661-D79B4925AC5D}" srcOrd="0" destOrd="0" presId="urn:microsoft.com/office/officeart/2005/8/layout/lProcess1"/>
    <dgm:cxn modelId="{31DBB2BF-B6F6-4BAD-8937-6F6D32F26A16}" type="presParOf" srcId="{A810D320-D790-4D51-B661-D79B4925AC5D}" destId="{36F249A5-54D3-4D64-9450-9E5C6774780D}" srcOrd="0" destOrd="0" presId="urn:microsoft.com/office/officeart/2005/8/layout/lProcess1"/>
    <dgm:cxn modelId="{E769E6F1-84CE-4E0D-895A-BB7E6ED0BB40}" type="presParOf" srcId="{A810D320-D790-4D51-B661-D79B4925AC5D}" destId="{B42BC84F-B8A6-462D-BBB6-BA5B8260A282}" srcOrd="1" destOrd="0" presId="urn:microsoft.com/office/officeart/2005/8/layout/lProcess1"/>
    <dgm:cxn modelId="{300BEC09-5CF6-440C-9C6B-509B9D229487}" type="presParOf" srcId="{A810D320-D790-4D51-B661-D79B4925AC5D}" destId="{0B7A405A-90AB-4E58-8BEB-8B8A0163BE99}" srcOrd="2" destOrd="0" presId="urn:microsoft.com/office/officeart/2005/8/layout/lProcess1"/>
    <dgm:cxn modelId="{4BABF11A-0707-41F5-B65B-A79044EE625F}" type="presParOf" srcId="{68AF7C42-E683-40C4-8346-8A7B5AC878CC}" destId="{4C03EC2A-751F-4873-8795-536E4BCF3A3F}" srcOrd="1" destOrd="0" presId="urn:microsoft.com/office/officeart/2005/8/layout/lProcess1"/>
    <dgm:cxn modelId="{AADF30A8-64C6-4521-AA0D-E9C288760980}" type="presParOf" srcId="{68AF7C42-E683-40C4-8346-8A7B5AC878CC}" destId="{66B6E14A-3257-4C33-8608-5F5CBF654335}" srcOrd="2" destOrd="0" presId="urn:microsoft.com/office/officeart/2005/8/layout/lProcess1"/>
    <dgm:cxn modelId="{D50942B6-0D74-43EB-83FB-530FE226D488}" type="presParOf" srcId="{66B6E14A-3257-4C33-8608-5F5CBF654335}" destId="{32142F2A-B277-4460-9D51-4B57C7181835}" srcOrd="0" destOrd="0" presId="urn:microsoft.com/office/officeart/2005/8/layout/lProcess1"/>
    <dgm:cxn modelId="{3387A625-7F9B-4644-ACF2-1F43305DAD49}" type="presParOf" srcId="{66B6E14A-3257-4C33-8608-5F5CBF654335}" destId="{321C0B8F-9EB6-4F0A-BF48-B2ED2F4B9126}" srcOrd="1" destOrd="0" presId="urn:microsoft.com/office/officeart/2005/8/layout/lProcess1"/>
    <dgm:cxn modelId="{D0A7843F-08D6-44C4-99B6-3DA839D56C9C}" type="presParOf" srcId="{66B6E14A-3257-4C33-8608-5F5CBF654335}" destId="{DD6C0978-55B7-442B-98F7-7ACDD95C6E96}" srcOrd="2" destOrd="0" presId="urn:microsoft.com/office/officeart/2005/8/layout/lProcess1"/>
    <dgm:cxn modelId="{5995A3F5-BE03-4726-AFC1-B6322720BEE9}" type="presParOf" srcId="{68AF7C42-E683-40C4-8346-8A7B5AC878CC}" destId="{F7F81101-9EB2-4CF3-89FB-731E06BAA808}" srcOrd="3" destOrd="0" presId="urn:microsoft.com/office/officeart/2005/8/layout/lProcess1"/>
    <dgm:cxn modelId="{338A6D6A-3704-41ED-97C2-C07EDBF51405}" type="presParOf" srcId="{68AF7C42-E683-40C4-8346-8A7B5AC878CC}" destId="{F63948D7-7329-41BD-8BCB-3BD71D811800}" srcOrd="4" destOrd="0" presId="urn:microsoft.com/office/officeart/2005/8/layout/lProcess1"/>
    <dgm:cxn modelId="{BAE00343-FB42-4A76-8A3A-401AF3C83A0A}" type="presParOf" srcId="{F63948D7-7329-41BD-8BCB-3BD71D811800}" destId="{9D90D918-61DA-4005-9EC7-AC7D9BD840D2}" srcOrd="0" destOrd="0" presId="urn:microsoft.com/office/officeart/2005/8/layout/lProcess1"/>
    <dgm:cxn modelId="{94C4D0BA-CA54-4E23-82FD-9F92FE3F5634}" type="presParOf" srcId="{F63948D7-7329-41BD-8BCB-3BD71D811800}" destId="{53F6CA00-AA30-462F-9CBC-5517AD2D729D}" srcOrd="1" destOrd="0" presId="urn:microsoft.com/office/officeart/2005/8/layout/lProcess1"/>
    <dgm:cxn modelId="{0E86D79D-8E02-48C4-BAAC-6FAE67B65442}" type="presParOf" srcId="{F63948D7-7329-41BD-8BCB-3BD71D811800}" destId="{98356099-A058-4692-9D9E-C6A77726D987}" srcOrd="2" destOrd="0" presId="urn:microsoft.com/office/officeart/2005/8/layout/lProcess1"/>
    <dgm:cxn modelId="{94C176AF-C29E-4972-BDE9-88C07B693DED}" type="presParOf" srcId="{68AF7C42-E683-40C4-8346-8A7B5AC878CC}" destId="{CED9041F-0542-4A8C-8C63-815007CE51B8}" srcOrd="5" destOrd="0" presId="urn:microsoft.com/office/officeart/2005/8/layout/lProcess1"/>
    <dgm:cxn modelId="{129EA741-EFAE-4BC6-944D-DC8A51B6C6C7}" type="presParOf" srcId="{68AF7C42-E683-40C4-8346-8A7B5AC878CC}" destId="{6E97B44F-05AC-4E02-BEE4-A6EED9073411}" srcOrd="6" destOrd="0" presId="urn:microsoft.com/office/officeart/2005/8/layout/lProcess1"/>
    <dgm:cxn modelId="{55465607-B109-4E44-B262-53F253571F8C}" type="presParOf" srcId="{6E97B44F-05AC-4E02-BEE4-A6EED9073411}" destId="{B9CDCA16-DA5A-496A-B806-AB13B8F62FD9}" srcOrd="0" destOrd="0" presId="urn:microsoft.com/office/officeart/2005/8/layout/lProcess1"/>
    <dgm:cxn modelId="{A7127B9D-96AE-41CC-A945-F279F48A302B}" type="presParOf" srcId="{6E97B44F-05AC-4E02-BEE4-A6EED9073411}" destId="{07FCCD64-99CE-47CD-9036-FD9C9DF4F729}" srcOrd="1" destOrd="0" presId="urn:microsoft.com/office/officeart/2005/8/layout/lProcess1"/>
    <dgm:cxn modelId="{68349399-201C-4BC8-A5D0-A884EEB48B56}" type="presParOf" srcId="{6E97B44F-05AC-4E02-BEE4-A6EED9073411}" destId="{5A4F2383-31FE-4B55-92AA-99ED2A786414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220C78-4F60-4E19-B858-4F441037F195}" type="doc">
      <dgm:prSet loTypeId="urn:microsoft.com/office/officeart/2005/8/layout/hList7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n-NA"/>
        </a:p>
      </dgm:t>
    </dgm:pt>
    <dgm:pt modelId="{81ACFEA6-77AD-4865-A55A-842A6AF571D9}">
      <dgm:prSet phldrT="[Text]" custT="1"/>
      <dgm:spPr/>
      <dgm:t>
        <a:bodyPr/>
        <a:lstStyle/>
        <a:p>
          <a:r>
            <a:rPr lang="en-ZA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Agriculture</a:t>
          </a:r>
        </a:p>
        <a:p>
          <a:r>
            <a:rPr lang="en-ZA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 N$ 10 billion)</a:t>
          </a:r>
          <a:endParaRPr lang="en-NA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C2EF1F-FE91-4A08-93BC-981467E28AE3}" type="parTrans" cxnId="{39BF1AC9-B981-41C3-B8A8-FD1E024F0F72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92BDBE-9CF0-499E-B8F0-03FB3E4A2949}" type="sibTrans" cxnId="{39BF1AC9-B981-41C3-B8A8-FD1E024F0F72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07DE50-033E-444B-9571-77A3766FCE28}">
      <dgm:prSet phldrT="[Text]" custT="1"/>
      <dgm:spPr/>
      <dgm:t>
        <a:bodyPr/>
        <a:lstStyle/>
        <a:p>
          <a:r>
            <a:rPr lang="en-ZA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Enhance food security and reduce food imports.</a:t>
          </a:r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0CACB4-7892-43BD-A6AE-E36DB4F7CE9E}" type="parTrans" cxnId="{EBA95059-27F5-41F5-AA37-B76BB40E254B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33E6F9-BDFE-4642-824A-8BA69FAE636F}" type="sibTrans" cxnId="{EBA95059-27F5-41F5-AA37-B76BB40E254B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3963AE-8061-4AB9-950A-98E7413DB8AD}">
      <dgm:prSet phldrT="[Text]" custT="1"/>
      <dgm:spPr/>
      <dgm:t>
        <a:bodyPr/>
        <a:lstStyle/>
        <a:p>
          <a:r>
            <a:rPr lang="en-ZA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Sports</a:t>
          </a:r>
        </a:p>
        <a:p>
          <a:r>
            <a:rPr lang="en-ZA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(N$ 6.9 billion)</a:t>
          </a:r>
          <a:endParaRPr lang="en-NA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409811-742C-4FE8-A763-FA9FEAD53858}" type="parTrans" cxnId="{A48D2C78-6652-4B9E-ADB4-1EAFAC8752AE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34115C-46FD-43E2-ADF0-2BE223E60F9E}" type="sibTrans" cxnId="{A48D2C78-6652-4B9E-ADB4-1EAFAC8752AE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E5D670-003A-44CD-BD72-A00A111C8F1C}">
      <dgm:prSet phldrT="[Text]" custT="1"/>
      <dgm:spPr/>
      <dgm:t>
        <a:bodyPr/>
        <a:lstStyle/>
        <a:p>
          <a:r>
            <a:rPr lang="en-ZA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Build basic sports infrastructure in all 121 constituencies.</a:t>
          </a:r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D405D4-47B1-488A-9158-EE3ADA8C5D12}" type="parTrans" cxnId="{7CF48662-806A-4664-9B1F-E2DE72378D1D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5DC476-6C14-45FA-BA2D-3F0E3FCD120D}" type="sibTrans" cxnId="{7CF48662-806A-4664-9B1F-E2DE72378D1D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BA554A-46BF-472A-8491-517A948D8AE7}">
      <dgm:prSet phldrT="[Text]" custT="1"/>
      <dgm:spPr/>
      <dgm:t>
        <a:bodyPr/>
        <a:lstStyle/>
        <a:p>
          <a:r>
            <a:rPr lang="en-ZA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Youth Empowerment</a:t>
          </a:r>
        </a:p>
        <a:p>
          <a:r>
            <a:rPr lang="en-ZA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(N$ 10 billion)</a:t>
          </a:r>
          <a:endParaRPr lang="en-NA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7D1684-F268-46E0-A369-068AD61F5908}" type="parTrans" cxnId="{A2026435-9E36-42B6-BED9-E253BACF560F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A98C7A-50FD-4F91-A4D2-4B97DC7587F3}" type="sibTrans" cxnId="{A2026435-9E36-42B6-BED9-E253BACF560F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9C6032-2D55-4417-9862-DEC745D589DE}">
      <dgm:prSet phldrT="[Text]" custT="1"/>
      <dgm:spPr/>
      <dgm:t>
        <a:bodyPr/>
        <a:lstStyle/>
        <a:p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Establish a National Youth Fund (N$500 million annually).</a:t>
          </a:r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95FA60-176A-4BE4-B094-075B86C4287D}" type="parTrans" cxnId="{1A59A974-896F-4071-8A64-BCB2157EB8D8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C67026-73A7-4652-83EB-0B87269F81FD}" type="sibTrans" cxnId="{1A59A974-896F-4071-8A64-BCB2157EB8D8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407CAE-9611-4560-929B-319E084A294F}">
      <dgm:prSet phldrT="[Text]" custT="1"/>
      <dgm:spPr/>
      <dgm:t>
        <a:bodyPr/>
        <a:lstStyle/>
        <a:p>
          <a:r>
            <a:rPr lang="en-ZA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Quality Education and Training</a:t>
          </a:r>
        </a:p>
        <a:p>
          <a:r>
            <a:rPr lang="en-ZA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(N$ 25 billion)</a:t>
          </a:r>
          <a:endParaRPr lang="en-NA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F4C4C0-2EFB-4680-BDED-B2B319FA126F}" type="parTrans" cxnId="{65C6CCF7-0EDD-40A0-A739-170BBCD702ED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4A6289-8BA4-41CD-8457-7D73EF3CA87F}" type="sibTrans" cxnId="{65C6CCF7-0EDD-40A0-A739-170BBCD702ED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A80326-7E50-42EC-B214-FDA7B8D7B665}">
      <dgm:prSet phldrT="[Text]" custT="1"/>
      <dgm:spPr/>
      <dgm:t>
        <a:bodyPr/>
        <a:lstStyle/>
        <a:p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Provide free higher education and vocational training.</a:t>
          </a:r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A95038-B623-4D7D-B44B-B2D7F36CF35F}" type="parTrans" cxnId="{2496B298-044B-4FAC-BDDD-99322CD94F0E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90A155-0361-40EE-8E32-DB6A5DB0CE9E}" type="sibTrans" cxnId="{2496B298-044B-4FAC-BDDD-99322CD94F0E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5E30C7-C655-4D7D-9298-826FAF72D2F3}">
      <dgm:prSet phldrT="[Text]" custT="1"/>
      <dgm:spPr/>
      <dgm:t>
        <a:bodyPr/>
        <a:lstStyle/>
        <a:p>
          <a:r>
            <a:rPr lang="en-ZA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Creative Industry</a:t>
          </a:r>
        </a:p>
        <a:p>
          <a:r>
            <a:rPr lang="en-ZA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(N$ 1.3 billion)</a:t>
          </a:r>
          <a:endParaRPr lang="en-NA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494F03-4ADD-4D0A-8B4C-2B59FD72691A}" type="parTrans" cxnId="{81F2AC05-F08F-4EAF-912D-18CC32BFD50D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E1B452-E955-49E6-BB3E-EF5C3ADD64B7}" type="sibTrans" cxnId="{81F2AC05-F08F-4EAF-912D-18CC32BFD50D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130C9C-D653-40B6-AE72-39611F299ADF}">
      <dgm:prSet phldrT="[Text]" custT="1"/>
      <dgm:spPr/>
      <dgm:t>
        <a:bodyPr/>
        <a:lstStyle/>
        <a:p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Establish national arts and creative industry awards.</a:t>
          </a:r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38AB8A-48F8-48B2-8920-2CA59736642E}" type="parTrans" cxnId="{6B382718-432C-4742-8EA4-9CE1C39F3F03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76A821-7C5D-456C-84B7-7C548BF7FF42}" type="sibTrans" cxnId="{6B382718-432C-4742-8EA4-9CE1C39F3F03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80FA7C-E092-47ED-A7FF-5D7DB3FC6403}">
      <dgm:prSet phldrT="[Text]" custT="1"/>
      <dgm:spPr/>
      <dgm:t>
        <a:bodyPr/>
        <a:lstStyle/>
        <a:p>
          <a:r>
            <a:rPr lang="en-ZA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Quality Health and Social Welfare </a:t>
          </a:r>
        </a:p>
        <a:p>
          <a:r>
            <a:rPr lang="en-ZA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(N$ 15 billion)</a:t>
          </a:r>
          <a:endParaRPr lang="en-NA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DDC504-BAC8-4161-A80A-FF0BD71062E8}" type="parTrans" cxnId="{E8631EFE-B4AD-4198-A850-651FB2193716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C66157-6E71-4DEA-98C9-9A5934D8EA98}" type="sibTrans" cxnId="{E8631EFE-B4AD-4198-A850-651FB2193716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3E4F35-E57E-400D-B675-4783C1B8A286}">
      <dgm:prSet phldrT="[Text]" custT="1"/>
      <dgm:spPr/>
      <dgm:t>
        <a:bodyPr/>
        <a:lstStyle/>
        <a:p>
          <a:r>
            <a:rPr lang="en-US" sz="1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Expand access to healthcare, especially in rural areas.</a:t>
          </a:r>
          <a:endParaRPr lang="en-NA" sz="13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525279-5E0F-4105-A04B-F1C230DB2781}" type="parTrans" cxnId="{10BD1F60-D8E2-4C88-9146-39912D29CA87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EAF908-E51C-4F87-9615-C30C9BCD8202}" type="sibTrans" cxnId="{10BD1F60-D8E2-4C88-9146-39912D29CA87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FD66A3-8A20-4902-BE39-A50D25403DCE}">
      <dgm:prSet phldrT="[Text]" custT="1"/>
      <dgm:spPr/>
      <dgm:t>
        <a:bodyPr/>
        <a:lstStyle/>
        <a:p>
          <a:r>
            <a:rPr lang="en-ZA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Land, Housing and Sanitation</a:t>
          </a:r>
        </a:p>
        <a:p>
          <a:r>
            <a:rPr lang="en-ZA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(N$ 17.5 billion)</a:t>
          </a:r>
          <a:endParaRPr lang="en-NA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DB4167-4901-40BB-A2E5-D6011808EC75}" type="parTrans" cxnId="{30080935-0396-4011-8A90-E056C9C206F5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3406ED-9FDD-4182-9E11-DA30E42E0363}" type="sibTrans" cxnId="{30080935-0396-4011-8A90-E056C9C206F5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9B295-5EC3-4FB0-A5A8-DF0365114842}">
      <dgm:prSet phldrT="[Text]" custT="1"/>
      <dgm:spPr/>
      <dgm:t>
        <a:bodyPr/>
        <a:lstStyle/>
        <a:p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Construct 50,000 affordable houses by 2029.</a:t>
          </a:r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4E2A04-4CA4-4D4C-9B56-E1067F89437D}" type="parTrans" cxnId="{58009C1C-8E21-4E31-ACB5-9A5675FE0E86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FDF4E5-9697-42A3-99EE-7F1F3F2248B9}" type="sibTrans" cxnId="{58009C1C-8E21-4E31-ACB5-9A5675FE0E86}">
      <dgm:prSet/>
      <dgm:spPr/>
      <dgm:t>
        <a:bodyPr/>
        <a:lstStyle/>
        <a:p>
          <a:endParaRPr lang="en-N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CED48B-A4D0-473C-B199-72DF98A1E98E}">
      <dgm:prSet custT="1"/>
      <dgm:spPr/>
      <dgm:t>
        <a:bodyPr/>
        <a:lstStyle/>
        <a:p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Develop 130,000 hectares of large-scale farms.</a:t>
          </a:r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802E7E-749D-4851-A2F0-1A96C6867294}" type="parTrans" cxnId="{64C93958-B9C9-4980-A997-7C06AF66D86E}">
      <dgm:prSet/>
      <dgm:spPr/>
      <dgm:t>
        <a:bodyPr/>
        <a:lstStyle/>
        <a:p>
          <a:endParaRPr lang="en-NA"/>
        </a:p>
      </dgm:t>
    </dgm:pt>
    <dgm:pt modelId="{29608623-590D-43E6-B868-E3F0739D4CFA}" type="sibTrans" cxnId="{64C93958-B9C9-4980-A997-7C06AF66D86E}">
      <dgm:prSet/>
      <dgm:spPr/>
      <dgm:t>
        <a:bodyPr/>
        <a:lstStyle/>
        <a:p>
          <a:endParaRPr lang="en-NA"/>
        </a:p>
      </dgm:t>
    </dgm:pt>
    <dgm:pt modelId="{E7EE89FB-7159-47BB-AC85-69C9A99CF73C}">
      <dgm:prSet custT="1"/>
      <dgm:spPr/>
      <dgm:t>
        <a:bodyPr/>
        <a:lstStyle/>
        <a:p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Expand Green Schemes to 100% capacity.</a:t>
          </a:r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E7C46-E6AF-48C3-BD60-F941E69A37FC}" type="parTrans" cxnId="{D6492FD8-6FF3-4246-9D9A-5C4CC7374703}">
      <dgm:prSet/>
      <dgm:spPr/>
      <dgm:t>
        <a:bodyPr/>
        <a:lstStyle/>
        <a:p>
          <a:endParaRPr lang="en-NA"/>
        </a:p>
      </dgm:t>
    </dgm:pt>
    <dgm:pt modelId="{B348EE45-2FDE-427E-BF53-4F84072CB571}" type="sibTrans" cxnId="{D6492FD8-6FF3-4246-9D9A-5C4CC7374703}">
      <dgm:prSet/>
      <dgm:spPr/>
      <dgm:t>
        <a:bodyPr/>
        <a:lstStyle/>
        <a:p>
          <a:endParaRPr lang="en-NA"/>
        </a:p>
      </dgm:t>
    </dgm:pt>
    <dgm:pt modelId="{A700CDEE-C60C-47AF-9129-44C50E4B3A36}">
      <dgm:prSet custT="1"/>
      <dgm:spPr/>
      <dgm:t>
        <a:bodyPr/>
        <a:lstStyle/>
        <a:p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Integrate small-scale farmers into value chains.</a:t>
          </a:r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7BA68B-099A-4DCC-901B-FEA29A7FD8A5}" type="parTrans" cxnId="{2A155347-433C-4706-BF6E-76DF0ECB20A6}">
      <dgm:prSet/>
      <dgm:spPr/>
      <dgm:t>
        <a:bodyPr/>
        <a:lstStyle/>
        <a:p>
          <a:endParaRPr lang="en-NA"/>
        </a:p>
      </dgm:t>
    </dgm:pt>
    <dgm:pt modelId="{159587AD-49E9-4C95-B997-DD92E52A691E}" type="sibTrans" cxnId="{2A155347-433C-4706-BF6E-76DF0ECB20A6}">
      <dgm:prSet/>
      <dgm:spPr/>
      <dgm:t>
        <a:bodyPr/>
        <a:lstStyle/>
        <a:p>
          <a:endParaRPr lang="en-NA"/>
        </a:p>
      </dgm:t>
    </dgm:pt>
    <dgm:pt modelId="{F9A15D67-9BEF-4E69-90D0-3109FE1338E8}">
      <dgm:prSet custT="1"/>
      <dgm:spPr/>
      <dgm:t>
        <a:bodyPr/>
        <a:lstStyle/>
        <a:p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88B225-C728-4451-88B0-CE5AC497F1F8}" type="parTrans" cxnId="{AA846122-8B42-48E7-A558-8B9325DA7AA2}">
      <dgm:prSet/>
      <dgm:spPr/>
      <dgm:t>
        <a:bodyPr/>
        <a:lstStyle/>
        <a:p>
          <a:endParaRPr lang="en-NA"/>
        </a:p>
      </dgm:t>
    </dgm:pt>
    <dgm:pt modelId="{D15499C6-C1EC-44F5-8FB0-1BE7825EDBF9}" type="sibTrans" cxnId="{AA846122-8B42-48E7-A558-8B9325DA7AA2}">
      <dgm:prSet/>
      <dgm:spPr/>
      <dgm:t>
        <a:bodyPr/>
        <a:lstStyle/>
        <a:p>
          <a:endParaRPr lang="en-NA"/>
        </a:p>
      </dgm:t>
    </dgm:pt>
    <dgm:pt modelId="{08AC03F7-7604-4CAF-A518-7414ABD66369}">
      <dgm:prSet custT="1"/>
      <dgm:spPr/>
      <dgm:t>
        <a:bodyPr/>
        <a:lstStyle/>
        <a:p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Mass formalization of informal settlements.</a:t>
          </a:r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014D5A-C5B4-494D-8BE5-C8DF4717B4CD}" type="parTrans" cxnId="{5D7790B9-3C90-416B-8732-3F8776B0863B}">
      <dgm:prSet/>
      <dgm:spPr/>
      <dgm:t>
        <a:bodyPr/>
        <a:lstStyle/>
        <a:p>
          <a:endParaRPr lang="en-NA"/>
        </a:p>
      </dgm:t>
    </dgm:pt>
    <dgm:pt modelId="{66200B93-188C-4A06-8465-20BF0707AF93}" type="sibTrans" cxnId="{5D7790B9-3C90-416B-8732-3F8776B0863B}">
      <dgm:prSet/>
      <dgm:spPr/>
      <dgm:t>
        <a:bodyPr/>
        <a:lstStyle/>
        <a:p>
          <a:endParaRPr lang="en-NA"/>
        </a:p>
      </dgm:t>
    </dgm:pt>
    <dgm:pt modelId="{99979938-EAE2-4C71-992F-7030A49C2A8A}">
      <dgm:prSet custT="1"/>
      <dgm:spPr/>
      <dgm:t>
        <a:bodyPr/>
        <a:lstStyle/>
        <a:p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Build 1,000 sanitation facilities (20,000 units).</a:t>
          </a:r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9B13D5-F441-4BA2-9A29-70160ACD53D9}" type="parTrans" cxnId="{AEC85046-FED1-4720-9965-7403EE07E504}">
      <dgm:prSet/>
      <dgm:spPr/>
      <dgm:t>
        <a:bodyPr/>
        <a:lstStyle/>
        <a:p>
          <a:endParaRPr lang="en-NA"/>
        </a:p>
      </dgm:t>
    </dgm:pt>
    <dgm:pt modelId="{5663505F-EE1D-4A86-9256-F000583991C1}" type="sibTrans" cxnId="{AEC85046-FED1-4720-9965-7403EE07E504}">
      <dgm:prSet/>
      <dgm:spPr/>
      <dgm:t>
        <a:bodyPr/>
        <a:lstStyle/>
        <a:p>
          <a:endParaRPr lang="en-NA"/>
        </a:p>
      </dgm:t>
    </dgm:pt>
    <dgm:pt modelId="{3E75B0AD-4F1F-4353-9F81-156736D41264}">
      <dgm:prSet custT="1"/>
      <dgm:spPr/>
      <dgm:t>
        <a:bodyPr/>
        <a:lstStyle/>
        <a:p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1FBF04-E97C-4C2B-9DA2-8E7D09DE24B8}" type="parTrans" cxnId="{9DA2F137-8DB1-4E24-BDE0-311ED9AAF51A}">
      <dgm:prSet/>
      <dgm:spPr/>
      <dgm:t>
        <a:bodyPr/>
        <a:lstStyle/>
        <a:p>
          <a:endParaRPr lang="en-NA"/>
        </a:p>
      </dgm:t>
    </dgm:pt>
    <dgm:pt modelId="{EEC5A8BB-BDD3-41CC-B291-CB6ADBB19AAB}" type="sibTrans" cxnId="{9DA2F137-8DB1-4E24-BDE0-311ED9AAF51A}">
      <dgm:prSet/>
      <dgm:spPr/>
      <dgm:t>
        <a:bodyPr/>
        <a:lstStyle/>
        <a:p>
          <a:endParaRPr lang="en-NA"/>
        </a:p>
      </dgm:t>
    </dgm:pt>
    <dgm:pt modelId="{ED02F1E0-36F6-4A2D-ACE0-1533B4DE558A}">
      <dgm:prSet custT="1"/>
      <dgm:spPr/>
      <dgm:t>
        <a:bodyPr/>
        <a:lstStyle/>
        <a:p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Provide funding for studios, facilities, and equipment.</a:t>
          </a:r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6113AD-D165-4035-BDC7-8AA3E0817DC2}" type="parTrans" cxnId="{D0FBC8D8-2708-4782-9A0A-00483CB2757E}">
      <dgm:prSet/>
      <dgm:spPr/>
      <dgm:t>
        <a:bodyPr/>
        <a:lstStyle/>
        <a:p>
          <a:endParaRPr lang="en-NA"/>
        </a:p>
      </dgm:t>
    </dgm:pt>
    <dgm:pt modelId="{9B611C35-BF1E-4B56-A575-6977FE9D42CA}" type="sibTrans" cxnId="{D0FBC8D8-2708-4782-9A0A-00483CB2757E}">
      <dgm:prSet/>
      <dgm:spPr/>
      <dgm:t>
        <a:bodyPr/>
        <a:lstStyle/>
        <a:p>
          <a:endParaRPr lang="en-NA"/>
        </a:p>
      </dgm:t>
    </dgm:pt>
    <dgm:pt modelId="{211F2480-E936-44F5-BF99-4A9143F7C3CB}">
      <dgm:prSet custT="1"/>
      <dgm:spPr/>
      <dgm:t>
        <a:bodyPr/>
        <a:lstStyle/>
        <a:p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Develop infrastructure to support local talent.</a:t>
          </a:r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8DA2AC-7A95-4947-9945-1CA2CA8985AC}" type="parTrans" cxnId="{6EE76693-6377-4341-B271-6A841E74741A}">
      <dgm:prSet/>
      <dgm:spPr/>
      <dgm:t>
        <a:bodyPr/>
        <a:lstStyle/>
        <a:p>
          <a:endParaRPr lang="en-NA"/>
        </a:p>
      </dgm:t>
    </dgm:pt>
    <dgm:pt modelId="{6E0867FF-668A-4F63-9900-686AD02BCAAB}" type="sibTrans" cxnId="{6EE76693-6377-4341-B271-6A841E74741A}">
      <dgm:prSet/>
      <dgm:spPr/>
      <dgm:t>
        <a:bodyPr/>
        <a:lstStyle/>
        <a:p>
          <a:endParaRPr lang="en-NA"/>
        </a:p>
      </dgm:t>
    </dgm:pt>
    <dgm:pt modelId="{E2081A65-6641-4F9F-B58C-9CF996173535}">
      <dgm:prSet custT="1"/>
      <dgm:spPr/>
      <dgm:t>
        <a:bodyPr/>
        <a:lstStyle/>
        <a:p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C4C982-CCB6-47C8-B448-C954D9DACE8F}" type="parTrans" cxnId="{D0D16485-6A42-4646-BF2D-957FAF6398BD}">
      <dgm:prSet/>
      <dgm:spPr/>
      <dgm:t>
        <a:bodyPr/>
        <a:lstStyle/>
        <a:p>
          <a:endParaRPr lang="en-NA"/>
        </a:p>
      </dgm:t>
    </dgm:pt>
    <dgm:pt modelId="{9CF9DC61-659B-40F3-AA0F-5E7A68AF846B}" type="sibTrans" cxnId="{D0D16485-6A42-4646-BF2D-957FAF6398BD}">
      <dgm:prSet/>
      <dgm:spPr/>
      <dgm:t>
        <a:bodyPr/>
        <a:lstStyle/>
        <a:p>
          <a:endParaRPr lang="en-NA"/>
        </a:p>
      </dgm:t>
    </dgm:pt>
    <dgm:pt modelId="{5AE1C0BF-66B2-460F-A0B0-6BA2A40CC0F4}">
      <dgm:prSet custT="1"/>
      <dgm:spPr/>
      <dgm:t>
        <a:bodyPr/>
        <a:lstStyle/>
        <a:p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Provide funding for 6,000 youth-owned businesses annually.</a:t>
          </a:r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F8FA6D-3A26-49EF-921F-6967A4E0CD43}" type="parTrans" cxnId="{84611F1E-2700-47C2-8144-CA80C2A4DC59}">
      <dgm:prSet/>
      <dgm:spPr/>
      <dgm:t>
        <a:bodyPr/>
        <a:lstStyle/>
        <a:p>
          <a:endParaRPr lang="en-NA"/>
        </a:p>
      </dgm:t>
    </dgm:pt>
    <dgm:pt modelId="{29516479-5F82-4E39-90D3-0538FF886967}" type="sibTrans" cxnId="{84611F1E-2700-47C2-8144-CA80C2A4DC59}">
      <dgm:prSet/>
      <dgm:spPr/>
      <dgm:t>
        <a:bodyPr/>
        <a:lstStyle/>
        <a:p>
          <a:endParaRPr lang="en-NA"/>
        </a:p>
      </dgm:t>
    </dgm:pt>
    <dgm:pt modelId="{463C4464-C623-455E-BBB0-8BB685304FD0}">
      <dgm:prSet custT="1"/>
      <dgm:spPr/>
      <dgm:t>
        <a:bodyPr/>
        <a:lstStyle/>
        <a:p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Create youth apprenticeship and internship programs.</a:t>
          </a:r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892F47-03A6-4D9F-A15E-1514F142E9CE}" type="parTrans" cxnId="{FC1AFDB9-68C1-4C80-BB72-E1F4585C7862}">
      <dgm:prSet/>
      <dgm:spPr/>
      <dgm:t>
        <a:bodyPr/>
        <a:lstStyle/>
        <a:p>
          <a:endParaRPr lang="en-NA"/>
        </a:p>
      </dgm:t>
    </dgm:pt>
    <dgm:pt modelId="{73AB7ACB-90CB-4CFB-83B6-3D08E6F9D423}" type="sibTrans" cxnId="{FC1AFDB9-68C1-4C80-BB72-E1F4585C7862}">
      <dgm:prSet/>
      <dgm:spPr/>
      <dgm:t>
        <a:bodyPr/>
        <a:lstStyle/>
        <a:p>
          <a:endParaRPr lang="en-NA"/>
        </a:p>
      </dgm:t>
    </dgm:pt>
    <dgm:pt modelId="{451B7AF6-51B3-434F-9578-99E6F5004BCD}">
      <dgm:prSet custT="1"/>
      <dgm:spPr/>
      <dgm:t>
        <a:bodyPr/>
        <a:lstStyle/>
        <a:p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EFBF4C-E6D8-42C2-A870-E2059C550328}" type="parTrans" cxnId="{D4BAD70F-7B4E-4897-B550-EBAC600BBDA0}">
      <dgm:prSet/>
      <dgm:spPr/>
      <dgm:t>
        <a:bodyPr/>
        <a:lstStyle/>
        <a:p>
          <a:endParaRPr lang="en-NA"/>
        </a:p>
      </dgm:t>
    </dgm:pt>
    <dgm:pt modelId="{B3DF6A87-6696-4D36-9113-14171789D71F}" type="sibTrans" cxnId="{D4BAD70F-7B4E-4897-B550-EBAC600BBDA0}">
      <dgm:prSet/>
      <dgm:spPr/>
      <dgm:t>
        <a:bodyPr/>
        <a:lstStyle/>
        <a:p>
          <a:endParaRPr lang="en-NA"/>
        </a:p>
      </dgm:t>
    </dgm:pt>
    <dgm:pt modelId="{A2A0666B-B9DF-45DC-BF60-860A62466148}">
      <dgm:prSet custT="1"/>
      <dgm:spPr/>
      <dgm:t>
        <a:bodyPr/>
        <a:lstStyle/>
        <a:p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Construct CAF Category 2 &amp; 3 stadiums.</a:t>
          </a:r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2E2D47-2E72-4E4A-A9C8-3A6FF31D639F}" type="parTrans" cxnId="{2B288711-0C99-4516-BF7E-3DBF8B8D08EC}">
      <dgm:prSet/>
      <dgm:spPr/>
      <dgm:t>
        <a:bodyPr/>
        <a:lstStyle/>
        <a:p>
          <a:endParaRPr lang="en-NA"/>
        </a:p>
      </dgm:t>
    </dgm:pt>
    <dgm:pt modelId="{4E704DE3-C05D-4455-BC08-F656495A1558}" type="sibTrans" cxnId="{2B288711-0C99-4516-BF7E-3DBF8B8D08EC}">
      <dgm:prSet/>
      <dgm:spPr/>
      <dgm:t>
        <a:bodyPr/>
        <a:lstStyle/>
        <a:p>
          <a:endParaRPr lang="en-NA"/>
        </a:p>
      </dgm:t>
    </dgm:pt>
    <dgm:pt modelId="{CB3ABA93-E5A5-4737-90ED-44C6BAC21B97}">
      <dgm:prSet custT="1"/>
      <dgm:spPr/>
      <dgm:t>
        <a:bodyPr/>
        <a:lstStyle/>
        <a:p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Establish Sports Centres of Excellence.</a:t>
          </a:r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59BC4A-542C-4CC7-B2F2-4E52DD280585}" type="parTrans" cxnId="{FFD86C03-9537-4DCC-A43B-F597077125FA}">
      <dgm:prSet/>
      <dgm:spPr/>
      <dgm:t>
        <a:bodyPr/>
        <a:lstStyle/>
        <a:p>
          <a:endParaRPr lang="en-NA"/>
        </a:p>
      </dgm:t>
    </dgm:pt>
    <dgm:pt modelId="{E06F275A-616F-46B3-8E35-EFE115E73E77}" type="sibTrans" cxnId="{FFD86C03-9537-4DCC-A43B-F597077125FA}">
      <dgm:prSet/>
      <dgm:spPr/>
      <dgm:t>
        <a:bodyPr/>
        <a:lstStyle/>
        <a:p>
          <a:endParaRPr lang="en-NA"/>
        </a:p>
      </dgm:t>
    </dgm:pt>
    <dgm:pt modelId="{3FE1F225-D664-4952-AA46-EFF1CA2334CA}">
      <dgm:prSet custT="1"/>
      <dgm:spPr/>
      <dgm:t>
        <a:bodyPr/>
        <a:lstStyle/>
        <a:p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AD0852-41B0-49DD-BF71-5412C902A94D}" type="parTrans" cxnId="{A7CF541E-A7D9-4A9F-8FAC-F7EB0CCC1BC6}">
      <dgm:prSet/>
      <dgm:spPr/>
      <dgm:t>
        <a:bodyPr/>
        <a:lstStyle/>
        <a:p>
          <a:endParaRPr lang="en-NA"/>
        </a:p>
      </dgm:t>
    </dgm:pt>
    <dgm:pt modelId="{ECE20BB2-052B-4768-8FAF-A73DF6B696A8}" type="sibTrans" cxnId="{A7CF541E-A7D9-4A9F-8FAC-F7EB0CCC1BC6}">
      <dgm:prSet/>
      <dgm:spPr/>
      <dgm:t>
        <a:bodyPr/>
        <a:lstStyle/>
        <a:p>
          <a:endParaRPr lang="en-NA"/>
        </a:p>
      </dgm:t>
    </dgm:pt>
    <dgm:pt modelId="{10149A0C-3BD1-40FB-8F97-51EBF12BD326}">
      <dgm:prSet custT="1"/>
      <dgm:spPr/>
      <dgm:t>
        <a:bodyPr/>
        <a:lstStyle/>
        <a:p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Invest N$25 billion over five years in education infrastructure.</a:t>
          </a:r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EFFE0D-356B-4FF4-993C-797F1FBB4EC3}" type="parTrans" cxnId="{8569256F-CBB4-423F-B55B-30EED1B1D60F}">
      <dgm:prSet/>
      <dgm:spPr/>
      <dgm:t>
        <a:bodyPr/>
        <a:lstStyle/>
        <a:p>
          <a:endParaRPr lang="en-NA"/>
        </a:p>
      </dgm:t>
    </dgm:pt>
    <dgm:pt modelId="{508B8E10-9C65-4BD4-8E55-072A2C699267}" type="sibTrans" cxnId="{8569256F-CBB4-423F-B55B-30EED1B1D60F}">
      <dgm:prSet/>
      <dgm:spPr/>
      <dgm:t>
        <a:bodyPr/>
        <a:lstStyle/>
        <a:p>
          <a:endParaRPr lang="en-NA"/>
        </a:p>
      </dgm:t>
    </dgm:pt>
    <dgm:pt modelId="{53E729DA-9B33-43E9-BDA0-F6EA1CBE9817}">
      <dgm:prSet custT="1"/>
      <dgm:spPr/>
      <dgm:t>
        <a:bodyPr/>
        <a:lstStyle/>
        <a:p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Expand and upgrade HEI and TVET institutions.</a:t>
          </a:r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DFFD94-0429-4B5E-902E-ADDD137277CD}" type="parTrans" cxnId="{B531D476-81DA-4191-B573-C3667FF6CBBA}">
      <dgm:prSet/>
      <dgm:spPr/>
      <dgm:t>
        <a:bodyPr/>
        <a:lstStyle/>
        <a:p>
          <a:endParaRPr lang="en-NA"/>
        </a:p>
      </dgm:t>
    </dgm:pt>
    <dgm:pt modelId="{96652110-FB15-4162-A9C5-DE65D934539F}" type="sibTrans" cxnId="{B531D476-81DA-4191-B573-C3667FF6CBBA}">
      <dgm:prSet/>
      <dgm:spPr/>
      <dgm:t>
        <a:bodyPr/>
        <a:lstStyle/>
        <a:p>
          <a:endParaRPr lang="en-NA"/>
        </a:p>
      </dgm:t>
    </dgm:pt>
    <dgm:pt modelId="{3FCE5762-2421-43B9-BC98-07E854CA75D2}">
      <dgm:prSet custT="1"/>
      <dgm:spPr/>
      <dgm:t>
        <a:bodyPr/>
        <a:lstStyle/>
        <a:p>
          <a:endParaRPr lang="en-NA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A2CE46-5A4D-45F0-903E-CDE814F78070}" type="parTrans" cxnId="{CA6FCD39-39EC-4687-819A-C0E870E42C37}">
      <dgm:prSet/>
      <dgm:spPr/>
      <dgm:t>
        <a:bodyPr/>
        <a:lstStyle/>
        <a:p>
          <a:endParaRPr lang="en-NA"/>
        </a:p>
      </dgm:t>
    </dgm:pt>
    <dgm:pt modelId="{5B80F516-EF99-4C8E-9913-5EED723D01CF}" type="sibTrans" cxnId="{CA6FCD39-39EC-4687-819A-C0E870E42C37}">
      <dgm:prSet/>
      <dgm:spPr/>
      <dgm:t>
        <a:bodyPr/>
        <a:lstStyle/>
        <a:p>
          <a:endParaRPr lang="en-NA"/>
        </a:p>
      </dgm:t>
    </dgm:pt>
    <dgm:pt modelId="{EFC10787-92DC-4A9F-AC84-5F5885A9794E}">
      <dgm:prSet custT="1"/>
      <dgm:spPr/>
      <dgm:t>
        <a:bodyPr/>
        <a:lstStyle/>
        <a:p>
          <a:r>
            <a:rPr lang="en-US" sz="1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Build 11 new intermediate hospitals.</a:t>
          </a:r>
          <a:endParaRPr lang="en-NA" sz="13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D1F465-54B6-4905-896B-F4D8C033025A}" type="parTrans" cxnId="{5DCE7E5C-123A-442B-BA7E-0EB6E522C4B4}">
      <dgm:prSet/>
      <dgm:spPr/>
      <dgm:t>
        <a:bodyPr/>
        <a:lstStyle/>
        <a:p>
          <a:endParaRPr lang="en-NA"/>
        </a:p>
      </dgm:t>
    </dgm:pt>
    <dgm:pt modelId="{C2DDF823-B26B-4101-8FAB-E7AA2CB52CC9}" type="sibTrans" cxnId="{5DCE7E5C-123A-442B-BA7E-0EB6E522C4B4}">
      <dgm:prSet/>
      <dgm:spPr/>
      <dgm:t>
        <a:bodyPr/>
        <a:lstStyle/>
        <a:p>
          <a:endParaRPr lang="en-NA"/>
        </a:p>
      </dgm:t>
    </dgm:pt>
    <dgm:pt modelId="{B889BB4B-517C-42D2-A90B-4C87548413EE}">
      <dgm:prSet custT="1"/>
      <dgm:spPr/>
      <dgm:t>
        <a:bodyPr/>
        <a:lstStyle/>
        <a:p>
          <a:r>
            <a:rPr lang="en-US" sz="1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Strengthen emergency medical services and recruit 8,134 healthcare personnel.</a:t>
          </a:r>
          <a:endParaRPr lang="en-NA" sz="13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4F6CE3-293B-4CD2-85EB-79D24D9FB5C2}" type="parTrans" cxnId="{41C8FA2A-FDFF-49AE-95F7-038F621C8161}">
      <dgm:prSet/>
      <dgm:spPr/>
      <dgm:t>
        <a:bodyPr/>
        <a:lstStyle/>
        <a:p>
          <a:endParaRPr lang="en-NA"/>
        </a:p>
      </dgm:t>
    </dgm:pt>
    <dgm:pt modelId="{972881A9-9C3B-41E7-8CAD-D988C1A73F6E}" type="sibTrans" cxnId="{41C8FA2A-FDFF-49AE-95F7-038F621C8161}">
      <dgm:prSet/>
      <dgm:spPr/>
      <dgm:t>
        <a:bodyPr/>
        <a:lstStyle/>
        <a:p>
          <a:endParaRPr lang="en-NA"/>
        </a:p>
      </dgm:t>
    </dgm:pt>
    <dgm:pt modelId="{80AC416B-5A3C-4459-B2B9-A88A5B7EE695}">
      <dgm:prSet custT="1"/>
      <dgm:spPr/>
      <dgm:t>
        <a:bodyPr/>
        <a:lstStyle/>
        <a:p>
          <a:endParaRPr lang="en-NA" sz="13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77D145-CB9A-4758-88C8-9593EE144FDE}" type="parTrans" cxnId="{6359C04B-DD2B-4284-BE7C-567000B5477D}">
      <dgm:prSet/>
      <dgm:spPr/>
      <dgm:t>
        <a:bodyPr/>
        <a:lstStyle/>
        <a:p>
          <a:endParaRPr lang="en-NA"/>
        </a:p>
      </dgm:t>
    </dgm:pt>
    <dgm:pt modelId="{9F16A0A9-E226-4625-9CD0-6C1433BC88BC}" type="sibTrans" cxnId="{6359C04B-DD2B-4284-BE7C-567000B5477D}">
      <dgm:prSet/>
      <dgm:spPr/>
      <dgm:t>
        <a:bodyPr/>
        <a:lstStyle/>
        <a:p>
          <a:endParaRPr lang="en-NA"/>
        </a:p>
      </dgm:t>
    </dgm:pt>
    <dgm:pt modelId="{EAFB5366-A0A9-45D5-AD50-1A38D9A432C7}" type="pres">
      <dgm:prSet presAssocID="{5B220C78-4F60-4E19-B858-4F441037F195}" presName="Name0" presStyleCnt="0">
        <dgm:presLayoutVars>
          <dgm:dir/>
          <dgm:resizeHandles val="exact"/>
        </dgm:presLayoutVars>
      </dgm:prSet>
      <dgm:spPr/>
    </dgm:pt>
    <dgm:pt modelId="{6EF30B18-AEAB-405A-8755-98F530CFE722}" type="pres">
      <dgm:prSet presAssocID="{5B220C78-4F60-4E19-B858-4F441037F195}" presName="fgShape" presStyleLbl="fgShp" presStyleIdx="0" presStyleCnt="1" custScaleY="62114" custLinFactY="-300000" custLinFactNeighborX="1456" custLinFactNeighborY="-394521"/>
      <dgm:spPr/>
    </dgm:pt>
    <dgm:pt modelId="{F502A3A8-ED58-4CF0-A12C-A216519BF6BA}" type="pres">
      <dgm:prSet presAssocID="{5B220C78-4F60-4E19-B858-4F441037F195}" presName="linComp" presStyleCnt="0"/>
      <dgm:spPr/>
    </dgm:pt>
    <dgm:pt modelId="{77505B58-7CA9-46C6-B2D0-6625D4793026}" type="pres">
      <dgm:prSet presAssocID="{81ACFEA6-77AD-4865-A55A-842A6AF571D9}" presName="compNode" presStyleCnt="0"/>
      <dgm:spPr/>
    </dgm:pt>
    <dgm:pt modelId="{6435403F-F180-4A0A-856C-57E6A8D805F7}" type="pres">
      <dgm:prSet presAssocID="{81ACFEA6-77AD-4865-A55A-842A6AF571D9}" presName="bkgdShape" presStyleLbl="node1" presStyleIdx="0" presStyleCnt="7"/>
      <dgm:spPr/>
    </dgm:pt>
    <dgm:pt modelId="{687C0924-F1A0-49A5-A5CD-B46AC493C331}" type="pres">
      <dgm:prSet presAssocID="{81ACFEA6-77AD-4865-A55A-842A6AF571D9}" presName="nodeTx" presStyleLbl="node1" presStyleIdx="0" presStyleCnt="7">
        <dgm:presLayoutVars>
          <dgm:bulletEnabled val="1"/>
        </dgm:presLayoutVars>
      </dgm:prSet>
      <dgm:spPr/>
    </dgm:pt>
    <dgm:pt modelId="{ABB29A51-0521-4723-AE8B-08C7D2AFF68C}" type="pres">
      <dgm:prSet presAssocID="{81ACFEA6-77AD-4865-A55A-842A6AF571D9}" presName="invisiNode" presStyleLbl="node1" presStyleIdx="0" presStyleCnt="7"/>
      <dgm:spPr/>
    </dgm:pt>
    <dgm:pt modelId="{59356679-1056-49CE-A7D4-84E16D9159B1}" type="pres">
      <dgm:prSet presAssocID="{81ACFEA6-77AD-4865-A55A-842A6AF571D9}" presName="imagNode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74911EF5-A1F8-4C3E-807B-A07D5B02E0A9}" type="pres">
      <dgm:prSet presAssocID="{D392BDBE-9CF0-499E-B8F0-03FB3E4A2949}" presName="sibTrans" presStyleLbl="sibTrans2D1" presStyleIdx="0" presStyleCnt="0"/>
      <dgm:spPr/>
    </dgm:pt>
    <dgm:pt modelId="{978B7532-1A1E-4EBB-945D-983074A8FDC9}" type="pres">
      <dgm:prSet presAssocID="{843963AE-8061-4AB9-950A-98E7413DB8AD}" presName="compNode" presStyleCnt="0"/>
      <dgm:spPr/>
    </dgm:pt>
    <dgm:pt modelId="{86699CBB-A29B-459F-A49E-0105748471E7}" type="pres">
      <dgm:prSet presAssocID="{843963AE-8061-4AB9-950A-98E7413DB8AD}" presName="bkgdShape" presStyleLbl="node1" presStyleIdx="1" presStyleCnt="7" custScaleX="115497" custLinFactNeighborX="4865"/>
      <dgm:spPr/>
    </dgm:pt>
    <dgm:pt modelId="{2F992D62-1DBB-4F7B-99DD-68DF5CF9DC57}" type="pres">
      <dgm:prSet presAssocID="{843963AE-8061-4AB9-950A-98E7413DB8AD}" presName="nodeTx" presStyleLbl="node1" presStyleIdx="1" presStyleCnt="7">
        <dgm:presLayoutVars>
          <dgm:bulletEnabled val="1"/>
        </dgm:presLayoutVars>
      </dgm:prSet>
      <dgm:spPr/>
    </dgm:pt>
    <dgm:pt modelId="{66C0F0A8-BE02-4EBA-89EF-785B7C2E418E}" type="pres">
      <dgm:prSet presAssocID="{843963AE-8061-4AB9-950A-98E7413DB8AD}" presName="invisiNode" presStyleLbl="node1" presStyleIdx="1" presStyleCnt="7"/>
      <dgm:spPr/>
    </dgm:pt>
    <dgm:pt modelId="{AE8B2426-1BB5-41DC-BFA7-221F693C68F6}" type="pres">
      <dgm:prSet presAssocID="{843963AE-8061-4AB9-950A-98E7413DB8AD}" presName="imagNode" presStyleLbl="fgImgPlac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84AE3114-B65D-4D40-9241-CECF30EB1304}" type="pres">
      <dgm:prSet presAssocID="{4734115C-46FD-43E2-ADF0-2BE223E60F9E}" presName="sibTrans" presStyleLbl="sibTrans2D1" presStyleIdx="0" presStyleCnt="0"/>
      <dgm:spPr/>
    </dgm:pt>
    <dgm:pt modelId="{33AA2784-64B0-43E4-B3BB-C7634F85A942}" type="pres">
      <dgm:prSet presAssocID="{32BA554A-46BF-472A-8491-517A948D8AE7}" presName="compNode" presStyleCnt="0"/>
      <dgm:spPr/>
    </dgm:pt>
    <dgm:pt modelId="{253BCB81-BDBB-457F-A071-D88D21B8A47A}" type="pres">
      <dgm:prSet presAssocID="{32BA554A-46BF-472A-8491-517A948D8AE7}" presName="bkgdShape" presStyleLbl="node1" presStyleIdx="2" presStyleCnt="7"/>
      <dgm:spPr/>
    </dgm:pt>
    <dgm:pt modelId="{4D1C3813-E9AC-486E-AD7F-B1E919AC333B}" type="pres">
      <dgm:prSet presAssocID="{32BA554A-46BF-472A-8491-517A948D8AE7}" presName="nodeTx" presStyleLbl="node1" presStyleIdx="2" presStyleCnt="7">
        <dgm:presLayoutVars>
          <dgm:bulletEnabled val="1"/>
        </dgm:presLayoutVars>
      </dgm:prSet>
      <dgm:spPr/>
    </dgm:pt>
    <dgm:pt modelId="{17839110-0402-4946-997A-98813F89A1A3}" type="pres">
      <dgm:prSet presAssocID="{32BA554A-46BF-472A-8491-517A948D8AE7}" presName="invisiNode" presStyleLbl="node1" presStyleIdx="2" presStyleCnt="7"/>
      <dgm:spPr/>
    </dgm:pt>
    <dgm:pt modelId="{BCA0FB9E-DEBB-47B9-A69D-AD8D7C7615D5}" type="pres">
      <dgm:prSet presAssocID="{32BA554A-46BF-472A-8491-517A948D8AE7}" presName="imagNode" presStyleLbl="fgImgPlace1" presStyleIdx="2" presStyleCnt="7"/>
      <dgm:spPr>
        <a:blipFill>
          <a:blip xmlns:r="http://schemas.openxmlformats.org/officeDocument/2006/relationships" r:embed="rId3"/>
          <a:srcRect/>
          <a:stretch>
            <a:fillRect l="-3000" r="-3000"/>
          </a:stretch>
        </a:blipFill>
      </dgm:spPr>
    </dgm:pt>
    <dgm:pt modelId="{35CB41ED-FD05-44B2-99BD-EBCCA037D3D2}" type="pres">
      <dgm:prSet presAssocID="{63A98C7A-50FD-4F91-A4D2-4B97DC7587F3}" presName="sibTrans" presStyleLbl="sibTrans2D1" presStyleIdx="0" presStyleCnt="0"/>
      <dgm:spPr/>
    </dgm:pt>
    <dgm:pt modelId="{F9064EA9-AD5A-4CD1-B6BA-EE85EBFE0D5F}" type="pres">
      <dgm:prSet presAssocID="{BC407CAE-9611-4560-929B-319E084A294F}" presName="compNode" presStyleCnt="0"/>
      <dgm:spPr/>
    </dgm:pt>
    <dgm:pt modelId="{8B404C63-F012-4FF4-AEF0-DE46A8FA7BCE}" type="pres">
      <dgm:prSet presAssocID="{BC407CAE-9611-4560-929B-319E084A294F}" presName="bkgdShape" presStyleLbl="node1" presStyleIdx="3" presStyleCnt="7"/>
      <dgm:spPr/>
    </dgm:pt>
    <dgm:pt modelId="{664B9F5B-EB32-47B5-A52A-BB995AE725D5}" type="pres">
      <dgm:prSet presAssocID="{BC407CAE-9611-4560-929B-319E084A294F}" presName="nodeTx" presStyleLbl="node1" presStyleIdx="3" presStyleCnt="7">
        <dgm:presLayoutVars>
          <dgm:bulletEnabled val="1"/>
        </dgm:presLayoutVars>
      </dgm:prSet>
      <dgm:spPr/>
    </dgm:pt>
    <dgm:pt modelId="{34399C7F-1AC8-4807-840E-849534A6B7A1}" type="pres">
      <dgm:prSet presAssocID="{BC407CAE-9611-4560-929B-319E084A294F}" presName="invisiNode" presStyleLbl="node1" presStyleIdx="3" presStyleCnt="7"/>
      <dgm:spPr/>
    </dgm:pt>
    <dgm:pt modelId="{E5A72E28-11E7-4C43-A71A-3B4645DD841F}" type="pres">
      <dgm:prSet presAssocID="{BC407CAE-9611-4560-929B-319E084A294F}" presName="imagNode" presStyleLbl="fgImgPlace1" presStyleIdx="3" presStyleCnt="7"/>
      <dgm:spPr>
        <a:blipFill>
          <a:blip xmlns:r="http://schemas.openxmlformats.org/officeDocument/2006/relationships" r:embed="rId4"/>
          <a:srcRect/>
          <a:stretch>
            <a:fillRect l="-3000" r="-3000"/>
          </a:stretch>
        </a:blipFill>
      </dgm:spPr>
    </dgm:pt>
    <dgm:pt modelId="{A7CF75B0-3B67-47E0-98CB-1FBA19D7E161}" type="pres">
      <dgm:prSet presAssocID="{724A6289-8BA4-41CD-8457-7D73EF3CA87F}" presName="sibTrans" presStyleLbl="sibTrans2D1" presStyleIdx="0" presStyleCnt="0"/>
      <dgm:spPr/>
    </dgm:pt>
    <dgm:pt modelId="{47B4CFEA-59BE-48A3-8F5C-B2D9DF07E70F}" type="pres">
      <dgm:prSet presAssocID="{465E30C7-C655-4D7D-9298-826FAF72D2F3}" presName="compNode" presStyleCnt="0"/>
      <dgm:spPr/>
    </dgm:pt>
    <dgm:pt modelId="{4F4F8B95-98BB-425D-90D1-3C93BC969EC6}" type="pres">
      <dgm:prSet presAssocID="{465E30C7-C655-4D7D-9298-826FAF72D2F3}" presName="bkgdShape" presStyleLbl="node1" presStyleIdx="4" presStyleCnt="7"/>
      <dgm:spPr/>
    </dgm:pt>
    <dgm:pt modelId="{616185D7-8A8E-4B63-841F-F47A3E324DE3}" type="pres">
      <dgm:prSet presAssocID="{465E30C7-C655-4D7D-9298-826FAF72D2F3}" presName="nodeTx" presStyleLbl="node1" presStyleIdx="4" presStyleCnt="7">
        <dgm:presLayoutVars>
          <dgm:bulletEnabled val="1"/>
        </dgm:presLayoutVars>
      </dgm:prSet>
      <dgm:spPr/>
    </dgm:pt>
    <dgm:pt modelId="{3B4BB1EF-B6B0-48B4-B368-48C8614FE6E4}" type="pres">
      <dgm:prSet presAssocID="{465E30C7-C655-4D7D-9298-826FAF72D2F3}" presName="invisiNode" presStyleLbl="node1" presStyleIdx="4" presStyleCnt="7"/>
      <dgm:spPr/>
    </dgm:pt>
    <dgm:pt modelId="{13B6C5CF-1EA1-46CE-AAB8-7ABE121E2344}" type="pres">
      <dgm:prSet presAssocID="{465E30C7-C655-4D7D-9298-826FAF72D2F3}" presName="imagNode" presStyleLbl="fgImgPlace1" presStyleIdx="4" presStyleCnt="7"/>
      <dgm:spPr>
        <a:blipFill>
          <a:blip xmlns:r="http://schemas.openxmlformats.org/officeDocument/2006/relationships" r:embed="rId5"/>
          <a:srcRect/>
          <a:stretch>
            <a:fillRect l="-3000" r="-3000"/>
          </a:stretch>
        </a:blipFill>
      </dgm:spPr>
    </dgm:pt>
    <dgm:pt modelId="{E94004F0-7D3C-4F41-B17D-A3CF1C6ECFF3}" type="pres">
      <dgm:prSet presAssocID="{B1E1B452-E955-49E6-BB3E-EF5C3ADD64B7}" presName="sibTrans" presStyleLbl="sibTrans2D1" presStyleIdx="0" presStyleCnt="0"/>
      <dgm:spPr/>
    </dgm:pt>
    <dgm:pt modelId="{CE177EC9-1BF3-4677-B985-B9C5C4B4178C}" type="pres">
      <dgm:prSet presAssocID="{2480FA7C-E092-47ED-A7FF-5D7DB3FC6403}" presName="compNode" presStyleCnt="0"/>
      <dgm:spPr/>
    </dgm:pt>
    <dgm:pt modelId="{D8AC2188-BB52-4845-91F1-53034D8CA9EB}" type="pres">
      <dgm:prSet presAssocID="{2480FA7C-E092-47ED-A7FF-5D7DB3FC6403}" presName="bkgdShape" presStyleLbl="node1" presStyleIdx="5" presStyleCnt="7"/>
      <dgm:spPr/>
    </dgm:pt>
    <dgm:pt modelId="{A8D39C41-EE21-4E46-9E13-B7D0BD12C306}" type="pres">
      <dgm:prSet presAssocID="{2480FA7C-E092-47ED-A7FF-5D7DB3FC6403}" presName="nodeTx" presStyleLbl="node1" presStyleIdx="5" presStyleCnt="7">
        <dgm:presLayoutVars>
          <dgm:bulletEnabled val="1"/>
        </dgm:presLayoutVars>
      </dgm:prSet>
      <dgm:spPr/>
    </dgm:pt>
    <dgm:pt modelId="{A45444BB-F790-4CE4-ABF0-1359D29F25E1}" type="pres">
      <dgm:prSet presAssocID="{2480FA7C-E092-47ED-A7FF-5D7DB3FC6403}" presName="invisiNode" presStyleLbl="node1" presStyleIdx="5" presStyleCnt="7"/>
      <dgm:spPr/>
    </dgm:pt>
    <dgm:pt modelId="{BDE834EA-A964-4E43-9CD6-64EE2F9A7F18}" type="pres">
      <dgm:prSet presAssocID="{2480FA7C-E092-47ED-A7FF-5D7DB3FC6403}" presName="imagNode" presStyleLbl="fgImgPlace1" presStyleIdx="5" presStyleCnt="7"/>
      <dgm:spPr>
        <a:blipFill>
          <a:blip xmlns:r="http://schemas.openxmlformats.org/officeDocument/2006/relationships" r:embed="rId6"/>
          <a:srcRect/>
          <a:stretch>
            <a:fillRect l="-3000" r="-3000"/>
          </a:stretch>
        </a:blipFill>
      </dgm:spPr>
    </dgm:pt>
    <dgm:pt modelId="{90D1D0D8-01C7-48C5-AA6C-986810A49EF6}" type="pres">
      <dgm:prSet presAssocID="{DCC66157-6E71-4DEA-98C9-9A5934D8EA98}" presName="sibTrans" presStyleLbl="sibTrans2D1" presStyleIdx="0" presStyleCnt="0"/>
      <dgm:spPr/>
    </dgm:pt>
    <dgm:pt modelId="{3CFD92D9-EECE-4B60-9337-AEF933E8973F}" type="pres">
      <dgm:prSet presAssocID="{90FD66A3-8A20-4902-BE39-A50D25403DCE}" presName="compNode" presStyleCnt="0"/>
      <dgm:spPr/>
    </dgm:pt>
    <dgm:pt modelId="{4E21EC4C-EF20-4863-A0D9-B73F28C2C225}" type="pres">
      <dgm:prSet presAssocID="{90FD66A3-8A20-4902-BE39-A50D25403DCE}" presName="bkgdShape" presStyleLbl="node1" presStyleIdx="6" presStyleCnt="7"/>
      <dgm:spPr/>
    </dgm:pt>
    <dgm:pt modelId="{86112FF5-AD75-4CBE-B23E-87F56B767D0B}" type="pres">
      <dgm:prSet presAssocID="{90FD66A3-8A20-4902-BE39-A50D25403DCE}" presName="nodeTx" presStyleLbl="node1" presStyleIdx="6" presStyleCnt="7">
        <dgm:presLayoutVars>
          <dgm:bulletEnabled val="1"/>
        </dgm:presLayoutVars>
      </dgm:prSet>
      <dgm:spPr/>
    </dgm:pt>
    <dgm:pt modelId="{11331C77-84FF-480F-ADD0-A239662D29ED}" type="pres">
      <dgm:prSet presAssocID="{90FD66A3-8A20-4902-BE39-A50D25403DCE}" presName="invisiNode" presStyleLbl="node1" presStyleIdx="6" presStyleCnt="7"/>
      <dgm:spPr/>
    </dgm:pt>
    <dgm:pt modelId="{A97241A1-3708-4A41-9158-8219D7881515}" type="pres">
      <dgm:prSet presAssocID="{90FD66A3-8A20-4902-BE39-A50D25403DCE}" presName="imagNode" presStyleLbl="fgImgPlace1" presStyleIdx="6" presStyleCnt="7"/>
      <dgm:spPr>
        <a:blipFill>
          <a:blip xmlns:r="http://schemas.openxmlformats.org/officeDocument/2006/relationships" r:embed="rId7"/>
          <a:srcRect/>
          <a:stretch>
            <a:fillRect l="-3000" r="-3000"/>
          </a:stretch>
        </a:blipFill>
      </dgm:spPr>
    </dgm:pt>
  </dgm:ptLst>
  <dgm:cxnLst>
    <dgm:cxn modelId="{FFD86C03-9537-4DCC-A43B-F597077125FA}" srcId="{843963AE-8061-4AB9-950A-98E7413DB8AD}" destId="{CB3ABA93-E5A5-4737-90ED-44C6BAC21B97}" srcOrd="2" destOrd="0" parTransId="{3F59BC4A-542C-4CC7-B2F2-4E52DD280585}" sibTransId="{E06F275A-616F-46B3-8E35-EFE115E73E77}"/>
    <dgm:cxn modelId="{7BA00404-E47C-45B8-9A9D-99C2351CD0F9}" type="presOf" srcId="{ED02F1E0-36F6-4A2D-ACE0-1533B4DE558A}" destId="{4F4F8B95-98BB-425D-90D1-3C93BC969EC6}" srcOrd="0" destOrd="2" presId="urn:microsoft.com/office/officeart/2005/8/layout/hList7"/>
    <dgm:cxn modelId="{39AB3E04-794B-4C03-B2B8-65A83F2FE5C5}" type="presOf" srcId="{724A6289-8BA4-41CD-8457-7D73EF3CA87F}" destId="{A7CF75B0-3B67-47E0-98CB-1FBA19D7E161}" srcOrd="0" destOrd="0" presId="urn:microsoft.com/office/officeart/2005/8/layout/hList7"/>
    <dgm:cxn modelId="{81F2AC05-F08F-4EAF-912D-18CC32BFD50D}" srcId="{5B220C78-4F60-4E19-B858-4F441037F195}" destId="{465E30C7-C655-4D7D-9298-826FAF72D2F3}" srcOrd="4" destOrd="0" parTransId="{5E494F03-4ADD-4D0A-8B4C-2B59FD72691A}" sibTransId="{B1E1B452-E955-49E6-BB3E-EF5C3ADD64B7}"/>
    <dgm:cxn modelId="{AC22FD06-2C62-4D91-BAD2-4956431F2A43}" type="presOf" srcId="{E7EE89FB-7159-47BB-AC85-69C9A99CF73C}" destId="{687C0924-F1A0-49A5-A5CD-B46AC493C331}" srcOrd="1" destOrd="3" presId="urn:microsoft.com/office/officeart/2005/8/layout/hList7"/>
    <dgm:cxn modelId="{7C444907-3E85-4940-A34F-D42F81742C36}" type="presOf" srcId="{EC3E4F35-E57E-400D-B675-4783C1B8A286}" destId="{A8D39C41-EE21-4E46-9E13-B7D0BD12C306}" srcOrd="1" destOrd="1" presId="urn:microsoft.com/office/officeart/2005/8/layout/hList7"/>
    <dgm:cxn modelId="{D4BAD70F-7B4E-4897-B550-EBAC600BBDA0}" srcId="{32BA554A-46BF-472A-8491-517A948D8AE7}" destId="{451B7AF6-51B3-434F-9578-99E6F5004BCD}" srcOrd="3" destOrd="0" parTransId="{9BEFBF4C-E6D8-42C2-A870-E2059C550328}" sibTransId="{B3DF6A87-6696-4D36-9113-14171789D71F}"/>
    <dgm:cxn modelId="{2B288711-0C99-4516-BF7E-3DBF8B8D08EC}" srcId="{843963AE-8061-4AB9-950A-98E7413DB8AD}" destId="{A2A0666B-B9DF-45DC-BF60-860A62466148}" srcOrd="1" destOrd="0" parTransId="{5E2E2D47-2E72-4E4A-A9C8-3A6FF31D639F}" sibTransId="{4E704DE3-C05D-4455-BC08-F656495A1558}"/>
    <dgm:cxn modelId="{3A0D8F11-224C-469B-AE11-C351E88D7EC4}" type="presOf" srcId="{32BA554A-46BF-472A-8491-517A948D8AE7}" destId="{4D1C3813-E9AC-486E-AD7F-B1E919AC333B}" srcOrd="1" destOrd="0" presId="urn:microsoft.com/office/officeart/2005/8/layout/hList7"/>
    <dgm:cxn modelId="{9A2DD311-E6A1-4D20-BDD4-940A9296FB78}" type="presOf" srcId="{F9A15D67-9BEF-4E69-90D0-3109FE1338E8}" destId="{6435403F-F180-4A0A-856C-57E6A8D805F7}" srcOrd="0" destOrd="5" presId="urn:microsoft.com/office/officeart/2005/8/layout/hList7"/>
    <dgm:cxn modelId="{103A0E12-4D67-4452-80A3-CE72B490A5A7}" type="presOf" srcId="{46A80326-7E50-42EC-B214-FDA7B8D7B665}" destId="{664B9F5B-EB32-47B5-A52A-BB995AE725D5}" srcOrd="1" destOrd="1" presId="urn:microsoft.com/office/officeart/2005/8/layout/hList7"/>
    <dgm:cxn modelId="{E5658417-7DDF-4F0C-8B36-008D2642B431}" type="presOf" srcId="{63A98C7A-50FD-4F91-A4D2-4B97DC7587F3}" destId="{35CB41ED-FD05-44B2-99BD-EBCCA037D3D2}" srcOrd="0" destOrd="0" presId="urn:microsoft.com/office/officeart/2005/8/layout/hList7"/>
    <dgm:cxn modelId="{6B382718-432C-4742-8EA4-9CE1C39F3F03}" srcId="{465E30C7-C655-4D7D-9298-826FAF72D2F3}" destId="{E3130C9C-D653-40B6-AE72-39611F299ADF}" srcOrd="0" destOrd="0" parTransId="{A338AB8A-48F8-48B2-8920-2CA59736642E}" sibTransId="{D376A821-7C5D-456C-84B7-7C548BF7FF42}"/>
    <dgm:cxn modelId="{46398118-8229-4E26-817A-7B01B561F39E}" type="presOf" srcId="{5AE1C0BF-66B2-460F-A0B0-6BA2A40CC0F4}" destId="{253BCB81-BDBB-457F-A071-D88D21B8A47A}" srcOrd="0" destOrd="2" presId="urn:microsoft.com/office/officeart/2005/8/layout/hList7"/>
    <dgm:cxn modelId="{FA6FDB19-BA0B-4D18-BA63-AE30A16A12F3}" type="presOf" srcId="{CB3ABA93-E5A5-4737-90ED-44C6BAC21B97}" destId="{86699CBB-A29B-459F-A49E-0105748471E7}" srcOrd="0" destOrd="3" presId="urn:microsoft.com/office/officeart/2005/8/layout/hList7"/>
    <dgm:cxn modelId="{58009C1C-8E21-4E31-ACB5-9A5675FE0E86}" srcId="{90FD66A3-8A20-4902-BE39-A50D25403DCE}" destId="{D729B295-5EC3-4FB0-A5A8-DF0365114842}" srcOrd="0" destOrd="0" parTransId="{0B4E2A04-4CA4-4D4C-9B56-E1067F89437D}" sibTransId="{26FDF4E5-9697-42A3-99EE-7F1F3F2248B9}"/>
    <dgm:cxn modelId="{37210E1D-9FE9-4808-92E6-E7B69CA6928B}" type="presOf" srcId="{ED02F1E0-36F6-4A2D-ACE0-1533B4DE558A}" destId="{616185D7-8A8E-4B63-841F-F47A3E324DE3}" srcOrd="1" destOrd="2" presId="urn:microsoft.com/office/officeart/2005/8/layout/hList7"/>
    <dgm:cxn modelId="{84611F1E-2700-47C2-8144-CA80C2A4DC59}" srcId="{32BA554A-46BF-472A-8491-517A948D8AE7}" destId="{5AE1C0BF-66B2-460F-A0B0-6BA2A40CC0F4}" srcOrd="1" destOrd="0" parTransId="{34F8FA6D-3A26-49EF-921F-6967A4E0CD43}" sibTransId="{29516479-5F82-4E39-90D3-0538FF886967}"/>
    <dgm:cxn modelId="{A7CF541E-A7D9-4A9F-8FAC-F7EB0CCC1BC6}" srcId="{843963AE-8061-4AB9-950A-98E7413DB8AD}" destId="{3FE1F225-D664-4952-AA46-EFF1CA2334CA}" srcOrd="3" destOrd="0" parTransId="{98AD0852-41B0-49DD-BF71-5412C902A94D}" sibTransId="{ECE20BB2-052B-4768-8FAF-A73DF6B696A8}"/>
    <dgm:cxn modelId="{47309B20-F17C-492C-A6AE-878131AF9D85}" type="presOf" srcId="{08AC03F7-7604-4CAF-A518-7414ABD66369}" destId="{86112FF5-AD75-4CBE-B23E-87F56B767D0B}" srcOrd="1" destOrd="2" presId="urn:microsoft.com/office/officeart/2005/8/layout/hList7"/>
    <dgm:cxn modelId="{1259AF20-7BA2-40B8-890C-030B7793CADA}" type="presOf" srcId="{3E75B0AD-4F1F-4353-9F81-156736D41264}" destId="{86112FF5-AD75-4CBE-B23E-87F56B767D0B}" srcOrd="1" destOrd="4" presId="urn:microsoft.com/office/officeart/2005/8/layout/hList7"/>
    <dgm:cxn modelId="{BA1F2E21-9477-4D25-B8D3-9433AEA5A730}" type="presOf" srcId="{843963AE-8061-4AB9-950A-98E7413DB8AD}" destId="{2F992D62-1DBB-4F7B-99DD-68DF5CF9DC57}" srcOrd="1" destOrd="0" presId="urn:microsoft.com/office/officeart/2005/8/layout/hList7"/>
    <dgm:cxn modelId="{AA846122-8B42-48E7-A558-8B9325DA7AA2}" srcId="{81ACFEA6-77AD-4865-A55A-842A6AF571D9}" destId="{F9A15D67-9BEF-4E69-90D0-3109FE1338E8}" srcOrd="4" destOrd="0" parTransId="{7888B225-C728-4451-88B0-CE5AC497F1F8}" sibTransId="{D15499C6-C1EC-44F5-8FB0-1BE7825EDBF9}"/>
    <dgm:cxn modelId="{11648525-4ACC-4264-9C51-B1885BF0C9C7}" type="presOf" srcId="{E2081A65-6641-4F9F-B58C-9CF996173535}" destId="{616185D7-8A8E-4B63-841F-F47A3E324DE3}" srcOrd="1" destOrd="4" presId="urn:microsoft.com/office/officeart/2005/8/layout/hList7"/>
    <dgm:cxn modelId="{F9E11B2A-37C1-4485-BB9E-B315B8650E20}" type="presOf" srcId="{53E729DA-9B33-43E9-BDA0-F6EA1CBE9817}" destId="{664B9F5B-EB32-47B5-A52A-BB995AE725D5}" srcOrd="1" destOrd="3" presId="urn:microsoft.com/office/officeart/2005/8/layout/hList7"/>
    <dgm:cxn modelId="{F9B2632A-ACC3-4D83-AB2A-A277DE4885C1}" type="presOf" srcId="{D729B295-5EC3-4FB0-A5A8-DF0365114842}" destId="{86112FF5-AD75-4CBE-B23E-87F56B767D0B}" srcOrd="1" destOrd="1" presId="urn:microsoft.com/office/officeart/2005/8/layout/hList7"/>
    <dgm:cxn modelId="{41C8FA2A-FDFF-49AE-95F7-038F621C8161}" srcId="{2480FA7C-E092-47ED-A7FF-5D7DB3FC6403}" destId="{B889BB4B-517C-42D2-A90B-4C87548413EE}" srcOrd="2" destOrd="0" parTransId="{8F4F6CE3-293B-4CD2-85EB-79D24D9FB5C2}" sibTransId="{972881A9-9C3B-41E7-8CAD-D988C1A73F6E}"/>
    <dgm:cxn modelId="{2522122C-1A9F-4177-80FD-E9AEEA3BFA76}" type="presOf" srcId="{90FD66A3-8A20-4902-BE39-A50D25403DCE}" destId="{86112FF5-AD75-4CBE-B23E-87F56B767D0B}" srcOrd="1" destOrd="0" presId="urn:microsoft.com/office/officeart/2005/8/layout/hList7"/>
    <dgm:cxn modelId="{B0311B33-B9EB-43F6-BCA6-B1088E520507}" type="presOf" srcId="{465E30C7-C655-4D7D-9298-826FAF72D2F3}" destId="{616185D7-8A8E-4B63-841F-F47A3E324DE3}" srcOrd="1" destOrd="0" presId="urn:microsoft.com/office/officeart/2005/8/layout/hList7"/>
    <dgm:cxn modelId="{30080935-0396-4011-8A90-E056C9C206F5}" srcId="{5B220C78-4F60-4E19-B858-4F441037F195}" destId="{90FD66A3-8A20-4902-BE39-A50D25403DCE}" srcOrd="6" destOrd="0" parTransId="{4EDB4167-4901-40BB-A2E5-D6011808EC75}" sibTransId="{5F3406ED-9FDD-4182-9E11-DA30E42E0363}"/>
    <dgm:cxn modelId="{A2026435-9E36-42B6-BED9-E253BACF560F}" srcId="{5B220C78-4F60-4E19-B858-4F441037F195}" destId="{32BA554A-46BF-472A-8491-517A948D8AE7}" srcOrd="2" destOrd="0" parTransId="{CA7D1684-F268-46E0-A369-068AD61F5908}" sibTransId="{63A98C7A-50FD-4F91-A4D2-4B97DC7587F3}"/>
    <dgm:cxn modelId="{7C00B235-A523-4FB8-A029-F91BBF95FAAA}" type="presOf" srcId="{3FE1F225-D664-4952-AA46-EFF1CA2334CA}" destId="{2F992D62-1DBB-4F7B-99DD-68DF5CF9DC57}" srcOrd="1" destOrd="4" presId="urn:microsoft.com/office/officeart/2005/8/layout/hList7"/>
    <dgm:cxn modelId="{35BA5336-1507-4BA3-AF10-61E211EE7425}" type="presOf" srcId="{843963AE-8061-4AB9-950A-98E7413DB8AD}" destId="{86699CBB-A29B-459F-A49E-0105748471E7}" srcOrd="0" destOrd="0" presId="urn:microsoft.com/office/officeart/2005/8/layout/hList7"/>
    <dgm:cxn modelId="{9DA2F137-8DB1-4E24-BDE0-311ED9AAF51A}" srcId="{90FD66A3-8A20-4902-BE39-A50D25403DCE}" destId="{3E75B0AD-4F1F-4353-9F81-156736D41264}" srcOrd="3" destOrd="0" parTransId="{EC1FBF04-E97C-4C2B-9DA2-8E7D09DE24B8}" sibTransId="{EEC5A8BB-BDD3-41CC-B291-CB6ADBB19AAB}"/>
    <dgm:cxn modelId="{2BACFB37-9835-429D-BAA4-D576637E6775}" type="presOf" srcId="{BC407CAE-9611-4560-929B-319E084A294F}" destId="{8B404C63-F012-4FF4-AEF0-DE46A8FA7BCE}" srcOrd="0" destOrd="0" presId="urn:microsoft.com/office/officeart/2005/8/layout/hList7"/>
    <dgm:cxn modelId="{0D509C38-1BE4-48A1-BF21-8B7FB5CC0D73}" type="presOf" srcId="{80AC416B-5A3C-4459-B2B9-A88A5B7EE695}" destId="{A8D39C41-EE21-4E46-9E13-B7D0BD12C306}" srcOrd="1" destOrd="4" presId="urn:microsoft.com/office/officeart/2005/8/layout/hList7"/>
    <dgm:cxn modelId="{CA6FCD39-39EC-4687-819A-C0E870E42C37}" srcId="{BC407CAE-9611-4560-929B-319E084A294F}" destId="{3FCE5762-2421-43B9-BC98-07E854CA75D2}" srcOrd="3" destOrd="0" parTransId="{ADA2CE46-5A4D-45F0-903E-CDE814F78070}" sibTransId="{5B80F516-EF99-4C8E-9913-5EED723D01CF}"/>
    <dgm:cxn modelId="{CC5D873B-62DF-482A-8C51-A1B574288A4D}" type="presOf" srcId="{99979938-EAE2-4C71-992F-7030A49C2A8A}" destId="{86112FF5-AD75-4CBE-B23E-87F56B767D0B}" srcOrd="1" destOrd="3" presId="urn:microsoft.com/office/officeart/2005/8/layout/hList7"/>
    <dgm:cxn modelId="{FCBAD33B-157D-41A5-9F23-787EFA269AA9}" type="presOf" srcId="{E3130C9C-D653-40B6-AE72-39611F299ADF}" destId="{4F4F8B95-98BB-425D-90D1-3C93BC969EC6}" srcOrd="0" destOrd="1" presId="urn:microsoft.com/office/officeart/2005/8/layout/hList7"/>
    <dgm:cxn modelId="{DBD90C3C-940C-4B59-ABAB-1A2E5082EF95}" type="presOf" srcId="{DCC66157-6E71-4DEA-98C9-9A5934D8EA98}" destId="{90D1D0D8-01C7-48C5-AA6C-986810A49EF6}" srcOrd="0" destOrd="0" presId="urn:microsoft.com/office/officeart/2005/8/layout/hList7"/>
    <dgm:cxn modelId="{9E7B495C-91C6-4AAC-A023-059740CDB5E2}" type="presOf" srcId="{2FCED48B-A4D0-473C-B199-72DF98A1E98E}" destId="{6435403F-F180-4A0A-856C-57E6A8D805F7}" srcOrd="0" destOrd="2" presId="urn:microsoft.com/office/officeart/2005/8/layout/hList7"/>
    <dgm:cxn modelId="{5DCE7E5C-123A-442B-BA7E-0EB6E522C4B4}" srcId="{2480FA7C-E092-47ED-A7FF-5D7DB3FC6403}" destId="{EFC10787-92DC-4A9F-AC84-5F5885A9794E}" srcOrd="1" destOrd="0" parTransId="{D6D1F465-54B6-4905-896B-F4D8C033025A}" sibTransId="{C2DDF823-B26B-4101-8FAB-E7AA2CB52CC9}"/>
    <dgm:cxn modelId="{10BD1F60-D8E2-4C88-9146-39912D29CA87}" srcId="{2480FA7C-E092-47ED-A7FF-5D7DB3FC6403}" destId="{EC3E4F35-E57E-400D-B675-4783C1B8A286}" srcOrd="0" destOrd="0" parTransId="{5E525279-5E0F-4105-A04B-F1C230DB2781}" sibTransId="{C6EAF908-E51C-4F87-9615-C30C9BCD8202}"/>
    <dgm:cxn modelId="{7CF48662-806A-4664-9B1F-E2DE72378D1D}" srcId="{843963AE-8061-4AB9-950A-98E7413DB8AD}" destId="{76E5D670-003A-44CD-BD72-A00A111C8F1C}" srcOrd="0" destOrd="0" parTransId="{F5D405D4-47B1-488A-9158-EE3ADA8C5D12}" sibTransId="{905DC476-6C14-45FA-BA2D-3F0E3FCD120D}"/>
    <dgm:cxn modelId="{AEC85046-FED1-4720-9965-7403EE07E504}" srcId="{90FD66A3-8A20-4902-BE39-A50D25403DCE}" destId="{99979938-EAE2-4C71-992F-7030A49C2A8A}" srcOrd="2" destOrd="0" parTransId="{569B13D5-F441-4BA2-9A29-70160ACD53D9}" sibTransId="{5663505F-EE1D-4A86-9256-F000583991C1}"/>
    <dgm:cxn modelId="{55565466-F87E-44C7-8929-96DEB932A722}" type="presOf" srcId="{3FCE5762-2421-43B9-BC98-07E854CA75D2}" destId="{664B9F5B-EB32-47B5-A52A-BB995AE725D5}" srcOrd="1" destOrd="4" presId="urn:microsoft.com/office/officeart/2005/8/layout/hList7"/>
    <dgm:cxn modelId="{2A155347-433C-4706-BF6E-76DF0ECB20A6}" srcId="{81ACFEA6-77AD-4865-A55A-842A6AF571D9}" destId="{A700CDEE-C60C-47AF-9129-44C50E4B3A36}" srcOrd="3" destOrd="0" parTransId="{877BA68B-099A-4DCC-901B-FEA29A7FD8A5}" sibTransId="{159587AD-49E9-4C95-B997-DD92E52A691E}"/>
    <dgm:cxn modelId="{48259068-6433-44EB-8FF5-8F1C265980DE}" type="presOf" srcId="{A700CDEE-C60C-47AF-9129-44C50E4B3A36}" destId="{687C0924-F1A0-49A5-A5CD-B46AC493C331}" srcOrd="1" destOrd="4" presId="urn:microsoft.com/office/officeart/2005/8/layout/hList7"/>
    <dgm:cxn modelId="{660C7D6B-4FEF-4DD6-B9E4-2158C58F5E7A}" type="presOf" srcId="{9B9C6032-2D55-4417-9862-DEC745D589DE}" destId="{253BCB81-BDBB-457F-A071-D88D21B8A47A}" srcOrd="0" destOrd="1" presId="urn:microsoft.com/office/officeart/2005/8/layout/hList7"/>
    <dgm:cxn modelId="{6359C04B-DD2B-4284-BE7C-567000B5477D}" srcId="{2480FA7C-E092-47ED-A7FF-5D7DB3FC6403}" destId="{80AC416B-5A3C-4459-B2B9-A88A5B7EE695}" srcOrd="3" destOrd="0" parTransId="{C877D145-CB9A-4758-88C8-9593EE144FDE}" sibTransId="{9F16A0A9-E226-4625-9CD0-6C1433BC88BC}"/>
    <dgm:cxn modelId="{8569256F-CBB4-423F-B55B-30EED1B1D60F}" srcId="{BC407CAE-9611-4560-929B-319E084A294F}" destId="{10149A0C-3BD1-40FB-8F97-51EBF12BD326}" srcOrd="1" destOrd="0" parTransId="{3AEFFE0D-356B-4FF4-993C-797F1FBB4EC3}" sibTransId="{508B8E10-9C65-4BD4-8E55-072A2C699267}"/>
    <dgm:cxn modelId="{2F947D50-807C-4BAA-A610-2AA52FD2D1ED}" type="presOf" srcId="{3FE1F225-D664-4952-AA46-EFF1CA2334CA}" destId="{86699CBB-A29B-459F-A49E-0105748471E7}" srcOrd="0" destOrd="4" presId="urn:microsoft.com/office/officeart/2005/8/layout/hList7"/>
    <dgm:cxn modelId="{3E313C52-4504-4163-BD0F-247E296F5843}" type="presOf" srcId="{2480FA7C-E092-47ED-A7FF-5D7DB3FC6403}" destId="{D8AC2188-BB52-4845-91F1-53034D8CA9EB}" srcOrd="0" destOrd="0" presId="urn:microsoft.com/office/officeart/2005/8/layout/hList7"/>
    <dgm:cxn modelId="{1A59A974-896F-4071-8A64-BCB2157EB8D8}" srcId="{32BA554A-46BF-472A-8491-517A948D8AE7}" destId="{9B9C6032-2D55-4417-9862-DEC745D589DE}" srcOrd="0" destOrd="0" parTransId="{DB95FA60-176A-4BE4-B094-075B86C4287D}" sibTransId="{E7C67026-73A7-4652-83EB-0B87269F81FD}"/>
    <dgm:cxn modelId="{38D30055-D0C6-4444-B0AE-03359DB271E6}" type="presOf" srcId="{D007DE50-033E-444B-9571-77A3766FCE28}" destId="{6435403F-F180-4A0A-856C-57E6A8D805F7}" srcOrd="0" destOrd="1" presId="urn:microsoft.com/office/officeart/2005/8/layout/hList7"/>
    <dgm:cxn modelId="{0621A275-3E31-4811-9824-ED9B889E1A84}" type="presOf" srcId="{D729B295-5EC3-4FB0-A5A8-DF0365114842}" destId="{4E21EC4C-EF20-4863-A0D9-B73F28C2C225}" srcOrd="0" destOrd="1" presId="urn:microsoft.com/office/officeart/2005/8/layout/hList7"/>
    <dgm:cxn modelId="{FEA1CF76-9EF7-48E2-971A-F335D69EFA0D}" type="presOf" srcId="{465E30C7-C655-4D7D-9298-826FAF72D2F3}" destId="{4F4F8B95-98BB-425D-90D1-3C93BC969EC6}" srcOrd="0" destOrd="0" presId="urn:microsoft.com/office/officeart/2005/8/layout/hList7"/>
    <dgm:cxn modelId="{B531D476-81DA-4191-B573-C3667FF6CBBA}" srcId="{BC407CAE-9611-4560-929B-319E084A294F}" destId="{53E729DA-9B33-43E9-BDA0-F6EA1CBE9817}" srcOrd="2" destOrd="0" parTransId="{08DFFD94-0429-4B5E-902E-ADDD137277CD}" sibTransId="{96652110-FB15-4162-A9C5-DE65D934539F}"/>
    <dgm:cxn modelId="{FE762658-5A0E-4D47-922F-89BFA546AA5A}" type="presOf" srcId="{99979938-EAE2-4C71-992F-7030A49C2A8A}" destId="{4E21EC4C-EF20-4863-A0D9-B73F28C2C225}" srcOrd="0" destOrd="3" presId="urn:microsoft.com/office/officeart/2005/8/layout/hList7"/>
    <dgm:cxn modelId="{A48D2C78-6652-4B9E-ADB4-1EAFAC8752AE}" srcId="{5B220C78-4F60-4E19-B858-4F441037F195}" destId="{843963AE-8061-4AB9-950A-98E7413DB8AD}" srcOrd="1" destOrd="0" parTransId="{91409811-742C-4FE8-A763-FA9FEAD53858}" sibTransId="{4734115C-46FD-43E2-ADF0-2BE223E60F9E}"/>
    <dgm:cxn modelId="{64C93958-B9C9-4980-A997-7C06AF66D86E}" srcId="{81ACFEA6-77AD-4865-A55A-842A6AF571D9}" destId="{2FCED48B-A4D0-473C-B199-72DF98A1E98E}" srcOrd="1" destOrd="0" parTransId="{21802E7E-749D-4851-A2F0-1A96C6867294}" sibTransId="{29608623-590D-43E6-B868-E3F0739D4CFA}"/>
    <dgm:cxn modelId="{0A01BE78-D545-466B-B8DC-5B088D886372}" type="presOf" srcId="{A2A0666B-B9DF-45DC-BF60-860A62466148}" destId="{2F992D62-1DBB-4F7B-99DD-68DF5CF9DC57}" srcOrd="1" destOrd="2" presId="urn:microsoft.com/office/officeart/2005/8/layout/hList7"/>
    <dgm:cxn modelId="{EBA95059-27F5-41F5-AA37-B76BB40E254B}" srcId="{81ACFEA6-77AD-4865-A55A-842A6AF571D9}" destId="{D007DE50-033E-444B-9571-77A3766FCE28}" srcOrd="0" destOrd="0" parTransId="{600CACB4-7892-43BD-A6AE-E36DB4F7CE9E}" sibTransId="{0B33E6F9-BDFE-4642-824A-8BA69FAE636F}"/>
    <dgm:cxn modelId="{1FFC867B-50CB-4547-86B6-90B1173933A8}" type="presOf" srcId="{4734115C-46FD-43E2-ADF0-2BE223E60F9E}" destId="{84AE3114-B65D-4D40-9241-CECF30EB1304}" srcOrd="0" destOrd="0" presId="urn:microsoft.com/office/officeart/2005/8/layout/hList7"/>
    <dgm:cxn modelId="{DB66687F-1F91-4E0B-B008-12D9C4C24F5E}" type="presOf" srcId="{211F2480-E936-44F5-BF99-4A9143F7C3CB}" destId="{4F4F8B95-98BB-425D-90D1-3C93BC969EC6}" srcOrd="0" destOrd="3" presId="urn:microsoft.com/office/officeart/2005/8/layout/hList7"/>
    <dgm:cxn modelId="{902CCF7F-DB30-4F0E-AA9E-6C8938970CB5}" type="presOf" srcId="{5B220C78-4F60-4E19-B858-4F441037F195}" destId="{EAFB5366-A0A9-45D5-AD50-1A38D9A432C7}" srcOrd="0" destOrd="0" presId="urn:microsoft.com/office/officeart/2005/8/layout/hList7"/>
    <dgm:cxn modelId="{D0D16485-6A42-4646-BF2D-957FAF6398BD}" srcId="{465E30C7-C655-4D7D-9298-826FAF72D2F3}" destId="{E2081A65-6641-4F9F-B58C-9CF996173535}" srcOrd="3" destOrd="0" parTransId="{0DC4C982-CCB6-47C8-B448-C954D9DACE8F}" sibTransId="{9CF9DC61-659B-40F3-AA0F-5E7A68AF846B}"/>
    <dgm:cxn modelId="{6EE76693-6377-4341-B271-6A841E74741A}" srcId="{465E30C7-C655-4D7D-9298-826FAF72D2F3}" destId="{211F2480-E936-44F5-BF99-4A9143F7C3CB}" srcOrd="2" destOrd="0" parTransId="{D98DA2AC-7A95-4947-9945-1CA2CA8985AC}" sibTransId="{6E0867FF-668A-4F63-9900-686AD02BCAAB}"/>
    <dgm:cxn modelId="{F3E8A796-9D5A-48FD-B01B-354A796D1C4A}" type="presOf" srcId="{B889BB4B-517C-42D2-A90B-4C87548413EE}" destId="{D8AC2188-BB52-4845-91F1-53034D8CA9EB}" srcOrd="0" destOrd="3" presId="urn:microsoft.com/office/officeart/2005/8/layout/hList7"/>
    <dgm:cxn modelId="{B5DAD596-173F-41B6-9192-B8CA28314D9B}" type="presOf" srcId="{32BA554A-46BF-472A-8491-517A948D8AE7}" destId="{253BCB81-BDBB-457F-A071-D88D21B8A47A}" srcOrd="0" destOrd="0" presId="urn:microsoft.com/office/officeart/2005/8/layout/hList7"/>
    <dgm:cxn modelId="{2496B298-044B-4FAC-BDDD-99322CD94F0E}" srcId="{BC407CAE-9611-4560-929B-319E084A294F}" destId="{46A80326-7E50-42EC-B214-FDA7B8D7B665}" srcOrd="0" destOrd="0" parTransId="{ECA95038-B623-4D7D-B44B-B2D7F36CF35F}" sibTransId="{7F90A155-0361-40EE-8E32-DB6A5DB0CE9E}"/>
    <dgm:cxn modelId="{1B0AE09A-0DE4-4723-B424-9DFFDAFFE1E8}" type="presOf" srcId="{211F2480-E936-44F5-BF99-4A9143F7C3CB}" destId="{616185D7-8A8E-4B63-841F-F47A3E324DE3}" srcOrd="1" destOrd="3" presId="urn:microsoft.com/office/officeart/2005/8/layout/hList7"/>
    <dgm:cxn modelId="{9578E79A-EB66-430D-8F11-BE10F8584824}" type="presOf" srcId="{463C4464-C623-455E-BBB0-8BB685304FD0}" destId="{4D1C3813-E9AC-486E-AD7F-B1E919AC333B}" srcOrd="1" destOrd="3" presId="urn:microsoft.com/office/officeart/2005/8/layout/hList7"/>
    <dgm:cxn modelId="{3B81609B-D91C-4B84-B1DA-4787FD7EA31B}" type="presOf" srcId="{BC407CAE-9611-4560-929B-319E084A294F}" destId="{664B9F5B-EB32-47B5-A52A-BB995AE725D5}" srcOrd="1" destOrd="0" presId="urn:microsoft.com/office/officeart/2005/8/layout/hList7"/>
    <dgm:cxn modelId="{221F23A2-62A3-403B-A6E8-F86451F87B31}" type="presOf" srcId="{81ACFEA6-77AD-4865-A55A-842A6AF571D9}" destId="{687C0924-F1A0-49A5-A5CD-B46AC493C331}" srcOrd="1" destOrd="0" presId="urn:microsoft.com/office/officeart/2005/8/layout/hList7"/>
    <dgm:cxn modelId="{05A6D4A3-83C4-4BCD-ACED-F73CD3893AC6}" type="presOf" srcId="{90FD66A3-8A20-4902-BE39-A50D25403DCE}" destId="{4E21EC4C-EF20-4863-A0D9-B73F28C2C225}" srcOrd="0" destOrd="0" presId="urn:microsoft.com/office/officeart/2005/8/layout/hList7"/>
    <dgm:cxn modelId="{B3CF4CA4-0290-401E-B361-E4D529B22E45}" type="presOf" srcId="{5AE1C0BF-66B2-460F-A0B0-6BA2A40CC0F4}" destId="{4D1C3813-E9AC-486E-AD7F-B1E919AC333B}" srcOrd="1" destOrd="2" presId="urn:microsoft.com/office/officeart/2005/8/layout/hList7"/>
    <dgm:cxn modelId="{14D44AA6-0953-4089-88C8-FA94D8C37DA8}" type="presOf" srcId="{451B7AF6-51B3-434F-9578-99E6F5004BCD}" destId="{253BCB81-BDBB-457F-A071-D88D21B8A47A}" srcOrd="0" destOrd="4" presId="urn:microsoft.com/office/officeart/2005/8/layout/hList7"/>
    <dgm:cxn modelId="{A7EF38A8-677F-4AC4-8AEA-0587A51D8BB6}" type="presOf" srcId="{46A80326-7E50-42EC-B214-FDA7B8D7B665}" destId="{8B404C63-F012-4FF4-AEF0-DE46A8FA7BCE}" srcOrd="0" destOrd="1" presId="urn:microsoft.com/office/officeart/2005/8/layout/hList7"/>
    <dgm:cxn modelId="{0B03F7A8-EA19-4D41-966D-22BEEE95F65A}" type="presOf" srcId="{53E729DA-9B33-43E9-BDA0-F6EA1CBE9817}" destId="{8B404C63-F012-4FF4-AEF0-DE46A8FA7BCE}" srcOrd="0" destOrd="3" presId="urn:microsoft.com/office/officeart/2005/8/layout/hList7"/>
    <dgm:cxn modelId="{B2CEC6AD-5389-4C77-ADBC-6CF1193FB3BB}" type="presOf" srcId="{A2A0666B-B9DF-45DC-BF60-860A62466148}" destId="{86699CBB-A29B-459F-A49E-0105748471E7}" srcOrd="0" destOrd="2" presId="urn:microsoft.com/office/officeart/2005/8/layout/hList7"/>
    <dgm:cxn modelId="{5277E0AD-AC0C-4215-9DD2-687B4A741EDE}" type="presOf" srcId="{D007DE50-033E-444B-9571-77A3766FCE28}" destId="{687C0924-F1A0-49A5-A5CD-B46AC493C331}" srcOrd="1" destOrd="1" presId="urn:microsoft.com/office/officeart/2005/8/layout/hList7"/>
    <dgm:cxn modelId="{C1AC1AAE-EAA2-4F39-8076-2CE64E0C7589}" type="presOf" srcId="{10149A0C-3BD1-40FB-8F97-51EBF12BD326}" destId="{664B9F5B-EB32-47B5-A52A-BB995AE725D5}" srcOrd="1" destOrd="2" presId="urn:microsoft.com/office/officeart/2005/8/layout/hList7"/>
    <dgm:cxn modelId="{543D04AF-6742-42C2-92D2-FD54C706E752}" type="presOf" srcId="{463C4464-C623-455E-BBB0-8BB685304FD0}" destId="{253BCB81-BDBB-457F-A071-D88D21B8A47A}" srcOrd="0" destOrd="3" presId="urn:microsoft.com/office/officeart/2005/8/layout/hList7"/>
    <dgm:cxn modelId="{CF462CB2-9CF1-484F-B510-FEA20CA14A00}" type="presOf" srcId="{10149A0C-3BD1-40FB-8F97-51EBF12BD326}" destId="{8B404C63-F012-4FF4-AEF0-DE46A8FA7BCE}" srcOrd="0" destOrd="2" presId="urn:microsoft.com/office/officeart/2005/8/layout/hList7"/>
    <dgm:cxn modelId="{5979B9B2-1EB1-40FB-A104-C837F10E959C}" type="presOf" srcId="{B1E1B452-E955-49E6-BB3E-EF5C3ADD64B7}" destId="{E94004F0-7D3C-4F41-B17D-A3CF1C6ECFF3}" srcOrd="0" destOrd="0" presId="urn:microsoft.com/office/officeart/2005/8/layout/hList7"/>
    <dgm:cxn modelId="{B3242AB4-6166-4EDE-8042-5FE4F1873131}" type="presOf" srcId="{2480FA7C-E092-47ED-A7FF-5D7DB3FC6403}" destId="{A8D39C41-EE21-4E46-9E13-B7D0BD12C306}" srcOrd="1" destOrd="0" presId="urn:microsoft.com/office/officeart/2005/8/layout/hList7"/>
    <dgm:cxn modelId="{5D7790B9-3C90-416B-8732-3F8776B0863B}" srcId="{90FD66A3-8A20-4902-BE39-A50D25403DCE}" destId="{08AC03F7-7604-4CAF-A518-7414ABD66369}" srcOrd="1" destOrd="0" parTransId="{4F014D5A-C5B4-494D-8BE5-C8DF4717B4CD}" sibTransId="{66200B93-188C-4A06-8465-20BF0707AF93}"/>
    <dgm:cxn modelId="{FC1AFDB9-68C1-4C80-BB72-E1F4585C7862}" srcId="{32BA554A-46BF-472A-8491-517A948D8AE7}" destId="{463C4464-C623-455E-BBB0-8BB685304FD0}" srcOrd="2" destOrd="0" parTransId="{85892F47-03A6-4D9F-A15E-1514F142E9CE}" sibTransId="{73AB7ACB-90CB-4CFB-83B6-3D08E6F9D423}"/>
    <dgm:cxn modelId="{02C4FCBD-DF72-4826-BDC0-27DFD7AEC445}" type="presOf" srcId="{E2081A65-6641-4F9F-B58C-9CF996173535}" destId="{4F4F8B95-98BB-425D-90D1-3C93BC969EC6}" srcOrd="0" destOrd="4" presId="urn:microsoft.com/office/officeart/2005/8/layout/hList7"/>
    <dgm:cxn modelId="{DB7C5FBF-C049-48E0-ADAF-6E009D88FF97}" type="presOf" srcId="{451B7AF6-51B3-434F-9578-99E6F5004BCD}" destId="{4D1C3813-E9AC-486E-AD7F-B1E919AC333B}" srcOrd="1" destOrd="4" presId="urn:microsoft.com/office/officeart/2005/8/layout/hList7"/>
    <dgm:cxn modelId="{57BDDBC0-6967-4B26-9161-ADBC61D79D5F}" type="presOf" srcId="{EC3E4F35-E57E-400D-B675-4783C1B8A286}" destId="{D8AC2188-BB52-4845-91F1-53034D8CA9EB}" srcOrd="0" destOrd="1" presId="urn:microsoft.com/office/officeart/2005/8/layout/hList7"/>
    <dgm:cxn modelId="{675F83C2-96E8-47F6-A044-70AB9B78F05A}" type="presOf" srcId="{E3130C9C-D653-40B6-AE72-39611F299ADF}" destId="{616185D7-8A8E-4B63-841F-F47A3E324DE3}" srcOrd="1" destOrd="1" presId="urn:microsoft.com/office/officeart/2005/8/layout/hList7"/>
    <dgm:cxn modelId="{3AE58AC2-B353-4ACA-8697-ED84F625AA86}" type="presOf" srcId="{E7EE89FB-7159-47BB-AC85-69C9A99CF73C}" destId="{6435403F-F180-4A0A-856C-57E6A8D805F7}" srcOrd="0" destOrd="3" presId="urn:microsoft.com/office/officeart/2005/8/layout/hList7"/>
    <dgm:cxn modelId="{95D681C5-9420-45AE-80EF-2F479FEF00AB}" type="presOf" srcId="{81ACFEA6-77AD-4865-A55A-842A6AF571D9}" destId="{6435403F-F180-4A0A-856C-57E6A8D805F7}" srcOrd="0" destOrd="0" presId="urn:microsoft.com/office/officeart/2005/8/layout/hList7"/>
    <dgm:cxn modelId="{7D5225C7-35C6-4372-A170-D202B5212E36}" type="presOf" srcId="{F9A15D67-9BEF-4E69-90D0-3109FE1338E8}" destId="{687C0924-F1A0-49A5-A5CD-B46AC493C331}" srcOrd="1" destOrd="5" presId="urn:microsoft.com/office/officeart/2005/8/layout/hList7"/>
    <dgm:cxn modelId="{39BF1AC9-B981-41C3-B8A8-FD1E024F0F72}" srcId="{5B220C78-4F60-4E19-B858-4F441037F195}" destId="{81ACFEA6-77AD-4865-A55A-842A6AF571D9}" srcOrd="0" destOrd="0" parTransId="{8AC2EF1F-FE91-4A08-93BC-981467E28AE3}" sibTransId="{D392BDBE-9CF0-499E-B8F0-03FB3E4A2949}"/>
    <dgm:cxn modelId="{2EE18EC9-468C-45BA-8292-CE88E973A3E8}" type="presOf" srcId="{3E75B0AD-4F1F-4353-9F81-156736D41264}" destId="{4E21EC4C-EF20-4863-A0D9-B73F28C2C225}" srcOrd="0" destOrd="4" presId="urn:microsoft.com/office/officeart/2005/8/layout/hList7"/>
    <dgm:cxn modelId="{C35E9EC9-BB08-43DD-8379-5A90AA054EC3}" type="presOf" srcId="{A700CDEE-C60C-47AF-9129-44C50E4B3A36}" destId="{6435403F-F180-4A0A-856C-57E6A8D805F7}" srcOrd="0" destOrd="4" presId="urn:microsoft.com/office/officeart/2005/8/layout/hList7"/>
    <dgm:cxn modelId="{3451A8D3-2B44-4016-A1EE-BD0458D5A6F6}" type="presOf" srcId="{76E5D670-003A-44CD-BD72-A00A111C8F1C}" destId="{2F992D62-1DBB-4F7B-99DD-68DF5CF9DC57}" srcOrd="1" destOrd="1" presId="urn:microsoft.com/office/officeart/2005/8/layout/hList7"/>
    <dgm:cxn modelId="{F845B1D4-1BA2-4770-9997-A6D5BE1C3D46}" type="presOf" srcId="{3FCE5762-2421-43B9-BC98-07E854CA75D2}" destId="{8B404C63-F012-4FF4-AEF0-DE46A8FA7BCE}" srcOrd="0" destOrd="4" presId="urn:microsoft.com/office/officeart/2005/8/layout/hList7"/>
    <dgm:cxn modelId="{D6492FD8-6FF3-4246-9D9A-5C4CC7374703}" srcId="{81ACFEA6-77AD-4865-A55A-842A6AF571D9}" destId="{E7EE89FB-7159-47BB-AC85-69C9A99CF73C}" srcOrd="2" destOrd="0" parTransId="{0CCE7C46-E6AF-48C3-BD60-F941E69A37FC}" sibTransId="{B348EE45-2FDE-427E-BF53-4F84072CB571}"/>
    <dgm:cxn modelId="{D0FBC8D8-2708-4782-9A0A-00483CB2757E}" srcId="{465E30C7-C655-4D7D-9298-826FAF72D2F3}" destId="{ED02F1E0-36F6-4A2D-ACE0-1533B4DE558A}" srcOrd="1" destOrd="0" parTransId="{076113AD-D165-4035-BDC7-8AA3E0817DC2}" sibTransId="{9B611C35-BF1E-4B56-A575-6977FE9D42CA}"/>
    <dgm:cxn modelId="{27AC30D9-5DA3-4C44-B549-0A237C92D37E}" type="presOf" srcId="{CB3ABA93-E5A5-4737-90ED-44C6BAC21B97}" destId="{2F992D62-1DBB-4F7B-99DD-68DF5CF9DC57}" srcOrd="1" destOrd="3" presId="urn:microsoft.com/office/officeart/2005/8/layout/hList7"/>
    <dgm:cxn modelId="{3C8C58D9-7B4A-4947-86DB-E64E755397F8}" type="presOf" srcId="{2FCED48B-A4D0-473C-B199-72DF98A1E98E}" destId="{687C0924-F1A0-49A5-A5CD-B46AC493C331}" srcOrd="1" destOrd="2" presId="urn:microsoft.com/office/officeart/2005/8/layout/hList7"/>
    <dgm:cxn modelId="{A15C0EDA-3518-4F70-9003-5A9E5CA82402}" type="presOf" srcId="{EFC10787-92DC-4A9F-AC84-5F5885A9794E}" destId="{D8AC2188-BB52-4845-91F1-53034D8CA9EB}" srcOrd="0" destOrd="2" presId="urn:microsoft.com/office/officeart/2005/8/layout/hList7"/>
    <dgm:cxn modelId="{EE94B3E0-DDF5-4183-8E39-515EB288E62A}" type="presOf" srcId="{08AC03F7-7604-4CAF-A518-7414ABD66369}" destId="{4E21EC4C-EF20-4863-A0D9-B73F28C2C225}" srcOrd="0" destOrd="2" presId="urn:microsoft.com/office/officeart/2005/8/layout/hList7"/>
    <dgm:cxn modelId="{A379A2E5-AB03-4738-89D7-F60E25F1CEBF}" type="presOf" srcId="{80AC416B-5A3C-4459-B2B9-A88A5B7EE695}" destId="{D8AC2188-BB52-4845-91F1-53034D8CA9EB}" srcOrd="0" destOrd="4" presId="urn:microsoft.com/office/officeart/2005/8/layout/hList7"/>
    <dgm:cxn modelId="{11DA09F0-0125-4711-8D05-4F5785E820CC}" type="presOf" srcId="{B889BB4B-517C-42D2-A90B-4C87548413EE}" destId="{A8D39C41-EE21-4E46-9E13-B7D0BD12C306}" srcOrd="1" destOrd="3" presId="urn:microsoft.com/office/officeart/2005/8/layout/hList7"/>
    <dgm:cxn modelId="{740625F0-C86D-4FA4-95C6-3EE2C44A05CF}" type="presOf" srcId="{EFC10787-92DC-4A9F-AC84-5F5885A9794E}" destId="{A8D39C41-EE21-4E46-9E13-B7D0BD12C306}" srcOrd="1" destOrd="2" presId="urn:microsoft.com/office/officeart/2005/8/layout/hList7"/>
    <dgm:cxn modelId="{D7025CF0-738E-42A6-8EC2-BDAEA6057490}" type="presOf" srcId="{76E5D670-003A-44CD-BD72-A00A111C8F1C}" destId="{86699CBB-A29B-459F-A49E-0105748471E7}" srcOrd="0" destOrd="1" presId="urn:microsoft.com/office/officeart/2005/8/layout/hList7"/>
    <dgm:cxn modelId="{A957CFF3-E353-4B98-9919-5BAFAF57A179}" type="presOf" srcId="{9B9C6032-2D55-4417-9862-DEC745D589DE}" destId="{4D1C3813-E9AC-486E-AD7F-B1E919AC333B}" srcOrd="1" destOrd="1" presId="urn:microsoft.com/office/officeart/2005/8/layout/hList7"/>
    <dgm:cxn modelId="{D7E643F7-C61F-4211-BB72-7EA26A2E76B1}" type="presOf" srcId="{D392BDBE-9CF0-499E-B8F0-03FB3E4A2949}" destId="{74911EF5-A1F8-4C3E-807B-A07D5B02E0A9}" srcOrd="0" destOrd="0" presId="urn:microsoft.com/office/officeart/2005/8/layout/hList7"/>
    <dgm:cxn modelId="{65C6CCF7-0EDD-40A0-A739-170BBCD702ED}" srcId="{5B220C78-4F60-4E19-B858-4F441037F195}" destId="{BC407CAE-9611-4560-929B-319E084A294F}" srcOrd="3" destOrd="0" parTransId="{7BF4C4C0-2EFB-4680-BDED-B2B319FA126F}" sibTransId="{724A6289-8BA4-41CD-8457-7D73EF3CA87F}"/>
    <dgm:cxn modelId="{E8631EFE-B4AD-4198-A850-651FB2193716}" srcId="{5B220C78-4F60-4E19-B858-4F441037F195}" destId="{2480FA7C-E092-47ED-A7FF-5D7DB3FC6403}" srcOrd="5" destOrd="0" parTransId="{F7DDC504-BAC8-4161-A80A-FF0BD71062E8}" sibTransId="{DCC66157-6E71-4DEA-98C9-9A5934D8EA98}"/>
    <dgm:cxn modelId="{1CFF90B9-01E1-4E58-A34F-1B9D384F841F}" type="presParOf" srcId="{EAFB5366-A0A9-45D5-AD50-1A38D9A432C7}" destId="{6EF30B18-AEAB-405A-8755-98F530CFE722}" srcOrd="0" destOrd="0" presId="urn:microsoft.com/office/officeart/2005/8/layout/hList7"/>
    <dgm:cxn modelId="{AEE413BF-5766-48AF-B343-AC1CC2EC7407}" type="presParOf" srcId="{EAFB5366-A0A9-45D5-AD50-1A38D9A432C7}" destId="{F502A3A8-ED58-4CF0-A12C-A216519BF6BA}" srcOrd="1" destOrd="0" presId="urn:microsoft.com/office/officeart/2005/8/layout/hList7"/>
    <dgm:cxn modelId="{3EDC0201-B4FB-4AE3-9FC9-8EAB303AB5B5}" type="presParOf" srcId="{F502A3A8-ED58-4CF0-A12C-A216519BF6BA}" destId="{77505B58-7CA9-46C6-B2D0-6625D4793026}" srcOrd="0" destOrd="0" presId="urn:microsoft.com/office/officeart/2005/8/layout/hList7"/>
    <dgm:cxn modelId="{A1DD2C9F-5A6E-452C-AD14-26F165A382DB}" type="presParOf" srcId="{77505B58-7CA9-46C6-B2D0-6625D4793026}" destId="{6435403F-F180-4A0A-856C-57E6A8D805F7}" srcOrd="0" destOrd="0" presId="urn:microsoft.com/office/officeart/2005/8/layout/hList7"/>
    <dgm:cxn modelId="{870E0256-3DC0-434F-B3EE-3A65E4DD9F24}" type="presParOf" srcId="{77505B58-7CA9-46C6-B2D0-6625D4793026}" destId="{687C0924-F1A0-49A5-A5CD-B46AC493C331}" srcOrd="1" destOrd="0" presId="urn:microsoft.com/office/officeart/2005/8/layout/hList7"/>
    <dgm:cxn modelId="{1988E9EB-D84A-4D03-9E02-DAE994EEF8B3}" type="presParOf" srcId="{77505B58-7CA9-46C6-B2D0-6625D4793026}" destId="{ABB29A51-0521-4723-AE8B-08C7D2AFF68C}" srcOrd="2" destOrd="0" presId="urn:microsoft.com/office/officeart/2005/8/layout/hList7"/>
    <dgm:cxn modelId="{FC463F13-C487-428B-9C8C-2C8EBCB8A8F6}" type="presParOf" srcId="{77505B58-7CA9-46C6-B2D0-6625D4793026}" destId="{59356679-1056-49CE-A7D4-84E16D9159B1}" srcOrd="3" destOrd="0" presId="urn:microsoft.com/office/officeart/2005/8/layout/hList7"/>
    <dgm:cxn modelId="{B09CA521-511A-427C-B403-FBDE4FB728D3}" type="presParOf" srcId="{F502A3A8-ED58-4CF0-A12C-A216519BF6BA}" destId="{74911EF5-A1F8-4C3E-807B-A07D5B02E0A9}" srcOrd="1" destOrd="0" presId="urn:microsoft.com/office/officeart/2005/8/layout/hList7"/>
    <dgm:cxn modelId="{954F3E70-1E9F-4668-B691-30E7871D48BA}" type="presParOf" srcId="{F502A3A8-ED58-4CF0-A12C-A216519BF6BA}" destId="{978B7532-1A1E-4EBB-945D-983074A8FDC9}" srcOrd="2" destOrd="0" presId="urn:microsoft.com/office/officeart/2005/8/layout/hList7"/>
    <dgm:cxn modelId="{77DA2A5B-DDB4-43D7-A3A4-AE8B808990D2}" type="presParOf" srcId="{978B7532-1A1E-4EBB-945D-983074A8FDC9}" destId="{86699CBB-A29B-459F-A49E-0105748471E7}" srcOrd="0" destOrd="0" presId="urn:microsoft.com/office/officeart/2005/8/layout/hList7"/>
    <dgm:cxn modelId="{0B701AAB-ACDC-44BA-93DA-BFA70BFEE2A1}" type="presParOf" srcId="{978B7532-1A1E-4EBB-945D-983074A8FDC9}" destId="{2F992D62-1DBB-4F7B-99DD-68DF5CF9DC57}" srcOrd="1" destOrd="0" presId="urn:microsoft.com/office/officeart/2005/8/layout/hList7"/>
    <dgm:cxn modelId="{0A4D455F-0FD0-4841-AB4B-BAE0FAFFE469}" type="presParOf" srcId="{978B7532-1A1E-4EBB-945D-983074A8FDC9}" destId="{66C0F0A8-BE02-4EBA-89EF-785B7C2E418E}" srcOrd="2" destOrd="0" presId="urn:microsoft.com/office/officeart/2005/8/layout/hList7"/>
    <dgm:cxn modelId="{3E4DAB83-8A77-4FF5-99F6-1C4B68FA94B4}" type="presParOf" srcId="{978B7532-1A1E-4EBB-945D-983074A8FDC9}" destId="{AE8B2426-1BB5-41DC-BFA7-221F693C68F6}" srcOrd="3" destOrd="0" presId="urn:microsoft.com/office/officeart/2005/8/layout/hList7"/>
    <dgm:cxn modelId="{3EFE2BEC-AEA3-4954-B08C-BFC4619441A7}" type="presParOf" srcId="{F502A3A8-ED58-4CF0-A12C-A216519BF6BA}" destId="{84AE3114-B65D-4D40-9241-CECF30EB1304}" srcOrd="3" destOrd="0" presId="urn:microsoft.com/office/officeart/2005/8/layout/hList7"/>
    <dgm:cxn modelId="{78FFA5A3-9C78-4554-AEE0-D4A9329470EA}" type="presParOf" srcId="{F502A3A8-ED58-4CF0-A12C-A216519BF6BA}" destId="{33AA2784-64B0-43E4-B3BB-C7634F85A942}" srcOrd="4" destOrd="0" presId="urn:microsoft.com/office/officeart/2005/8/layout/hList7"/>
    <dgm:cxn modelId="{23B615BF-E4B4-42C3-89DC-D0BDCA4207AA}" type="presParOf" srcId="{33AA2784-64B0-43E4-B3BB-C7634F85A942}" destId="{253BCB81-BDBB-457F-A071-D88D21B8A47A}" srcOrd="0" destOrd="0" presId="urn:microsoft.com/office/officeart/2005/8/layout/hList7"/>
    <dgm:cxn modelId="{2B757F48-4A56-4F25-9367-715F1E69AD6F}" type="presParOf" srcId="{33AA2784-64B0-43E4-B3BB-C7634F85A942}" destId="{4D1C3813-E9AC-486E-AD7F-B1E919AC333B}" srcOrd="1" destOrd="0" presId="urn:microsoft.com/office/officeart/2005/8/layout/hList7"/>
    <dgm:cxn modelId="{B6FC637D-AA5F-4231-935A-4F0A9F1AC742}" type="presParOf" srcId="{33AA2784-64B0-43E4-B3BB-C7634F85A942}" destId="{17839110-0402-4946-997A-98813F89A1A3}" srcOrd="2" destOrd="0" presId="urn:microsoft.com/office/officeart/2005/8/layout/hList7"/>
    <dgm:cxn modelId="{426E8F57-AC7D-458C-AF81-B2C85B7EC9F9}" type="presParOf" srcId="{33AA2784-64B0-43E4-B3BB-C7634F85A942}" destId="{BCA0FB9E-DEBB-47B9-A69D-AD8D7C7615D5}" srcOrd="3" destOrd="0" presId="urn:microsoft.com/office/officeart/2005/8/layout/hList7"/>
    <dgm:cxn modelId="{F69A9896-3210-4C05-9DE6-FC79B972F174}" type="presParOf" srcId="{F502A3A8-ED58-4CF0-A12C-A216519BF6BA}" destId="{35CB41ED-FD05-44B2-99BD-EBCCA037D3D2}" srcOrd="5" destOrd="0" presId="urn:microsoft.com/office/officeart/2005/8/layout/hList7"/>
    <dgm:cxn modelId="{CC6566FC-1E54-41AA-AD35-CAFFF376C707}" type="presParOf" srcId="{F502A3A8-ED58-4CF0-A12C-A216519BF6BA}" destId="{F9064EA9-AD5A-4CD1-B6BA-EE85EBFE0D5F}" srcOrd="6" destOrd="0" presId="urn:microsoft.com/office/officeart/2005/8/layout/hList7"/>
    <dgm:cxn modelId="{902144DC-2F12-4405-B1CF-907113D16263}" type="presParOf" srcId="{F9064EA9-AD5A-4CD1-B6BA-EE85EBFE0D5F}" destId="{8B404C63-F012-4FF4-AEF0-DE46A8FA7BCE}" srcOrd="0" destOrd="0" presId="urn:microsoft.com/office/officeart/2005/8/layout/hList7"/>
    <dgm:cxn modelId="{C9C77586-EFB4-4428-A2E6-42E5C2BB7A6A}" type="presParOf" srcId="{F9064EA9-AD5A-4CD1-B6BA-EE85EBFE0D5F}" destId="{664B9F5B-EB32-47B5-A52A-BB995AE725D5}" srcOrd="1" destOrd="0" presId="urn:microsoft.com/office/officeart/2005/8/layout/hList7"/>
    <dgm:cxn modelId="{8088600B-FF5E-42C2-B55E-7AEBC5CB7690}" type="presParOf" srcId="{F9064EA9-AD5A-4CD1-B6BA-EE85EBFE0D5F}" destId="{34399C7F-1AC8-4807-840E-849534A6B7A1}" srcOrd="2" destOrd="0" presId="urn:microsoft.com/office/officeart/2005/8/layout/hList7"/>
    <dgm:cxn modelId="{01F533EE-4312-4F17-AF7B-1DECEEDDFE3D}" type="presParOf" srcId="{F9064EA9-AD5A-4CD1-B6BA-EE85EBFE0D5F}" destId="{E5A72E28-11E7-4C43-A71A-3B4645DD841F}" srcOrd="3" destOrd="0" presId="urn:microsoft.com/office/officeart/2005/8/layout/hList7"/>
    <dgm:cxn modelId="{E3C38627-528D-473C-BC0D-78BFC568428B}" type="presParOf" srcId="{F502A3A8-ED58-4CF0-A12C-A216519BF6BA}" destId="{A7CF75B0-3B67-47E0-98CB-1FBA19D7E161}" srcOrd="7" destOrd="0" presId="urn:microsoft.com/office/officeart/2005/8/layout/hList7"/>
    <dgm:cxn modelId="{38A3D0CA-8D31-4C32-8DF9-F1E2623093E0}" type="presParOf" srcId="{F502A3A8-ED58-4CF0-A12C-A216519BF6BA}" destId="{47B4CFEA-59BE-48A3-8F5C-B2D9DF07E70F}" srcOrd="8" destOrd="0" presId="urn:microsoft.com/office/officeart/2005/8/layout/hList7"/>
    <dgm:cxn modelId="{A324883A-2306-4388-B130-A1FA39DEF61F}" type="presParOf" srcId="{47B4CFEA-59BE-48A3-8F5C-B2D9DF07E70F}" destId="{4F4F8B95-98BB-425D-90D1-3C93BC969EC6}" srcOrd="0" destOrd="0" presId="urn:microsoft.com/office/officeart/2005/8/layout/hList7"/>
    <dgm:cxn modelId="{8D430A49-44F2-49A2-895C-FBEDEF71E0D1}" type="presParOf" srcId="{47B4CFEA-59BE-48A3-8F5C-B2D9DF07E70F}" destId="{616185D7-8A8E-4B63-841F-F47A3E324DE3}" srcOrd="1" destOrd="0" presId="urn:microsoft.com/office/officeart/2005/8/layout/hList7"/>
    <dgm:cxn modelId="{6E76B023-B18C-4511-AA40-644E5BAF9936}" type="presParOf" srcId="{47B4CFEA-59BE-48A3-8F5C-B2D9DF07E70F}" destId="{3B4BB1EF-B6B0-48B4-B368-48C8614FE6E4}" srcOrd="2" destOrd="0" presId="urn:microsoft.com/office/officeart/2005/8/layout/hList7"/>
    <dgm:cxn modelId="{15966097-FBD1-4377-8C01-0EA7E8B8EACE}" type="presParOf" srcId="{47B4CFEA-59BE-48A3-8F5C-B2D9DF07E70F}" destId="{13B6C5CF-1EA1-46CE-AAB8-7ABE121E2344}" srcOrd="3" destOrd="0" presId="urn:microsoft.com/office/officeart/2005/8/layout/hList7"/>
    <dgm:cxn modelId="{A076AB7A-0768-464A-83CE-A694425791FA}" type="presParOf" srcId="{F502A3A8-ED58-4CF0-A12C-A216519BF6BA}" destId="{E94004F0-7D3C-4F41-B17D-A3CF1C6ECFF3}" srcOrd="9" destOrd="0" presId="urn:microsoft.com/office/officeart/2005/8/layout/hList7"/>
    <dgm:cxn modelId="{2EE70091-0E21-4A1F-AC92-E24CB933DFDD}" type="presParOf" srcId="{F502A3A8-ED58-4CF0-A12C-A216519BF6BA}" destId="{CE177EC9-1BF3-4677-B985-B9C5C4B4178C}" srcOrd="10" destOrd="0" presId="urn:microsoft.com/office/officeart/2005/8/layout/hList7"/>
    <dgm:cxn modelId="{2DCB502C-D53B-4035-85C8-EEFD8C839CAF}" type="presParOf" srcId="{CE177EC9-1BF3-4677-B985-B9C5C4B4178C}" destId="{D8AC2188-BB52-4845-91F1-53034D8CA9EB}" srcOrd="0" destOrd="0" presId="urn:microsoft.com/office/officeart/2005/8/layout/hList7"/>
    <dgm:cxn modelId="{74082154-6EA0-451C-BB6C-374B676E7DAF}" type="presParOf" srcId="{CE177EC9-1BF3-4677-B985-B9C5C4B4178C}" destId="{A8D39C41-EE21-4E46-9E13-B7D0BD12C306}" srcOrd="1" destOrd="0" presId="urn:microsoft.com/office/officeart/2005/8/layout/hList7"/>
    <dgm:cxn modelId="{81C0A2B1-DD3F-4735-9A20-3563B45D9F41}" type="presParOf" srcId="{CE177EC9-1BF3-4677-B985-B9C5C4B4178C}" destId="{A45444BB-F790-4CE4-ABF0-1359D29F25E1}" srcOrd="2" destOrd="0" presId="urn:microsoft.com/office/officeart/2005/8/layout/hList7"/>
    <dgm:cxn modelId="{2DE1371F-610A-4EAC-98FD-B50E3E743822}" type="presParOf" srcId="{CE177EC9-1BF3-4677-B985-B9C5C4B4178C}" destId="{BDE834EA-A964-4E43-9CD6-64EE2F9A7F18}" srcOrd="3" destOrd="0" presId="urn:microsoft.com/office/officeart/2005/8/layout/hList7"/>
    <dgm:cxn modelId="{C0C18E22-6CAE-414E-9ADD-65ECB364994B}" type="presParOf" srcId="{F502A3A8-ED58-4CF0-A12C-A216519BF6BA}" destId="{90D1D0D8-01C7-48C5-AA6C-986810A49EF6}" srcOrd="11" destOrd="0" presId="urn:microsoft.com/office/officeart/2005/8/layout/hList7"/>
    <dgm:cxn modelId="{520CBD47-5602-4D1D-9774-5248C7AA1287}" type="presParOf" srcId="{F502A3A8-ED58-4CF0-A12C-A216519BF6BA}" destId="{3CFD92D9-EECE-4B60-9337-AEF933E8973F}" srcOrd="12" destOrd="0" presId="urn:microsoft.com/office/officeart/2005/8/layout/hList7"/>
    <dgm:cxn modelId="{E0FAEC31-A00A-4EA8-ACA7-89FB36D9E725}" type="presParOf" srcId="{3CFD92D9-EECE-4B60-9337-AEF933E8973F}" destId="{4E21EC4C-EF20-4863-A0D9-B73F28C2C225}" srcOrd="0" destOrd="0" presId="urn:microsoft.com/office/officeart/2005/8/layout/hList7"/>
    <dgm:cxn modelId="{725931B2-5A1A-4BFA-8420-EF96A3BBFFAF}" type="presParOf" srcId="{3CFD92D9-EECE-4B60-9337-AEF933E8973F}" destId="{86112FF5-AD75-4CBE-B23E-87F56B767D0B}" srcOrd="1" destOrd="0" presId="urn:microsoft.com/office/officeart/2005/8/layout/hList7"/>
    <dgm:cxn modelId="{82402417-407C-474A-9CD8-41AA668F102D}" type="presParOf" srcId="{3CFD92D9-EECE-4B60-9337-AEF933E8973F}" destId="{11331C77-84FF-480F-ADD0-A239662D29ED}" srcOrd="2" destOrd="0" presId="urn:microsoft.com/office/officeart/2005/8/layout/hList7"/>
    <dgm:cxn modelId="{97E99A74-C5BB-4730-9E0D-62BEFFAAF619}" type="presParOf" srcId="{3CFD92D9-EECE-4B60-9337-AEF933E8973F}" destId="{A97241A1-3708-4A41-9158-8219D788151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D4730-47AE-4B58-94CF-9522586D9316}">
      <dsp:nvSpPr>
        <dsp:cNvPr id="0" name=""/>
        <dsp:cNvSpPr/>
      </dsp:nvSpPr>
      <dsp:spPr>
        <a:xfrm>
          <a:off x="0" y="0"/>
          <a:ext cx="4958852" cy="1101869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The New Reality VS Economy </a:t>
          </a:r>
        </a:p>
      </dsp:txBody>
      <dsp:txXfrm>
        <a:off x="32273" y="32273"/>
        <a:ext cx="3676740" cy="1037323"/>
      </dsp:txXfrm>
    </dsp:sp>
    <dsp:sp modelId="{D9F690D2-8F80-4EBD-A656-A407727B649B}">
      <dsp:nvSpPr>
        <dsp:cNvPr id="0" name=""/>
        <dsp:cNvSpPr/>
      </dsp:nvSpPr>
      <dsp:spPr>
        <a:xfrm>
          <a:off x="415303" y="1302208"/>
          <a:ext cx="4958852" cy="1101869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The 2024/25 Budget Pillars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Social Upliftment Measures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Balancing Economic Growth and Social Welfare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576" y="1334481"/>
        <a:ext cx="3762787" cy="1037323"/>
      </dsp:txXfrm>
    </dsp:sp>
    <dsp:sp modelId="{0BF54653-12BF-4446-82E2-3977D6FB6016}">
      <dsp:nvSpPr>
        <dsp:cNvPr id="0" name=""/>
        <dsp:cNvSpPr/>
      </dsp:nvSpPr>
      <dsp:spPr>
        <a:xfrm>
          <a:off x="824409" y="2604417"/>
          <a:ext cx="4958852" cy="1101869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New Government Priority Areas And Budget Outlook</a:t>
          </a:r>
          <a:endParaRPr lang="en-GB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6682" y="2636690"/>
        <a:ext cx="3768985" cy="1037323"/>
      </dsp:txXfrm>
    </dsp:sp>
    <dsp:sp modelId="{5E815614-F78A-4D56-9F01-2E7E8897FDC4}">
      <dsp:nvSpPr>
        <dsp:cNvPr id="0" name=""/>
        <dsp:cNvSpPr/>
      </dsp:nvSpPr>
      <dsp:spPr>
        <a:xfrm>
          <a:off x="1239713" y="3906626"/>
          <a:ext cx="4958852" cy="1101869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Recommendations and Expectations</a:t>
          </a:r>
        </a:p>
      </dsp:txBody>
      <dsp:txXfrm>
        <a:off x="1271986" y="3938899"/>
        <a:ext cx="3762787" cy="1037323"/>
      </dsp:txXfrm>
    </dsp:sp>
    <dsp:sp modelId="{A5BBEB8F-EFA2-4AD3-A0DD-9812F42608A2}">
      <dsp:nvSpPr>
        <dsp:cNvPr id="0" name=""/>
        <dsp:cNvSpPr/>
      </dsp:nvSpPr>
      <dsp:spPr>
        <a:xfrm>
          <a:off x="4242637" y="843931"/>
          <a:ext cx="716214" cy="71621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400" b="1" kern="1200" dirty="0"/>
        </a:p>
      </dsp:txBody>
      <dsp:txXfrm>
        <a:off x="4403785" y="843931"/>
        <a:ext cx="393918" cy="538951"/>
      </dsp:txXfrm>
    </dsp:sp>
    <dsp:sp modelId="{5D0C10CD-925B-4430-B94A-E03DC6AB4530}">
      <dsp:nvSpPr>
        <dsp:cNvPr id="0" name=""/>
        <dsp:cNvSpPr/>
      </dsp:nvSpPr>
      <dsp:spPr>
        <a:xfrm>
          <a:off x="4657940" y="2146140"/>
          <a:ext cx="716214" cy="71621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400" b="1" kern="1200" dirty="0"/>
        </a:p>
      </dsp:txBody>
      <dsp:txXfrm>
        <a:off x="4819088" y="2146140"/>
        <a:ext cx="393918" cy="538951"/>
      </dsp:txXfrm>
    </dsp:sp>
    <dsp:sp modelId="{0C0B18B7-09C2-44C4-8039-D6006420D013}">
      <dsp:nvSpPr>
        <dsp:cNvPr id="0" name=""/>
        <dsp:cNvSpPr/>
      </dsp:nvSpPr>
      <dsp:spPr>
        <a:xfrm>
          <a:off x="5067046" y="3448349"/>
          <a:ext cx="716214" cy="71621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5228194" y="3448349"/>
        <a:ext cx="393918" cy="5389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3FA3AB-8CF1-4A2D-B3B9-E2D00F7857F0}">
      <dsp:nvSpPr>
        <dsp:cNvPr id="0" name=""/>
        <dsp:cNvSpPr/>
      </dsp:nvSpPr>
      <dsp:spPr>
        <a:xfrm>
          <a:off x="8973" y="0"/>
          <a:ext cx="2667462" cy="378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85344" bIns="3048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Agriculture,, Fisheries, Water and Land Reform</a:t>
          </a:r>
          <a:endParaRPr lang="en-NA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73" y="0"/>
        <a:ext cx="2667462" cy="378056"/>
      </dsp:txXfrm>
    </dsp:sp>
    <dsp:sp modelId="{C96EA15A-038A-48D4-A34B-AB0EC3721010}">
      <dsp:nvSpPr>
        <dsp:cNvPr id="0" name=""/>
        <dsp:cNvSpPr/>
      </dsp:nvSpPr>
      <dsp:spPr>
        <a:xfrm>
          <a:off x="2784004" y="53352"/>
          <a:ext cx="533492" cy="437127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CCB557-63DF-42CA-ACF0-4F8AC0944CD5}">
      <dsp:nvSpPr>
        <dsp:cNvPr id="0" name=""/>
        <dsp:cNvSpPr/>
      </dsp:nvSpPr>
      <dsp:spPr>
        <a:xfrm>
          <a:off x="3414351" y="53352"/>
          <a:ext cx="7255496" cy="4371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Agriculture, Water and Land Reform </a:t>
          </a:r>
          <a:endParaRPr lang="en-NA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Fisheries and Marine Resources </a:t>
          </a:r>
          <a:endParaRPr lang="en-NA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4351" y="53352"/>
        <a:ext cx="7255496" cy="437127"/>
      </dsp:txXfrm>
    </dsp:sp>
    <dsp:sp modelId="{FA245FFC-B431-4C85-9D13-693093DC864C}">
      <dsp:nvSpPr>
        <dsp:cNvPr id="0" name=""/>
        <dsp:cNvSpPr/>
      </dsp:nvSpPr>
      <dsp:spPr>
        <a:xfrm>
          <a:off x="8973" y="462309"/>
          <a:ext cx="2667462" cy="257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85344" bIns="3048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Defence </a:t>
          </a:r>
          <a:r>
            <a:rPr lang="en-Z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en-ZA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nd Veteran Affairs</a:t>
          </a:r>
          <a:endParaRPr lang="en-NA" sz="12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73" y="462309"/>
        <a:ext cx="2667462" cy="257400"/>
      </dsp:txXfrm>
    </dsp:sp>
    <dsp:sp modelId="{96B33CDD-5AA0-41E1-9AC4-FD79989329B0}">
      <dsp:nvSpPr>
        <dsp:cNvPr id="0" name=""/>
        <dsp:cNvSpPr/>
      </dsp:nvSpPr>
      <dsp:spPr>
        <a:xfrm>
          <a:off x="2784004" y="537280"/>
          <a:ext cx="533492" cy="257400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9908D2-418E-43E6-8034-DFBBC2FB43DC}">
      <dsp:nvSpPr>
        <dsp:cNvPr id="0" name=""/>
        <dsp:cNvSpPr/>
      </dsp:nvSpPr>
      <dsp:spPr>
        <a:xfrm>
          <a:off x="3414351" y="537280"/>
          <a:ext cx="7255496" cy="257400"/>
        </a:xfrm>
        <a:prstGeom prst="rect">
          <a:avLst/>
        </a:prstGeom>
        <a:solidFill>
          <a:srgbClr val="002060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200" b="0" i="0" u="none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Defence  and Veteran Affairs </a:t>
          </a:r>
          <a:endParaRPr lang="en-NA" sz="1200" b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4351" y="537280"/>
        <a:ext cx="7255496" cy="257400"/>
      </dsp:txXfrm>
    </dsp:sp>
    <dsp:sp modelId="{D667534A-C55D-4AB1-BA13-9C40E3378D8A}">
      <dsp:nvSpPr>
        <dsp:cNvPr id="0" name=""/>
        <dsp:cNvSpPr/>
      </dsp:nvSpPr>
      <dsp:spPr>
        <a:xfrm>
          <a:off x="8973" y="855417"/>
          <a:ext cx="2667462" cy="378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85344" bIns="3048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Education, Innovation, Youth, Sports, Arts and Culture</a:t>
          </a:r>
          <a:endParaRPr lang="en-NA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73" y="855417"/>
        <a:ext cx="2667462" cy="378056"/>
      </dsp:txXfrm>
    </dsp:sp>
    <dsp:sp modelId="{22FC00DE-7AB5-4771-B9C9-844FAD917F47}">
      <dsp:nvSpPr>
        <dsp:cNvPr id="0" name=""/>
        <dsp:cNvSpPr/>
      </dsp:nvSpPr>
      <dsp:spPr>
        <a:xfrm>
          <a:off x="2784004" y="841480"/>
          <a:ext cx="533492" cy="626155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B36D19-E1A5-488C-A7C6-6DEABCA483A6}">
      <dsp:nvSpPr>
        <dsp:cNvPr id="0" name=""/>
        <dsp:cNvSpPr/>
      </dsp:nvSpPr>
      <dsp:spPr>
        <a:xfrm>
          <a:off x="3414351" y="841480"/>
          <a:ext cx="7255496" cy="626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Education, Arts and Culture</a:t>
          </a:r>
          <a:endParaRPr lang="en-NA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Higher Education, Technology and Innovation</a:t>
          </a:r>
          <a:endParaRPr lang="en-NA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Sport, Youth and National Service </a:t>
          </a:r>
          <a:endParaRPr lang="en-NA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4351" y="841480"/>
        <a:ext cx="7255496" cy="626155"/>
      </dsp:txXfrm>
    </dsp:sp>
    <dsp:sp modelId="{D2774736-EBC6-4A24-8F22-C34C6083DB6E}">
      <dsp:nvSpPr>
        <dsp:cNvPr id="0" name=""/>
        <dsp:cNvSpPr/>
      </dsp:nvSpPr>
      <dsp:spPr>
        <a:xfrm>
          <a:off x="8973" y="1439465"/>
          <a:ext cx="2667462" cy="257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85344" bIns="3048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Environment and Tourism</a:t>
          </a:r>
          <a:endParaRPr lang="en-NA" sz="12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73" y="1439465"/>
        <a:ext cx="2667462" cy="257400"/>
      </dsp:txXfrm>
    </dsp:sp>
    <dsp:sp modelId="{BD241DD2-CD29-48AE-B4C1-F29EF593DE84}">
      <dsp:nvSpPr>
        <dsp:cNvPr id="0" name=""/>
        <dsp:cNvSpPr/>
      </dsp:nvSpPr>
      <dsp:spPr>
        <a:xfrm>
          <a:off x="2784004" y="1514435"/>
          <a:ext cx="533492" cy="257400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3B12D7-DB24-4C0D-B2A6-1F2209A04991}">
      <dsp:nvSpPr>
        <dsp:cNvPr id="0" name=""/>
        <dsp:cNvSpPr/>
      </dsp:nvSpPr>
      <dsp:spPr>
        <a:xfrm>
          <a:off x="3414351" y="1514435"/>
          <a:ext cx="7255496" cy="257400"/>
        </a:xfrm>
        <a:prstGeom prst="rect">
          <a:avLst/>
        </a:prstGeom>
        <a:solidFill>
          <a:srgbClr val="002060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Environment, Forestry and Tourism </a:t>
          </a:r>
          <a:endParaRPr lang="en-NA" sz="1200" b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4351" y="1514435"/>
        <a:ext cx="7255496" cy="257400"/>
      </dsp:txXfrm>
    </dsp:sp>
    <dsp:sp modelId="{8F456643-9A4F-492C-956C-1B35762F564B}">
      <dsp:nvSpPr>
        <dsp:cNvPr id="0" name=""/>
        <dsp:cNvSpPr/>
      </dsp:nvSpPr>
      <dsp:spPr>
        <a:xfrm>
          <a:off x="8973" y="1708523"/>
          <a:ext cx="2667462" cy="378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85344" bIns="3048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Gender Equality and Child-welfare</a:t>
          </a:r>
          <a:endParaRPr lang="en-NA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73" y="1708523"/>
        <a:ext cx="2667462" cy="378056"/>
      </dsp:txXfrm>
    </dsp:sp>
    <dsp:sp modelId="{E1A6682C-44AD-4B78-9C71-43B4442C7266}">
      <dsp:nvSpPr>
        <dsp:cNvPr id="0" name=""/>
        <dsp:cNvSpPr/>
      </dsp:nvSpPr>
      <dsp:spPr>
        <a:xfrm>
          <a:off x="2784004" y="1818635"/>
          <a:ext cx="533492" cy="378056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6BD341-1EE0-4A77-BABD-85ADE9287604}">
      <dsp:nvSpPr>
        <dsp:cNvPr id="0" name=""/>
        <dsp:cNvSpPr/>
      </dsp:nvSpPr>
      <dsp:spPr>
        <a:xfrm>
          <a:off x="3414351" y="1818635"/>
          <a:ext cx="7255496" cy="3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Gender Equality, Social-welfare and Poverty Eradication</a:t>
          </a:r>
          <a:endParaRPr lang="en-NA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4351" y="1818635"/>
        <a:ext cx="7255496" cy="378056"/>
      </dsp:txXfrm>
    </dsp:sp>
    <dsp:sp modelId="{F35EE9F8-7143-41A3-8903-AF519DB7AA5C}">
      <dsp:nvSpPr>
        <dsp:cNvPr id="0" name=""/>
        <dsp:cNvSpPr/>
      </dsp:nvSpPr>
      <dsp:spPr>
        <a:xfrm>
          <a:off x="8973" y="2168521"/>
          <a:ext cx="2667462" cy="257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85344" bIns="3048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Health and Social Services </a:t>
          </a:r>
          <a:endParaRPr lang="en-NA" sz="12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73" y="2168521"/>
        <a:ext cx="2667462" cy="257400"/>
      </dsp:txXfrm>
    </dsp:sp>
    <dsp:sp modelId="{04F3F022-1183-4DDD-8BEC-115608B56788}">
      <dsp:nvSpPr>
        <dsp:cNvPr id="0" name=""/>
        <dsp:cNvSpPr/>
      </dsp:nvSpPr>
      <dsp:spPr>
        <a:xfrm>
          <a:off x="2784004" y="2243491"/>
          <a:ext cx="533492" cy="257400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529786-9DD9-45E5-9272-3D1DB177015C}">
      <dsp:nvSpPr>
        <dsp:cNvPr id="0" name=""/>
        <dsp:cNvSpPr/>
      </dsp:nvSpPr>
      <dsp:spPr>
        <a:xfrm>
          <a:off x="3414351" y="2243491"/>
          <a:ext cx="7255496" cy="257400"/>
        </a:xfrm>
        <a:prstGeom prst="rect">
          <a:avLst/>
        </a:prstGeom>
        <a:solidFill>
          <a:srgbClr val="002060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Health and Social Services</a:t>
          </a:r>
          <a:endParaRPr lang="en-NA" sz="1200" b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4351" y="2243491"/>
        <a:ext cx="7255496" cy="257400"/>
      </dsp:txXfrm>
    </dsp:sp>
    <dsp:sp modelId="{EB472A4A-22D7-413C-8383-8DCF33BDB058}">
      <dsp:nvSpPr>
        <dsp:cNvPr id="0" name=""/>
        <dsp:cNvSpPr/>
      </dsp:nvSpPr>
      <dsp:spPr>
        <a:xfrm>
          <a:off x="8973" y="2437579"/>
          <a:ext cx="2667462" cy="378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85344" bIns="3048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b="1" i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International relations &amp; Trade</a:t>
          </a:r>
          <a:endParaRPr lang="en-ZA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73" y="2437579"/>
        <a:ext cx="2667462" cy="378056"/>
      </dsp:txXfrm>
    </dsp:sp>
    <dsp:sp modelId="{074C3394-68D7-40BA-B76C-F9EF1AFC6497}">
      <dsp:nvSpPr>
        <dsp:cNvPr id="0" name=""/>
        <dsp:cNvSpPr/>
      </dsp:nvSpPr>
      <dsp:spPr>
        <a:xfrm>
          <a:off x="2784004" y="2547691"/>
          <a:ext cx="533492" cy="378056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E727BA-73EA-41A6-8A4A-2C6AA7839CDD}">
      <dsp:nvSpPr>
        <dsp:cNvPr id="0" name=""/>
        <dsp:cNvSpPr/>
      </dsp:nvSpPr>
      <dsp:spPr>
        <a:xfrm>
          <a:off x="3414351" y="2547691"/>
          <a:ext cx="7255496" cy="3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Industrialization and trade</a:t>
          </a:r>
        </a:p>
      </dsp:txBody>
      <dsp:txXfrm>
        <a:off x="3414351" y="2547691"/>
        <a:ext cx="7255496" cy="378056"/>
      </dsp:txXfrm>
    </dsp:sp>
    <dsp:sp modelId="{0912E5F3-9BD0-4AAD-B45F-E99775D9E4DE}">
      <dsp:nvSpPr>
        <dsp:cNvPr id="0" name=""/>
        <dsp:cNvSpPr/>
      </dsp:nvSpPr>
      <dsp:spPr>
        <a:xfrm>
          <a:off x="8962" y="2986059"/>
          <a:ext cx="2667462" cy="257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85344" bIns="3048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b="0" i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Justice and Labour Relations</a:t>
          </a:r>
          <a:endParaRPr lang="en-ZA" sz="12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62" y="2986059"/>
        <a:ext cx="2667462" cy="257400"/>
      </dsp:txXfrm>
    </dsp:sp>
    <dsp:sp modelId="{5B5D3975-9405-4B31-A325-3B02AA05DEC9}">
      <dsp:nvSpPr>
        <dsp:cNvPr id="0" name=""/>
        <dsp:cNvSpPr/>
      </dsp:nvSpPr>
      <dsp:spPr>
        <a:xfrm>
          <a:off x="2784004" y="2972548"/>
          <a:ext cx="533492" cy="434362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B5F42-07F9-42DC-833F-948E223CE4A2}">
      <dsp:nvSpPr>
        <dsp:cNvPr id="0" name=""/>
        <dsp:cNvSpPr/>
      </dsp:nvSpPr>
      <dsp:spPr>
        <a:xfrm>
          <a:off x="3414351" y="2972548"/>
          <a:ext cx="7255496" cy="434362"/>
        </a:xfrm>
        <a:prstGeom prst="rect">
          <a:avLst/>
        </a:prstGeom>
        <a:solidFill>
          <a:srgbClr val="002060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2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Justice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u="none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</a:t>
          </a:r>
          <a:r>
            <a:rPr lang="en-US" sz="1200" b="0" i="0" u="none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Labour</a:t>
          </a:r>
          <a:r>
            <a:rPr lang="en-US" sz="1200" b="0" i="0" u="none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Industrial Relations and Employment Creation</a:t>
          </a:r>
          <a:endParaRPr lang="en-ZA" sz="1200" b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4351" y="2972548"/>
        <a:ext cx="7255496" cy="434362"/>
      </dsp:txXfrm>
    </dsp:sp>
    <dsp:sp modelId="{BCAE1B38-4558-4BD1-A753-BCA0806B3FD2}">
      <dsp:nvSpPr>
        <dsp:cNvPr id="0" name=""/>
        <dsp:cNvSpPr/>
      </dsp:nvSpPr>
      <dsp:spPr>
        <a:xfrm>
          <a:off x="8962" y="3373133"/>
          <a:ext cx="2667462" cy="378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85344" bIns="3048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Mines, Energy and Industry</a:t>
          </a:r>
        </a:p>
      </dsp:txBody>
      <dsp:txXfrm>
        <a:off x="8962" y="3373133"/>
        <a:ext cx="2667462" cy="378056"/>
      </dsp:txXfrm>
    </dsp:sp>
    <dsp:sp modelId="{80EB2C41-5005-4B5C-A62F-3328AEC73C30}">
      <dsp:nvSpPr>
        <dsp:cNvPr id="0" name=""/>
        <dsp:cNvSpPr/>
      </dsp:nvSpPr>
      <dsp:spPr>
        <a:xfrm>
          <a:off x="2784004" y="3453710"/>
          <a:ext cx="533492" cy="437127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8E7A4F-D621-4C35-BFFA-648D51069D94}">
      <dsp:nvSpPr>
        <dsp:cNvPr id="0" name=""/>
        <dsp:cNvSpPr/>
      </dsp:nvSpPr>
      <dsp:spPr>
        <a:xfrm>
          <a:off x="3414351" y="3453710"/>
          <a:ext cx="7255496" cy="4371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Mines and Energy</a:t>
          </a:r>
          <a:endParaRPr lang="en-ZA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Industrialization and trade</a:t>
          </a:r>
        </a:p>
      </dsp:txBody>
      <dsp:txXfrm>
        <a:off x="3414351" y="3453710"/>
        <a:ext cx="7255496" cy="437127"/>
      </dsp:txXfrm>
    </dsp:sp>
    <dsp:sp modelId="{D682E66A-CA0F-480C-A6F0-13C89E92F264}">
      <dsp:nvSpPr>
        <dsp:cNvPr id="0" name=""/>
        <dsp:cNvSpPr/>
      </dsp:nvSpPr>
      <dsp:spPr>
        <a:xfrm>
          <a:off x="8973" y="3827525"/>
          <a:ext cx="2667462" cy="378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85344" bIns="3048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Information and Communication Technology</a:t>
          </a:r>
          <a:endParaRPr lang="en-ZA" sz="12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73" y="3827525"/>
        <a:ext cx="2667462" cy="378056"/>
      </dsp:txXfrm>
    </dsp:sp>
    <dsp:sp modelId="{F1AC703D-E322-489E-A974-747D995BB16D}">
      <dsp:nvSpPr>
        <dsp:cNvPr id="0" name=""/>
        <dsp:cNvSpPr/>
      </dsp:nvSpPr>
      <dsp:spPr>
        <a:xfrm>
          <a:off x="2784004" y="3937638"/>
          <a:ext cx="533492" cy="378056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9E8DB-B8EF-47AA-B096-ABB6CA1598E6}">
      <dsp:nvSpPr>
        <dsp:cNvPr id="0" name=""/>
        <dsp:cNvSpPr/>
      </dsp:nvSpPr>
      <dsp:spPr>
        <a:xfrm>
          <a:off x="3414351" y="3937638"/>
          <a:ext cx="7255496" cy="378056"/>
        </a:xfrm>
        <a:prstGeom prst="rect">
          <a:avLst/>
        </a:prstGeom>
        <a:solidFill>
          <a:srgbClr val="002060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Information and Communication Technology</a:t>
          </a:r>
          <a:endParaRPr lang="en-ZA" sz="1200" b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4351" y="3937638"/>
        <a:ext cx="7255496" cy="378056"/>
      </dsp:txXfrm>
    </dsp:sp>
    <dsp:sp modelId="{3C235480-65BF-44F8-9728-F5C4B4B0E1F3}">
      <dsp:nvSpPr>
        <dsp:cNvPr id="0" name=""/>
        <dsp:cNvSpPr/>
      </dsp:nvSpPr>
      <dsp:spPr>
        <a:xfrm>
          <a:off x="8973" y="4287524"/>
          <a:ext cx="2667462" cy="257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85344" bIns="3048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Works and Transport</a:t>
          </a:r>
          <a:endParaRPr lang="en-ZA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73" y="4287524"/>
        <a:ext cx="2667462" cy="257400"/>
      </dsp:txXfrm>
    </dsp:sp>
    <dsp:sp modelId="{34AA5915-4993-4654-B57A-1B97BD595E8D}">
      <dsp:nvSpPr>
        <dsp:cNvPr id="0" name=""/>
        <dsp:cNvSpPr/>
      </dsp:nvSpPr>
      <dsp:spPr>
        <a:xfrm>
          <a:off x="2784004" y="4362494"/>
          <a:ext cx="533492" cy="257400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9405E6-A520-41A6-8197-416E776120E8}">
      <dsp:nvSpPr>
        <dsp:cNvPr id="0" name=""/>
        <dsp:cNvSpPr/>
      </dsp:nvSpPr>
      <dsp:spPr>
        <a:xfrm>
          <a:off x="3414351" y="4362494"/>
          <a:ext cx="7255496" cy="2574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Works and Transport</a:t>
          </a:r>
          <a:endParaRPr lang="en-ZA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4351" y="4362494"/>
        <a:ext cx="7255496" cy="257400"/>
      </dsp:txXfrm>
    </dsp:sp>
    <dsp:sp modelId="{EE498F48-4096-479F-8D4F-139EE9271817}">
      <dsp:nvSpPr>
        <dsp:cNvPr id="0" name=""/>
        <dsp:cNvSpPr/>
      </dsp:nvSpPr>
      <dsp:spPr>
        <a:xfrm>
          <a:off x="0" y="4666694"/>
          <a:ext cx="2667462" cy="378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85344" bIns="3048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Urban and Rural Development </a:t>
          </a:r>
          <a:endParaRPr lang="en-ZA" sz="12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666694"/>
        <a:ext cx="2667462" cy="378056"/>
      </dsp:txXfrm>
    </dsp:sp>
    <dsp:sp modelId="{206FB071-6679-4C50-A123-82DBAFCB3CB1}">
      <dsp:nvSpPr>
        <dsp:cNvPr id="0" name=""/>
        <dsp:cNvSpPr/>
      </dsp:nvSpPr>
      <dsp:spPr>
        <a:xfrm>
          <a:off x="2784004" y="4666694"/>
          <a:ext cx="533492" cy="378056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D017B1-633E-416D-85ED-9FB4D1E2B244}">
      <dsp:nvSpPr>
        <dsp:cNvPr id="0" name=""/>
        <dsp:cNvSpPr/>
      </dsp:nvSpPr>
      <dsp:spPr>
        <a:xfrm>
          <a:off x="3414351" y="4666694"/>
          <a:ext cx="7255496" cy="378056"/>
        </a:xfrm>
        <a:prstGeom prst="rect">
          <a:avLst/>
        </a:prstGeom>
        <a:solidFill>
          <a:srgbClr val="002060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Urban and Rural Development (MURD)</a:t>
          </a:r>
          <a:endParaRPr lang="en-ZA" sz="1200" b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4351" y="4666694"/>
        <a:ext cx="7255496" cy="378056"/>
      </dsp:txXfrm>
    </dsp:sp>
    <dsp:sp modelId="{B99CDF9D-F64C-4254-B456-17BF5FDA33C3}">
      <dsp:nvSpPr>
        <dsp:cNvPr id="0" name=""/>
        <dsp:cNvSpPr/>
      </dsp:nvSpPr>
      <dsp:spPr>
        <a:xfrm>
          <a:off x="0" y="5091550"/>
          <a:ext cx="2667462" cy="378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85344" bIns="3048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Home Affairs, Immigration, Safety and Security</a:t>
          </a:r>
          <a:endParaRPr lang="en-ZA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091550"/>
        <a:ext cx="2667462" cy="378056"/>
      </dsp:txXfrm>
    </dsp:sp>
    <dsp:sp modelId="{4230D262-D521-4DB9-9680-DF9509D15114}">
      <dsp:nvSpPr>
        <dsp:cNvPr id="0" name=""/>
        <dsp:cNvSpPr/>
      </dsp:nvSpPr>
      <dsp:spPr>
        <a:xfrm>
          <a:off x="2784004" y="5091550"/>
          <a:ext cx="533492" cy="378056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DFAB31-EE27-4453-A75E-6F60643114C7}">
      <dsp:nvSpPr>
        <dsp:cNvPr id="0" name=""/>
        <dsp:cNvSpPr/>
      </dsp:nvSpPr>
      <dsp:spPr>
        <a:xfrm>
          <a:off x="3414351" y="5091550"/>
          <a:ext cx="7255496" cy="3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Home Affairs, Immigration, Safety and Security</a:t>
          </a:r>
          <a:endParaRPr lang="en-ZA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4351" y="5091550"/>
        <a:ext cx="7255496" cy="378056"/>
      </dsp:txXfrm>
    </dsp:sp>
    <dsp:sp modelId="{7E050250-BEE0-4B25-AE8C-8D286F5444DE}">
      <dsp:nvSpPr>
        <dsp:cNvPr id="0" name=""/>
        <dsp:cNvSpPr/>
      </dsp:nvSpPr>
      <dsp:spPr>
        <a:xfrm>
          <a:off x="0" y="5545942"/>
          <a:ext cx="2667462" cy="378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85344" bIns="3048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Ministry of Finance and Social Grants Management</a:t>
          </a:r>
        </a:p>
      </dsp:txBody>
      <dsp:txXfrm>
        <a:off x="0" y="5545942"/>
        <a:ext cx="2667462" cy="378056"/>
      </dsp:txXfrm>
    </dsp:sp>
    <dsp:sp modelId="{BF72BAFB-1DAD-4549-AFDF-18E68F397090}">
      <dsp:nvSpPr>
        <dsp:cNvPr id="0" name=""/>
        <dsp:cNvSpPr/>
      </dsp:nvSpPr>
      <dsp:spPr>
        <a:xfrm>
          <a:off x="2784004" y="5516406"/>
          <a:ext cx="533492" cy="437127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726BD6-E938-4AED-A20C-98AC3D9F76CA}">
      <dsp:nvSpPr>
        <dsp:cNvPr id="0" name=""/>
        <dsp:cNvSpPr/>
      </dsp:nvSpPr>
      <dsp:spPr>
        <a:xfrm>
          <a:off x="3414351" y="5516406"/>
          <a:ext cx="7255496" cy="437127"/>
        </a:xfrm>
        <a:prstGeom prst="rect">
          <a:avLst/>
        </a:prstGeom>
        <a:solidFill>
          <a:srgbClr val="002060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2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Finance  and Public Enterprises (MFPE)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Ministry of Gender Equality, Poverty Eradication and Social Welfare</a:t>
          </a:r>
          <a:endParaRPr lang="en-ZA" sz="1200" b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4351" y="5516406"/>
        <a:ext cx="7255496" cy="4371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249A5-54D3-4D64-9450-9E5C6774780D}">
      <dsp:nvSpPr>
        <dsp:cNvPr id="0" name=""/>
        <dsp:cNvSpPr/>
      </dsp:nvSpPr>
      <dsp:spPr>
        <a:xfrm>
          <a:off x="7764" y="498993"/>
          <a:ext cx="3332431" cy="8331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700" kern="1200" dirty="0"/>
            <a:t>Tourism</a:t>
          </a:r>
          <a:endParaRPr lang="en-NA" sz="2700" kern="1200" dirty="0"/>
        </a:p>
      </dsp:txBody>
      <dsp:txXfrm>
        <a:off x="32165" y="523394"/>
        <a:ext cx="3283629" cy="784305"/>
      </dsp:txXfrm>
    </dsp:sp>
    <dsp:sp modelId="{B42BC84F-B8A6-462D-BBB6-BA5B8260A282}">
      <dsp:nvSpPr>
        <dsp:cNvPr id="0" name=""/>
        <dsp:cNvSpPr/>
      </dsp:nvSpPr>
      <dsp:spPr>
        <a:xfrm rot="5400000">
          <a:off x="1601083" y="1404998"/>
          <a:ext cx="145793" cy="14579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A405A-90AB-4E58-8BEB-8B8A0163BE99}">
      <dsp:nvSpPr>
        <dsp:cNvPr id="0" name=""/>
        <dsp:cNvSpPr/>
      </dsp:nvSpPr>
      <dsp:spPr>
        <a:xfrm>
          <a:off x="7764" y="1623689"/>
          <a:ext cx="3332431" cy="8331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kern="1200" dirty="0"/>
            <a:t>N$725.5 million </a:t>
          </a:r>
          <a:r>
            <a:rPr lang="en-US" sz="1000" b="1" kern="1200" dirty="0">
              <a:effectLst/>
            </a:rPr>
            <a:t>Budget Allocation (FY2024/25)</a:t>
          </a:r>
          <a:endParaRPr lang="en-NA" sz="1900" kern="1200" dirty="0"/>
        </a:p>
      </dsp:txBody>
      <dsp:txXfrm>
        <a:off x="32165" y="1648090"/>
        <a:ext cx="3283629" cy="784305"/>
      </dsp:txXfrm>
    </dsp:sp>
    <dsp:sp modelId="{462AE1D8-8DD8-49DF-91F0-0760EA92A683}">
      <dsp:nvSpPr>
        <dsp:cNvPr id="0" name=""/>
        <dsp:cNvSpPr/>
      </dsp:nvSpPr>
      <dsp:spPr>
        <a:xfrm rot="5400000">
          <a:off x="1601083" y="2529694"/>
          <a:ext cx="145793" cy="14579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A9CF87-725B-4A9A-92CB-662E4F9461EA}">
      <dsp:nvSpPr>
        <dsp:cNvPr id="0" name=""/>
        <dsp:cNvSpPr/>
      </dsp:nvSpPr>
      <dsp:spPr>
        <a:xfrm>
          <a:off x="7764" y="2748385"/>
          <a:ext cx="3332431" cy="149897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900" kern="1200" dirty="0"/>
            <a:t>19.4% increase</a:t>
          </a:r>
          <a:endParaRPr lang="en-NA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Address infrastructural deficiencies and improve marketing of Namibia as a tourism hub.</a:t>
          </a:r>
          <a:endParaRPr lang="en-NA" sz="1500" kern="1200" dirty="0"/>
        </a:p>
      </dsp:txBody>
      <dsp:txXfrm>
        <a:off x="51668" y="2792289"/>
        <a:ext cx="3244623" cy="1411169"/>
      </dsp:txXfrm>
    </dsp:sp>
    <dsp:sp modelId="{32142F2A-B277-4460-9D51-4B57C7181835}">
      <dsp:nvSpPr>
        <dsp:cNvPr id="0" name=""/>
        <dsp:cNvSpPr/>
      </dsp:nvSpPr>
      <dsp:spPr>
        <a:xfrm>
          <a:off x="3806736" y="498993"/>
          <a:ext cx="3332431" cy="8331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700" kern="1200" dirty="0"/>
            <a:t>Mining and Energy</a:t>
          </a:r>
          <a:endParaRPr lang="en-NA" sz="2700" kern="1200" dirty="0"/>
        </a:p>
      </dsp:txBody>
      <dsp:txXfrm>
        <a:off x="3831137" y="523394"/>
        <a:ext cx="3283629" cy="784305"/>
      </dsp:txXfrm>
    </dsp:sp>
    <dsp:sp modelId="{4B293A9A-B260-46A3-A41F-004BAECF15F8}">
      <dsp:nvSpPr>
        <dsp:cNvPr id="0" name=""/>
        <dsp:cNvSpPr/>
      </dsp:nvSpPr>
      <dsp:spPr>
        <a:xfrm rot="5400000">
          <a:off x="5400055" y="1404998"/>
          <a:ext cx="145793" cy="14579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0B3FA-246E-4077-AEE0-94BE1791A29E}">
      <dsp:nvSpPr>
        <dsp:cNvPr id="0" name=""/>
        <dsp:cNvSpPr/>
      </dsp:nvSpPr>
      <dsp:spPr>
        <a:xfrm>
          <a:off x="3806736" y="1623689"/>
          <a:ext cx="3332431" cy="8331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kern="1200" dirty="0"/>
            <a:t>N$381.9 million </a:t>
          </a:r>
          <a:r>
            <a:rPr lang="en-US" sz="1000" b="1" kern="1200" dirty="0">
              <a:effectLst/>
            </a:rPr>
            <a:t>Budget Allocation (FY2024/25)</a:t>
          </a:r>
          <a:endParaRPr lang="en-NA" sz="1900" kern="1200" dirty="0"/>
        </a:p>
      </dsp:txBody>
      <dsp:txXfrm>
        <a:off x="3831137" y="1648090"/>
        <a:ext cx="3283629" cy="784305"/>
      </dsp:txXfrm>
    </dsp:sp>
    <dsp:sp modelId="{8E63ED2F-DC9B-4A3E-AB36-608E45CC6D28}">
      <dsp:nvSpPr>
        <dsp:cNvPr id="0" name=""/>
        <dsp:cNvSpPr/>
      </dsp:nvSpPr>
      <dsp:spPr>
        <a:xfrm rot="5400000">
          <a:off x="5400055" y="2529694"/>
          <a:ext cx="145793" cy="14579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52A131-575D-4CE6-9C71-DBE9D59C429E}">
      <dsp:nvSpPr>
        <dsp:cNvPr id="0" name=""/>
        <dsp:cNvSpPr/>
      </dsp:nvSpPr>
      <dsp:spPr>
        <a:xfrm>
          <a:off x="3806736" y="2748385"/>
          <a:ext cx="3332431" cy="200248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900" kern="1200" dirty="0"/>
            <a:t>More than 50% increase</a:t>
          </a:r>
          <a:endParaRPr lang="en-NA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Improve capacity in the Petroleum Affairs Directorate, partly in response to increased exploration activities in the Orange basin. </a:t>
          </a:r>
          <a:endParaRPr lang="en-NA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Development budget more than doubled to N$131.0 million for rural electrification.</a:t>
          </a:r>
          <a:endParaRPr lang="en-NA" sz="1500" kern="1200" dirty="0"/>
        </a:p>
      </dsp:txBody>
      <dsp:txXfrm>
        <a:off x="3865387" y="2807036"/>
        <a:ext cx="3215129" cy="1885181"/>
      </dsp:txXfrm>
    </dsp:sp>
    <dsp:sp modelId="{9D90D918-61DA-4005-9EC7-AC7D9BD840D2}">
      <dsp:nvSpPr>
        <dsp:cNvPr id="0" name=""/>
        <dsp:cNvSpPr/>
      </dsp:nvSpPr>
      <dsp:spPr>
        <a:xfrm>
          <a:off x="7605708" y="498993"/>
          <a:ext cx="3332431" cy="8331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700" kern="1200" dirty="0"/>
            <a:t>Agriculture &amp; Land Reform</a:t>
          </a:r>
          <a:endParaRPr lang="en-NA" sz="2700" kern="1200" dirty="0"/>
        </a:p>
      </dsp:txBody>
      <dsp:txXfrm>
        <a:off x="7630109" y="523394"/>
        <a:ext cx="3283629" cy="784305"/>
      </dsp:txXfrm>
    </dsp:sp>
    <dsp:sp modelId="{F0015D79-9862-4DB8-83C1-36E411C98A15}">
      <dsp:nvSpPr>
        <dsp:cNvPr id="0" name=""/>
        <dsp:cNvSpPr/>
      </dsp:nvSpPr>
      <dsp:spPr>
        <a:xfrm rot="5400000">
          <a:off x="9199027" y="1404998"/>
          <a:ext cx="145793" cy="14579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D3E63-4969-4EE4-8BE6-06473919325A}">
      <dsp:nvSpPr>
        <dsp:cNvPr id="0" name=""/>
        <dsp:cNvSpPr/>
      </dsp:nvSpPr>
      <dsp:spPr>
        <a:xfrm>
          <a:off x="7605708" y="1623689"/>
          <a:ext cx="3332431" cy="8331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kern="1200" dirty="0"/>
            <a:t>N$1.9 billion </a:t>
          </a:r>
          <a:r>
            <a:rPr lang="en-US" sz="1000" b="1" kern="1200" dirty="0">
              <a:effectLst/>
            </a:rPr>
            <a:t>Budget Allocation (FY2024/25</a:t>
          </a:r>
          <a:r>
            <a:rPr lang="en-US" sz="800" b="1" kern="1200" dirty="0">
              <a:effectLst/>
            </a:rPr>
            <a:t>)</a:t>
          </a:r>
          <a:r>
            <a:rPr lang="en-ZA" sz="800" kern="1200" dirty="0"/>
            <a:t> </a:t>
          </a:r>
          <a:endParaRPr lang="en-NA" sz="800" kern="1200" dirty="0"/>
        </a:p>
      </dsp:txBody>
      <dsp:txXfrm>
        <a:off x="7630109" y="1648090"/>
        <a:ext cx="3283629" cy="784305"/>
      </dsp:txXfrm>
    </dsp:sp>
    <dsp:sp modelId="{3DAF153C-2400-4D6A-BD62-52B112014A4C}">
      <dsp:nvSpPr>
        <dsp:cNvPr id="0" name=""/>
        <dsp:cNvSpPr/>
      </dsp:nvSpPr>
      <dsp:spPr>
        <a:xfrm rot="5400000">
          <a:off x="9199027" y="2529694"/>
          <a:ext cx="145793" cy="14579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356099-A058-4692-9D9E-C6A77726D987}">
      <dsp:nvSpPr>
        <dsp:cNvPr id="0" name=""/>
        <dsp:cNvSpPr/>
      </dsp:nvSpPr>
      <dsp:spPr>
        <a:xfrm>
          <a:off x="7605708" y="2748385"/>
          <a:ext cx="3332431" cy="140573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900" kern="1200" dirty="0"/>
            <a:t>Dedicated allocation</a:t>
          </a:r>
          <a:endParaRPr lang="en-NA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Land purchase, improvement of animal health, marketing in communal areas , improving food systems, and green scheme programs.</a:t>
          </a:r>
          <a:endParaRPr lang="en-NA" sz="1500" kern="1200" dirty="0"/>
        </a:p>
      </dsp:txBody>
      <dsp:txXfrm>
        <a:off x="7646881" y="2789558"/>
        <a:ext cx="3250085" cy="13233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249A5-54D3-4D64-9450-9E5C6774780D}">
      <dsp:nvSpPr>
        <dsp:cNvPr id="0" name=""/>
        <dsp:cNvSpPr/>
      </dsp:nvSpPr>
      <dsp:spPr>
        <a:xfrm>
          <a:off x="1015" y="770259"/>
          <a:ext cx="3336546" cy="8341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Namibia Student Financial Assistance Fund (NSFAF)</a:t>
          </a:r>
          <a:endParaRPr lang="en-NA" sz="2300" kern="1200" dirty="0"/>
        </a:p>
      </dsp:txBody>
      <dsp:txXfrm>
        <a:off x="25446" y="794690"/>
        <a:ext cx="3287684" cy="785274"/>
      </dsp:txXfrm>
    </dsp:sp>
    <dsp:sp modelId="{B42BC84F-B8A6-462D-BBB6-BA5B8260A282}">
      <dsp:nvSpPr>
        <dsp:cNvPr id="0" name=""/>
        <dsp:cNvSpPr/>
      </dsp:nvSpPr>
      <dsp:spPr>
        <a:xfrm rot="5400000">
          <a:off x="1596302" y="1677382"/>
          <a:ext cx="145973" cy="1459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A405A-90AB-4E58-8BEB-8B8A0163BE99}">
      <dsp:nvSpPr>
        <dsp:cNvPr id="0" name=""/>
        <dsp:cNvSpPr/>
      </dsp:nvSpPr>
      <dsp:spPr>
        <a:xfrm>
          <a:off x="1015" y="1896343"/>
          <a:ext cx="3336546" cy="171368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Additional N$200 million (Total: N$2.3 billion in FY2024/25; N$7.1 billion over MTEF).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Expand access to tertiary education and skills development for students.</a:t>
          </a:r>
          <a:endParaRPr lang="en-NA" sz="1600" kern="1200" dirty="0"/>
        </a:p>
      </dsp:txBody>
      <dsp:txXfrm>
        <a:off x="51207" y="1946535"/>
        <a:ext cx="3236162" cy="1613299"/>
      </dsp:txXfrm>
    </dsp:sp>
    <dsp:sp modelId="{32142F2A-B277-4460-9D51-4B57C7181835}">
      <dsp:nvSpPr>
        <dsp:cNvPr id="0" name=""/>
        <dsp:cNvSpPr/>
      </dsp:nvSpPr>
      <dsp:spPr>
        <a:xfrm>
          <a:off x="3804679" y="770259"/>
          <a:ext cx="3336546" cy="8341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University of Namibia (UNAM) Staff Salaries</a:t>
          </a:r>
          <a:endParaRPr lang="en-NA" sz="2300" kern="1200" dirty="0"/>
        </a:p>
      </dsp:txBody>
      <dsp:txXfrm>
        <a:off x="3829110" y="794690"/>
        <a:ext cx="3287684" cy="785274"/>
      </dsp:txXfrm>
    </dsp:sp>
    <dsp:sp modelId="{321C0B8F-9EB6-4F0A-BF48-B2ED2F4B9126}">
      <dsp:nvSpPr>
        <dsp:cNvPr id="0" name=""/>
        <dsp:cNvSpPr/>
      </dsp:nvSpPr>
      <dsp:spPr>
        <a:xfrm rot="5400000">
          <a:off x="5399965" y="1677382"/>
          <a:ext cx="145973" cy="1459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6C0978-55B7-442B-98F7-7ACDD95C6E96}">
      <dsp:nvSpPr>
        <dsp:cNvPr id="0" name=""/>
        <dsp:cNvSpPr/>
      </dsp:nvSpPr>
      <dsp:spPr>
        <a:xfrm>
          <a:off x="3804679" y="1896343"/>
          <a:ext cx="3336546" cy="162396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N$108.3 million (5.0% salary increment)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Retain skilled academic staff and improve quality of higher education.</a:t>
          </a:r>
          <a:endParaRPr lang="en-NA" sz="1600" kern="1200" dirty="0"/>
        </a:p>
      </dsp:txBody>
      <dsp:txXfrm>
        <a:off x="3852243" y="1943907"/>
        <a:ext cx="3241418" cy="1528836"/>
      </dsp:txXfrm>
    </dsp:sp>
    <dsp:sp modelId="{9D90D918-61DA-4005-9EC7-AC7D9BD840D2}">
      <dsp:nvSpPr>
        <dsp:cNvPr id="0" name=""/>
        <dsp:cNvSpPr/>
      </dsp:nvSpPr>
      <dsp:spPr>
        <a:xfrm>
          <a:off x="7608342" y="770259"/>
          <a:ext cx="3336546" cy="8341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300" kern="1200" dirty="0"/>
            <a:t>Skills Development</a:t>
          </a:r>
          <a:endParaRPr lang="en-NA" sz="2300" kern="1200" dirty="0"/>
        </a:p>
      </dsp:txBody>
      <dsp:txXfrm>
        <a:off x="7632773" y="794690"/>
        <a:ext cx="3287684" cy="785274"/>
      </dsp:txXfrm>
    </dsp:sp>
    <dsp:sp modelId="{53F6CA00-AA30-462F-9CBC-5517AD2D729D}">
      <dsp:nvSpPr>
        <dsp:cNvPr id="0" name=""/>
        <dsp:cNvSpPr/>
      </dsp:nvSpPr>
      <dsp:spPr>
        <a:xfrm rot="5400000">
          <a:off x="9203628" y="1677382"/>
          <a:ext cx="145973" cy="1459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356099-A058-4692-9D9E-C6A77726D987}">
      <dsp:nvSpPr>
        <dsp:cNvPr id="0" name=""/>
        <dsp:cNvSpPr/>
      </dsp:nvSpPr>
      <dsp:spPr>
        <a:xfrm>
          <a:off x="7608342" y="1896343"/>
          <a:ext cx="3336546" cy="15881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dirty="0"/>
            <a:t>Integrated into NSFAF and broader education budget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dirty="0"/>
            <a:t>Strengthen technical and vocational training (TVET) programs</a:t>
          </a:r>
          <a:r>
            <a:rPr lang="en-US" sz="1200" kern="1200" dirty="0"/>
            <a:t>.</a:t>
          </a:r>
          <a:endParaRPr lang="en-US" sz="1600" kern="1200" dirty="0"/>
        </a:p>
      </dsp:txBody>
      <dsp:txXfrm>
        <a:off x="7654856" y="1942857"/>
        <a:ext cx="3243518" cy="14950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249A5-54D3-4D64-9450-9E5C6774780D}">
      <dsp:nvSpPr>
        <dsp:cNvPr id="0" name=""/>
        <dsp:cNvSpPr/>
      </dsp:nvSpPr>
      <dsp:spPr>
        <a:xfrm>
          <a:off x="2981" y="759250"/>
          <a:ext cx="2475099" cy="6187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kern="1200" dirty="0"/>
            <a:t>Total Funding</a:t>
          </a:r>
          <a:endParaRPr lang="en-NA" sz="2000" kern="1200" dirty="0"/>
        </a:p>
      </dsp:txBody>
      <dsp:txXfrm>
        <a:off x="21104" y="777373"/>
        <a:ext cx="2438853" cy="582528"/>
      </dsp:txXfrm>
    </dsp:sp>
    <dsp:sp modelId="{B42BC84F-B8A6-462D-BBB6-BA5B8260A282}">
      <dsp:nvSpPr>
        <dsp:cNvPr id="0" name=""/>
        <dsp:cNvSpPr/>
      </dsp:nvSpPr>
      <dsp:spPr>
        <a:xfrm rot="5400000">
          <a:off x="1186388" y="1432168"/>
          <a:ext cx="108285" cy="10828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A405A-90AB-4E58-8BEB-8B8A0163BE99}">
      <dsp:nvSpPr>
        <dsp:cNvPr id="0" name=""/>
        <dsp:cNvSpPr/>
      </dsp:nvSpPr>
      <dsp:spPr>
        <a:xfrm>
          <a:off x="2981" y="1594596"/>
          <a:ext cx="2475099" cy="292636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/>
            <a:t>N$10.9 billion (FY2024/25)</a:t>
          </a:r>
          <a:br>
            <a:rPr lang="en-ZA" sz="1600" b="1" kern="1200" dirty="0"/>
          </a:br>
          <a:br>
            <a:rPr lang="en-ZA" sz="1600" b="1" kern="1200" dirty="0"/>
          </a:br>
          <a:r>
            <a:rPr lang="en-US" sz="1600" b="1" kern="1200" dirty="0">
              <a:effectLst/>
            </a:rPr>
            <a:t>N$34.3 billion (over MTEF)</a:t>
          </a:r>
          <a:br>
            <a:rPr lang="en-US" sz="1600" kern="1200" dirty="0">
              <a:effectLst/>
            </a:rPr>
          </a:br>
          <a:br>
            <a:rPr lang="en-US" sz="1600" kern="1200" dirty="0">
              <a:effectLst/>
            </a:rPr>
          </a:br>
          <a:r>
            <a:rPr lang="en-US" sz="1600" kern="1200" dirty="0"/>
            <a:t>Represents 11% of the total national budget</a:t>
          </a:r>
          <a:endParaRPr lang="en-N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Supports healthcare accessibility, quality, and infrastructure development</a:t>
          </a:r>
          <a:endParaRPr lang="en-NA" sz="1600" kern="1200" dirty="0"/>
        </a:p>
      </dsp:txBody>
      <dsp:txXfrm>
        <a:off x="75474" y="1667089"/>
        <a:ext cx="2330113" cy="2781380"/>
      </dsp:txXfrm>
    </dsp:sp>
    <dsp:sp modelId="{32142F2A-B277-4460-9D51-4B57C7181835}">
      <dsp:nvSpPr>
        <dsp:cNvPr id="0" name=""/>
        <dsp:cNvSpPr/>
      </dsp:nvSpPr>
      <dsp:spPr>
        <a:xfrm>
          <a:off x="2824595" y="759250"/>
          <a:ext cx="2475099" cy="6187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kern="1200" dirty="0"/>
            <a:t>Development Budget</a:t>
          </a:r>
          <a:endParaRPr lang="en-NA" sz="2000" kern="1200" dirty="0"/>
        </a:p>
      </dsp:txBody>
      <dsp:txXfrm>
        <a:off x="2842718" y="777373"/>
        <a:ext cx="2438853" cy="582528"/>
      </dsp:txXfrm>
    </dsp:sp>
    <dsp:sp modelId="{321C0B8F-9EB6-4F0A-BF48-B2ED2F4B9126}">
      <dsp:nvSpPr>
        <dsp:cNvPr id="0" name=""/>
        <dsp:cNvSpPr/>
      </dsp:nvSpPr>
      <dsp:spPr>
        <a:xfrm rot="5400000">
          <a:off x="4008002" y="1432168"/>
          <a:ext cx="108285" cy="10828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6C0978-55B7-442B-98F7-7ACDD95C6E96}">
      <dsp:nvSpPr>
        <dsp:cNvPr id="0" name=""/>
        <dsp:cNvSpPr/>
      </dsp:nvSpPr>
      <dsp:spPr>
        <a:xfrm>
          <a:off x="2824595" y="1594596"/>
          <a:ext cx="2475099" cy="244966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/>
            <a:t>N$450 million (FY2024/25)</a:t>
          </a:r>
          <a:endParaRPr lang="en-NA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50.7% increase from previous year</a:t>
          </a:r>
          <a:endParaRPr lang="en-N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Focuses on infrastructure</a:t>
          </a:r>
          <a:endParaRPr lang="en-N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Recruitment of medical personnel</a:t>
          </a:r>
          <a:endParaRPr lang="en-N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Medical equipment procurement</a:t>
          </a:r>
          <a:endParaRPr lang="en-NA" sz="1600" kern="1200" dirty="0"/>
        </a:p>
      </dsp:txBody>
      <dsp:txXfrm>
        <a:off x="2896343" y="1666344"/>
        <a:ext cx="2331603" cy="2306172"/>
      </dsp:txXfrm>
    </dsp:sp>
    <dsp:sp modelId="{9D90D918-61DA-4005-9EC7-AC7D9BD840D2}">
      <dsp:nvSpPr>
        <dsp:cNvPr id="0" name=""/>
        <dsp:cNvSpPr/>
      </dsp:nvSpPr>
      <dsp:spPr>
        <a:xfrm>
          <a:off x="5646209" y="759250"/>
          <a:ext cx="2475099" cy="6187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kern="1200" dirty="0"/>
            <a:t>Key Infrastructure Projects</a:t>
          </a:r>
          <a:endParaRPr lang="en-NA" sz="2000" kern="1200" dirty="0"/>
        </a:p>
      </dsp:txBody>
      <dsp:txXfrm>
        <a:off x="5664332" y="777373"/>
        <a:ext cx="2438853" cy="582528"/>
      </dsp:txXfrm>
    </dsp:sp>
    <dsp:sp modelId="{53F6CA00-AA30-462F-9CBC-5517AD2D729D}">
      <dsp:nvSpPr>
        <dsp:cNvPr id="0" name=""/>
        <dsp:cNvSpPr/>
      </dsp:nvSpPr>
      <dsp:spPr>
        <a:xfrm rot="5400000">
          <a:off x="6829616" y="1432168"/>
          <a:ext cx="108285" cy="10828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356099-A058-4692-9D9E-C6A77726D987}">
      <dsp:nvSpPr>
        <dsp:cNvPr id="0" name=""/>
        <dsp:cNvSpPr/>
      </dsp:nvSpPr>
      <dsp:spPr>
        <a:xfrm>
          <a:off x="5646209" y="1594596"/>
          <a:ext cx="2475099" cy="285452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/>
            <a:t>1.Windhoek District Hospital</a:t>
          </a:r>
          <a:br>
            <a:rPr lang="en-ZA" sz="1600" b="1" kern="1200" dirty="0"/>
          </a:br>
          <a:br>
            <a:rPr lang="en-ZA" sz="1600" b="1" kern="1200" dirty="0"/>
          </a:br>
          <a:r>
            <a:rPr lang="en-ZA" sz="1600" b="1" kern="1200" dirty="0"/>
            <a:t>2. Primary Healthcare Expansion</a:t>
          </a:r>
          <a:endParaRPr lang="en-NA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Earthworks commence in Havana</a:t>
          </a:r>
          <a:endParaRPr lang="en-N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Construction of new clinics and health posts</a:t>
          </a:r>
          <a:endParaRPr lang="en-NA" sz="1600" kern="1200" dirty="0"/>
        </a:p>
      </dsp:txBody>
      <dsp:txXfrm>
        <a:off x="5718702" y="1667089"/>
        <a:ext cx="2330113" cy="2709534"/>
      </dsp:txXfrm>
    </dsp:sp>
    <dsp:sp modelId="{B9CDCA16-DA5A-496A-B806-AB13B8F62FD9}">
      <dsp:nvSpPr>
        <dsp:cNvPr id="0" name=""/>
        <dsp:cNvSpPr/>
      </dsp:nvSpPr>
      <dsp:spPr>
        <a:xfrm>
          <a:off x="8467823" y="759250"/>
          <a:ext cx="2475099" cy="6187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kern="1200" dirty="0"/>
            <a:t>Additional Investments</a:t>
          </a:r>
          <a:endParaRPr lang="en-NA" sz="1200" kern="1200" dirty="0"/>
        </a:p>
      </dsp:txBody>
      <dsp:txXfrm>
        <a:off x="8485946" y="777373"/>
        <a:ext cx="2438853" cy="582528"/>
      </dsp:txXfrm>
    </dsp:sp>
    <dsp:sp modelId="{07FCCD64-99CE-47CD-9036-FD9C9DF4F729}">
      <dsp:nvSpPr>
        <dsp:cNvPr id="0" name=""/>
        <dsp:cNvSpPr/>
      </dsp:nvSpPr>
      <dsp:spPr>
        <a:xfrm rot="5400000">
          <a:off x="9651230" y="1432168"/>
          <a:ext cx="108285" cy="10828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4F2383-31FE-4B55-92AA-99ED2A786414}">
      <dsp:nvSpPr>
        <dsp:cNvPr id="0" name=""/>
        <dsp:cNvSpPr/>
      </dsp:nvSpPr>
      <dsp:spPr>
        <a:xfrm>
          <a:off x="8467823" y="1594596"/>
          <a:ext cx="2475099" cy="272364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/>
            <a:t>1. Recruitment of medical staff</a:t>
          </a:r>
          <a:br>
            <a:rPr lang="en-ZA" sz="1600" b="1" kern="1200" dirty="0"/>
          </a:br>
          <a:br>
            <a:rPr lang="en-ZA" sz="1600" b="1" kern="1200" dirty="0"/>
          </a:br>
          <a:r>
            <a:rPr lang="en-ZA" sz="1600" b="1" kern="1200" dirty="0"/>
            <a:t>2. Pharmaceuticals &amp; equipment</a:t>
          </a:r>
          <a:endParaRPr lang="en-NA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Address staffing shortages and improve service delivery</a:t>
          </a:r>
          <a:endParaRPr lang="en-N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Procurement of essential medicines and oncology radiation equipment</a:t>
          </a:r>
          <a:endParaRPr lang="en-NA" sz="1600" kern="1200" dirty="0"/>
        </a:p>
      </dsp:txBody>
      <dsp:txXfrm>
        <a:off x="8540316" y="1667089"/>
        <a:ext cx="2330113" cy="25786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5403F-F180-4A0A-856C-57E6A8D805F7}">
      <dsp:nvSpPr>
        <dsp:cNvPr id="0" name=""/>
        <dsp:cNvSpPr/>
      </dsp:nvSpPr>
      <dsp:spPr>
        <a:xfrm>
          <a:off x="4490" y="0"/>
          <a:ext cx="1623469" cy="5472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Agriculture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 N$ 10 billion)</a:t>
          </a:r>
          <a:endParaRPr lang="en-NA" sz="1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Enhance food security and reduce food imports.</a:t>
          </a: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Develop 130,000 hectares of large-scale farms.</a:t>
          </a: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Expand Green Schemes to 100% capacity.</a:t>
          </a: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Integrate small-scale farmers into value chains.</a:t>
          </a: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90" y="2189159"/>
        <a:ext cx="1623469" cy="2189159"/>
      </dsp:txXfrm>
    </dsp:sp>
    <dsp:sp modelId="{59356679-1056-49CE-A7D4-84E16D9159B1}">
      <dsp:nvSpPr>
        <dsp:cNvPr id="0" name=""/>
        <dsp:cNvSpPr/>
      </dsp:nvSpPr>
      <dsp:spPr>
        <a:xfrm>
          <a:off x="53194" y="328373"/>
          <a:ext cx="1526061" cy="182247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6699CBB-A29B-459F-A49E-0105748471E7}">
      <dsp:nvSpPr>
        <dsp:cNvPr id="0" name=""/>
        <dsp:cNvSpPr/>
      </dsp:nvSpPr>
      <dsp:spPr>
        <a:xfrm>
          <a:off x="1755646" y="0"/>
          <a:ext cx="1875058" cy="5472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Sports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(N$ 6.9 billion)</a:t>
          </a:r>
          <a:endParaRPr lang="en-NA" sz="1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Build basic sports infrastructure in all 121 constituencies.</a:t>
          </a: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Construct CAF Category 2 &amp; 3 stadiums.</a:t>
          </a: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Establish Sports Centres of Excellence.</a:t>
          </a: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5646" y="2189159"/>
        <a:ext cx="1875058" cy="2189159"/>
      </dsp:txXfrm>
    </dsp:sp>
    <dsp:sp modelId="{AE8B2426-1BB5-41DC-BFA7-221F693C68F6}">
      <dsp:nvSpPr>
        <dsp:cNvPr id="0" name=""/>
        <dsp:cNvSpPr/>
      </dsp:nvSpPr>
      <dsp:spPr>
        <a:xfrm>
          <a:off x="1851162" y="328373"/>
          <a:ext cx="1526061" cy="182247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53BCB81-BDBB-457F-A071-D88D21B8A47A}">
      <dsp:nvSpPr>
        <dsp:cNvPr id="0" name=""/>
        <dsp:cNvSpPr/>
      </dsp:nvSpPr>
      <dsp:spPr>
        <a:xfrm>
          <a:off x="3600427" y="0"/>
          <a:ext cx="1623469" cy="5472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Youth Empowerment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(N$ 10 billion)</a:t>
          </a:r>
          <a:endParaRPr lang="en-NA" sz="1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Establish a National Youth Fund (N$500 million annually).</a:t>
          </a: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Provide funding for 6,000 youth-owned businesses annually.</a:t>
          </a: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Create youth apprenticeship and internship programs.</a:t>
          </a: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00427" y="2189159"/>
        <a:ext cx="1623469" cy="2189159"/>
      </dsp:txXfrm>
    </dsp:sp>
    <dsp:sp modelId="{BCA0FB9E-DEBB-47B9-A69D-AD8D7C7615D5}">
      <dsp:nvSpPr>
        <dsp:cNvPr id="0" name=""/>
        <dsp:cNvSpPr/>
      </dsp:nvSpPr>
      <dsp:spPr>
        <a:xfrm>
          <a:off x="3649131" y="328373"/>
          <a:ext cx="1526061" cy="1822475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3000" r="-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B404C63-F012-4FF4-AEF0-DE46A8FA7BCE}">
      <dsp:nvSpPr>
        <dsp:cNvPr id="0" name=""/>
        <dsp:cNvSpPr/>
      </dsp:nvSpPr>
      <dsp:spPr>
        <a:xfrm>
          <a:off x="5272601" y="0"/>
          <a:ext cx="1623469" cy="5472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Quality Education and Training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(N$ 25 billion)</a:t>
          </a:r>
          <a:endParaRPr lang="en-NA" sz="1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Provide free higher education and vocational training.</a:t>
          </a: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Invest N$25 billion over five years in education infrastructure.</a:t>
          </a: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Expand and upgrade HEI and TVET institutions.</a:t>
          </a: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72601" y="2189159"/>
        <a:ext cx="1623469" cy="2189159"/>
      </dsp:txXfrm>
    </dsp:sp>
    <dsp:sp modelId="{E5A72E28-11E7-4C43-A71A-3B4645DD841F}">
      <dsp:nvSpPr>
        <dsp:cNvPr id="0" name=""/>
        <dsp:cNvSpPr/>
      </dsp:nvSpPr>
      <dsp:spPr>
        <a:xfrm>
          <a:off x="5321305" y="328373"/>
          <a:ext cx="1526061" cy="1822475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3000" r="-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F4F8B95-98BB-425D-90D1-3C93BC969EC6}">
      <dsp:nvSpPr>
        <dsp:cNvPr id="0" name=""/>
        <dsp:cNvSpPr/>
      </dsp:nvSpPr>
      <dsp:spPr>
        <a:xfrm>
          <a:off x="6944775" y="0"/>
          <a:ext cx="1623469" cy="5472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Creative Industry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(N$ 1.3 billion)</a:t>
          </a:r>
          <a:endParaRPr lang="en-NA" sz="1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Establish national arts and creative industry awards.</a:t>
          </a: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Provide funding for studios, facilities, and equipment.</a:t>
          </a: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Develop infrastructure to support local talent.</a:t>
          </a: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44775" y="2189159"/>
        <a:ext cx="1623469" cy="2189159"/>
      </dsp:txXfrm>
    </dsp:sp>
    <dsp:sp modelId="{13B6C5CF-1EA1-46CE-AAB8-7ABE121E2344}">
      <dsp:nvSpPr>
        <dsp:cNvPr id="0" name=""/>
        <dsp:cNvSpPr/>
      </dsp:nvSpPr>
      <dsp:spPr>
        <a:xfrm>
          <a:off x="6993479" y="328373"/>
          <a:ext cx="1526061" cy="1822475"/>
        </a:xfrm>
        <a:prstGeom prst="ellipse">
          <a:avLst/>
        </a:prstGeom>
        <a:blipFill>
          <a:blip xmlns:r="http://schemas.openxmlformats.org/officeDocument/2006/relationships" r:embed="rId5"/>
          <a:srcRect/>
          <a:stretch>
            <a:fillRect l="-3000" r="-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8AC2188-BB52-4845-91F1-53034D8CA9EB}">
      <dsp:nvSpPr>
        <dsp:cNvPr id="0" name=""/>
        <dsp:cNvSpPr/>
      </dsp:nvSpPr>
      <dsp:spPr>
        <a:xfrm>
          <a:off x="8616948" y="0"/>
          <a:ext cx="1623469" cy="5472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Quality Health and Social Welfare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(N$ 15 billion)</a:t>
          </a:r>
          <a:endParaRPr lang="en-NA" sz="1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Expand access to healthcare, especially in rural areas.</a:t>
          </a:r>
          <a:endParaRPr lang="en-NA" sz="13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Build 11 new intermediate hospitals.</a:t>
          </a:r>
          <a:endParaRPr lang="en-NA" sz="13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Strengthen emergency medical services and recruit 8,134 healthcare personnel.</a:t>
          </a:r>
          <a:endParaRPr lang="en-NA" sz="13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A" sz="13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16948" y="2189159"/>
        <a:ext cx="1623469" cy="2189159"/>
      </dsp:txXfrm>
    </dsp:sp>
    <dsp:sp modelId="{BDE834EA-A964-4E43-9CD6-64EE2F9A7F18}">
      <dsp:nvSpPr>
        <dsp:cNvPr id="0" name=""/>
        <dsp:cNvSpPr/>
      </dsp:nvSpPr>
      <dsp:spPr>
        <a:xfrm>
          <a:off x="8665653" y="328373"/>
          <a:ext cx="1526061" cy="1822475"/>
        </a:xfrm>
        <a:prstGeom prst="ellipse">
          <a:avLst/>
        </a:prstGeom>
        <a:blipFill>
          <a:blip xmlns:r="http://schemas.openxmlformats.org/officeDocument/2006/relationships" r:embed="rId6"/>
          <a:srcRect/>
          <a:stretch>
            <a:fillRect l="-3000" r="-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E21EC4C-EF20-4863-A0D9-B73F28C2C225}">
      <dsp:nvSpPr>
        <dsp:cNvPr id="0" name=""/>
        <dsp:cNvSpPr/>
      </dsp:nvSpPr>
      <dsp:spPr>
        <a:xfrm>
          <a:off x="10289122" y="0"/>
          <a:ext cx="1623469" cy="5472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Land, Housing and Sanitation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(N$ 17.5 billion)</a:t>
          </a:r>
          <a:endParaRPr lang="en-NA" sz="1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Construct 50,000 affordable houses by 2029.</a:t>
          </a: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Mass formalization of informal settlements.</a:t>
          </a: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Build 1,000 sanitation facilities (20,000 units).</a:t>
          </a: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A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89122" y="2189159"/>
        <a:ext cx="1623469" cy="2189159"/>
      </dsp:txXfrm>
    </dsp:sp>
    <dsp:sp modelId="{A97241A1-3708-4A41-9158-8219D7881515}">
      <dsp:nvSpPr>
        <dsp:cNvPr id="0" name=""/>
        <dsp:cNvSpPr/>
      </dsp:nvSpPr>
      <dsp:spPr>
        <a:xfrm>
          <a:off x="10337826" y="328373"/>
          <a:ext cx="1526061" cy="1822475"/>
        </a:xfrm>
        <a:prstGeom prst="ellipse">
          <a:avLst/>
        </a:prstGeom>
        <a:blipFill>
          <a:blip xmlns:r="http://schemas.openxmlformats.org/officeDocument/2006/relationships" r:embed="rId7"/>
          <a:srcRect/>
          <a:stretch>
            <a:fillRect l="-3000" r="-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F30B18-AEAB-405A-8755-98F530CFE722}">
      <dsp:nvSpPr>
        <dsp:cNvPr id="0" name=""/>
        <dsp:cNvSpPr/>
      </dsp:nvSpPr>
      <dsp:spPr>
        <a:xfrm>
          <a:off x="636315" y="0"/>
          <a:ext cx="10963716" cy="509915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0.82193</cdr:x>
      <cdr:y>0.94877</cdr:y>
    </cdr:from>
    <cdr:to>
      <cdr:x>0.88988</cdr:x>
      <cdr:y>1</cdr:y>
    </cdr:to>
    <cdr:sp macro="" textlink="">
      <cdr:nvSpPr>
        <cdr:cNvPr id="16" name="TextBox 8">
          <a:extLst xmlns:a="http://schemas.openxmlformats.org/drawingml/2006/main">
            <a:ext uri="{FF2B5EF4-FFF2-40B4-BE49-F238E27FC236}">
              <a16:creationId xmlns:a16="http://schemas.microsoft.com/office/drawing/2014/main" id="{15AA5F5D-7C3B-43F0-8941-B946B028D8B7}"/>
            </a:ext>
          </a:extLst>
        </cdr:cNvPr>
        <cdr:cNvSpPr txBox="1"/>
      </cdr:nvSpPr>
      <cdr:spPr>
        <a:xfrm xmlns:a="http://schemas.openxmlformats.org/drawingml/2006/main">
          <a:off x="9465448" y="5129892"/>
          <a:ext cx="782522" cy="27699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NA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Covid-19</a:t>
          </a:r>
          <a:endParaRPr lang="en-GB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0.065</cdr:x>
      <cdr:y>0.11637</cdr:y>
    </cdr:from>
    <cdr:to>
      <cdr:x>0.52697</cdr:x>
      <cdr:y>0.26219</cdr:y>
    </cdr:to>
    <cdr:sp macro="" textlink="">
      <cdr:nvSpPr>
        <cdr:cNvPr id="2" name="Right Brace 1">
          <a:extLst xmlns:a="http://schemas.openxmlformats.org/drawingml/2006/main">
            <a:ext uri="{FF2B5EF4-FFF2-40B4-BE49-F238E27FC236}">
              <a16:creationId xmlns:a16="http://schemas.microsoft.com/office/drawing/2014/main" id="{F4C25D8B-716B-5EBF-6211-B418E9169DAE}"/>
            </a:ext>
          </a:extLst>
        </cdr:cNvPr>
        <cdr:cNvSpPr/>
      </cdr:nvSpPr>
      <cdr:spPr>
        <a:xfrm xmlns:a="http://schemas.openxmlformats.org/drawingml/2006/main" rot="16200000">
          <a:off x="1495418" y="-532440"/>
          <a:ext cx="699050" cy="2879594"/>
        </a:xfrm>
        <a:prstGeom xmlns:a="http://schemas.openxmlformats.org/drawingml/2006/main" prst="rightBrace">
          <a:avLst>
            <a:gd name="adj1" fmla="val 67332"/>
            <a:gd name="adj2" fmla="val 51935"/>
          </a:avLst>
        </a:prstGeom>
        <a:noFill xmlns:a="http://schemas.openxmlformats.org/drawingml/2006/main"/>
        <a:ln xmlns:a="http://schemas.openxmlformats.org/drawingml/2006/main" w="57150" cap="flat" cmpd="sng" algn="ctr">
          <a:solidFill>
            <a:srgbClr val="FF0000"/>
          </a:solidFill>
          <a:prstDash val="solid"/>
          <a:miter lim="800000"/>
        </a:ln>
        <a:effectLst xmlns:a="http://schemas.openxmlformats.org/drawingml/2006/main"/>
      </cdr:spPr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NA" sz="1800" b="0" i="0" u="none" strike="noStrike" kern="0" cap="none" spc="0" normalizeH="0" baseline="0" noProof="0">
            <a:ln>
              <a:noFill/>
            </a:ln>
            <a:solidFill>
              <a:srgbClr val="002060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0.21358</cdr:x>
      <cdr:y>0</cdr:y>
    </cdr:from>
    <cdr:to>
      <cdr:x>0.37556</cdr:x>
      <cdr:y>0.05461</cdr:y>
    </cdr:to>
    <cdr:sp macro="" textlink="">
      <cdr:nvSpPr>
        <cdr:cNvPr id="3" name="TextBox 5">
          <a:extLst xmlns:a="http://schemas.openxmlformats.org/drawingml/2006/main">
            <a:ext uri="{FF2B5EF4-FFF2-40B4-BE49-F238E27FC236}">
              <a16:creationId xmlns:a16="http://schemas.microsoft.com/office/drawing/2014/main" id="{A8E3F4FF-3D77-F10A-D22E-4188FFB41DD2}"/>
            </a:ext>
          </a:extLst>
        </cdr:cNvPr>
        <cdr:cNvSpPr txBox="1"/>
      </cdr:nvSpPr>
      <cdr:spPr>
        <a:xfrm xmlns:a="http://schemas.openxmlformats.org/drawingml/2006/main">
          <a:off x="1331325" y="0"/>
          <a:ext cx="1009663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00206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75.85%</a:t>
          </a:r>
          <a:endParaRPr lang="en-NA" sz="12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0.163</cdr:x>
      <cdr:y>0.46902</cdr:y>
    </cdr:from>
    <cdr:to>
      <cdr:x>0.20063</cdr:x>
      <cdr:y>0.77264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742D719-75D6-8AE9-F0F1-BAA9541E2041}"/>
            </a:ext>
          </a:extLst>
        </cdr:cNvPr>
        <cdr:cNvSpPr txBox="1"/>
      </cdr:nvSpPr>
      <cdr:spPr>
        <a:xfrm xmlns:a="http://schemas.openxmlformats.org/drawingml/2006/main" rot="16200000">
          <a:off x="909204" y="3219450"/>
          <a:ext cx="1662546" cy="3602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300" b="1" kern="1200" dirty="0">
              <a:solidFill>
                <a:schemeClr val="tx1"/>
              </a:solidFill>
            </a:rPr>
            <a:t>Grade 1</a:t>
          </a:r>
          <a:endParaRPr lang="en-NA" sz="1300" b="1" kern="1200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5105E-C350-4A3D-93EB-50A550A57E81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EFD46-7C3D-48A7-B0AB-E493A1C4357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111892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41B4A-06E6-9847-BDA5-AF269322454F}" type="slidenum">
              <a:rPr kumimoji="0" lang="en-N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N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004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Ordinary level(40 thousand), Advanced Subsidiary (4 thousand)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EB924-0558-40C4-B320-DF976D901C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47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Ordinary (900) (computer science 590) design (309)  (AS (200) (computer science 160) design (74)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EB924-0558-40C4-B320-DF976D901C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3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2024(Qualified 12 thousand), Not qualified (29 thousand)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EB924-0558-40C4-B320-DF976D901C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74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6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5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DD83-2005-43E9-A974-7C141832D2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340F57-AC89-4273-973E-22B8A53D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0D213-F1F0-4450-AEC6-0A7CBA02D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1DED-A864-4CFE-A2D5-0C5719C30C5D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130BD-A36D-48CA-A2C7-E12A15F7C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EE979-1F1E-434B-9FB4-99887119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DCF0-1DA6-46CC-BCC2-EEE77843F0E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27774244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963BB-5AE2-4613-912F-73478A1AF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8823E-D949-4DD6-943D-2241BFA47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D6190-E8C9-4C78-BEC3-647290690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1DED-A864-4CFE-A2D5-0C5719C30C5D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88D35-E301-478E-A11D-5CC7EF91E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705AF-0AF4-46F1-A302-6F9218157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DCF0-1DA6-46CC-BCC2-EEE77843F0E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21957360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675DE-A1D2-43ED-8D02-A57795C98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7A081-6E82-43A1-A9F7-317D0038C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00A21-9663-4DF7-B37F-596C6632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1DED-A864-4CFE-A2D5-0C5719C30C5D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ED6CB-D395-485E-99B7-381ED855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AD9D2-C6B3-4F74-8335-75435F07A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DCF0-1DA6-46CC-BCC2-EEE77843F0E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20159122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0FF46-9FC9-41D6-8EB4-F52BFDD04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64C23-81F2-4FE3-8DDB-1D651E2568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EC7D1-9F37-4040-9398-3846B5719B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EB0E3B-6C7D-4B00-89FA-8D337E7A1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1DED-A864-4CFE-A2D5-0C5719C30C5D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46E5F-BEDA-4FD6-8944-C4F771502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DE57C-74FF-47CC-8DB2-A45B52DB4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DCF0-1DA6-46CC-BCC2-EEE77843F0E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6266086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A4D5C-0C36-4A34-A2FB-938B8B66D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957A4-D961-4C62-8B07-F83CC02AF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180142-9748-4FE4-B374-1C9852321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6172D-73D9-43BE-BDC3-D9C636DF9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D15275-E492-48A4-A12C-824BD1B16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C199D2-FEF8-4703-8339-BF22A1405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1DED-A864-4CFE-A2D5-0C5719C30C5D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4B6BF-0203-4F3E-A33D-5E09BA00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7471FC-AB8C-448D-A4E9-0A897B36C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DCF0-1DA6-46CC-BCC2-EEE77843F0E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30606706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C5867-BEEE-4228-927C-45FCCFAC5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EAC986-996A-487A-8A4F-80AE3D4EC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1DED-A864-4CFE-A2D5-0C5719C30C5D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6B317-58FE-4927-9B82-3881FB552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AA417-F889-4075-BF34-E4D64CD7D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DCF0-1DA6-46CC-BCC2-EEE77843F0E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12589343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16674F-9116-4CBF-8947-399B8D393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1DED-A864-4CFE-A2D5-0C5719C30C5D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6BD380-1467-415B-BF65-58397ADDE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A1539-F44E-4CD5-ABEA-A56A0383E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DCF0-1DA6-46CC-BCC2-EEE77843F0E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13751332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51B2B-1489-4105-8459-8AB3E9F8B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D07D7-06FC-4E74-AD8B-FAC29340B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C67E32-8052-4E2A-9440-FAFB76E2D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B6F07-8569-4611-A5B3-3A6CF1B38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1DED-A864-4CFE-A2D5-0C5719C30C5D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A8B3B-F3C0-49DC-9701-0FCA6C0E1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56376-A241-4056-A419-B954B50F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DCF0-1DA6-46CC-BCC2-EEE77843F0E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17574453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2D6B-D193-497E-9E2D-A9290BE66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F03500-15FD-48C6-8973-298B55089D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CFEB0E-27B8-4103-83C1-926BE295E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1EE19-6444-4C3F-9012-F3C6C488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1DED-A864-4CFE-A2D5-0C5719C30C5D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FA05F-3A3B-48E3-BA2B-EA9905614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FB94D-3CA6-4A44-9B55-DF8EAF0D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DCF0-1DA6-46CC-BCC2-EEE77843F0E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14816094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E80F1-1E60-4EA7-A1BD-8F497862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092A96-4D35-4D31-85F6-129CF4BFE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34FD7-BDFC-4F75-B9D3-DC3072ED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1DED-A864-4CFE-A2D5-0C5719C30C5D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FE85F-7A2D-41C4-9859-1BB5F9C63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EC760-9E93-404B-8455-0C64DBEE2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DCF0-1DA6-46CC-BCC2-EEE77843F0E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43375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570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A48389-2EE8-42F3-9742-9FF1613A4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F74A44-2902-4912-A82E-20BE94F3C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CC9CB-3D9A-4EB6-8807-609FFD743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1DED-A864-4CFE-A2D5-0C5719C30C5D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C60FB-1BE2-435A-95F0-3FC3B92B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61353-3A32-4CEC-AB8C-43E2470C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DCF0-1DA6-46CC-BCC2-EEE77843F0E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188528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5A0C1-D2AB-4321-87CA-03ACBBE0A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1BAAFC-27FA-47B3-8C41-322FCEF1C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D2075-9F5E-4408-857D-9F68A4612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EB84-2721-429F-BCA9-12197326BBD5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673FF-FA8C-4C89-84AA-E1EC185F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0575D-0D5D-4002-9E98-16B139D08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EA20-4BBF-4064-B4F9-1EAC3F01394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2512492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A3AAD-FAE2-4074-91C4-A25A2B62E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96D6A-1A08-4C25-A805-8F292ACBB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5ADFB-620C-456E-875E-9E80B5716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EB84-2721-429F-BCA9-12197326BBD5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EEC70-083B-4AB9-9BFA-119E7D558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D356B-21A6-496D-92DC-67BFC9C1F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EA20-4BBF-4064-B4F9-1EAC3F01394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4109765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13BC3-FACC-4936-B7E0-6D1204352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7D4E5-641B-43C2-A884-5B2D08D55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42E0D-8694-4F2A-BC12-961F87A1E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EB84-2721-429F-BCA9-12197326BBD5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04CFB-58EA-4A53-88FE-418C0D9C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ADF47-1C1D-43BC-9874-1062E3E93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EA20-4BBF-4064-B4F9-1EAC3F01394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3705823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55EF1-8D7C-4388-B3C7-BE8DDBEF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68DAB-3C8F-4D5A-896D-416575CA9E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78FE3-6AA8-400A-8797-278935015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9B7884-1E53-4086-B712-7C2124E4F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EB84-2721-429F-BCA9-12197326BBD5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D7CD5-C7EE-4641-AAE2-785B3A066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A9362-D7A9-49A9-B6E0-459BC1AD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EA20-4BBF-4064-B4F9-1EAC3F01394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4075589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1A6B9-4B01-4407-9590-D2F8EB450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BFC09-49A3-4BC8-9420-AC07F4EB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99283B-28ED-4D65-824C-2893A9E43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E8E04C-34C4-4EF2-9ED9-8C01094E4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1B6D3-7143-415D-8100-3F4BE92821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78EAC-96BE-4187-B216-266B273D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EB84-2721-429F-BCA9-12197326BBD5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7D4A81-7357-45C7-8876-D5EDCC6BD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A3BE24-82C9-4AD2-88D5-693383D2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EA20-4BBF-4064-B4F9-1EAC3F01394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26686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CCA8-4900-431F-BF4D-4BC0AA351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75FE96-50DD-4057-AB9E-D6F5D9674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EB84-2721-429F-BCA9-12197326BBD5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C6C3A-B623-4F3C-B31C-34D02C09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6E88EF-8033-4044-9D8C-0EA9DD88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EA20-4BBF-4064-B4F9-1EAC3F01394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492268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912ABA-974B-4562-9D1A-B53E85C78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EB84-2721-429F-BCA9-12197326BBD5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6161A3-D781-499C-846E-D7720E03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499DF-A571-4D1E-8937-8243134BE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EA20-4BBF-4064-B4F9-1EAC3F01394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1717538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9D364-63F0-49D4-825A-1A4D61A8C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54A60-1EA9-4AEB-BC37-2147A3609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AFD1D-0B77-4445-9B2E-C7E054F5B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853E1-AA5B-4FFD-9612-C73840168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EB84-2721-429F-BCA9-12197326BBD5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1BDCD-BDE4-4A44-9E8B-D166471E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F2B88-E9C8-4F8B-AB99-50719B43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EA20-4BBF-4064-B4F9-1EAC3F01394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611892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98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77079-4186-4F43-B1A7-2CC9CD51B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5199B-73E1-44FC-915A-59BA1F013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89E954-11A6-4909-88BC-C2A2A06E1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39CCA5-BF17-4704-98F2-909A754D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EB84-2721-429F-BCA9-12197326BBD5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8388A2-50B4-43F5-A439-C46407C21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74A319-7418-4F75-956E-885171F4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EA20-4BBF-4064-B4F9-1EAC3F01394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2493807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9BECF-B01A-48A3-AE87-5204DE9D2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B0FD6-C1C1-4A30-BFF3-65659BC98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2C934-D040-40ED-97E3-EED329C9B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EB84-2721-429F-BCA9-12197326BBD5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50ED5-A697-4EDD-8D07-C6E7907F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9D40D-51D2-40D8-AF7A-F16EC7A84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EA20-4BBF-4064-B4F9-1EAC3F01394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4156385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758C0E-3514-472F-AB23-75CCA51089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89BE15-D5F7-45CB-B14C-3E1D9DFF7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3B82B-A9D6-4276-8AC8-932DD3D01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EB84-2721-429F-BCA9-12197326BBD5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230D3-91E4-43B4-9D9F-3F1601300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84D81-5ACB-4CFE-92E8-BD7D796CE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EA20-4BBF-4064-B4F9-1EAC3F01394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2843513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F30DC-25CC-4B85-B316-A852F8FA8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8F2E4-EA58-467F-A12D-F1A3640D7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B891B-EEE6-4F2B-8C11-A3C89920D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08689-71D2-4CD0-9010-06C94C2EE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8712D-8B86-4689-A72F-8CEDC273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4920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FD32-5599-493D-ACD3-3972B8F3A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71AF0-26B8-4187-B2BA-86B8B599E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6677E-8948-4FF9-AF74-5F8E84CF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A7BC3-F1F1-400A-9160-FDEC25901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884F1-A1B2-439F-8190-992F8540A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925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141D7-0F6B-44F1-ACF5-BFE8A9CA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C2ABD-E50B-42B5-8E37-C2215DB67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1FAC3-BE3E-4B0F-8AEB-7FECA3FCE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268BF-24A6-429F-B3F7-89D7C9BB8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5B75C-4363-4F1D-BF18-88497E56C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74058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56230-C471-44B9-821B-1D7C5BE69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7350A-E214-465D-AC8F-06320F51E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48806-09A1-4004-AD0B-C7D2989C5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9A925-A475-4807-A558-B92702F92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86B94-5310-4C79-B731-0538B473D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17D01-D425-49DB-8C55-B9E37748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654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EA1BB-962C-43B6-92D3-FF723DD3E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7D150-F799-4164-997A-94498E398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6E1D2E-0F78-4D82-9950-E72A2EE79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1C7E0C-25EB-4B7D-BCA8-E8C8CA60E8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CD03C2-A965-4A93-9013-F6C5A9C965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6D61EA-F713-49D7-B00F-0BD519BE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0CA0B0-D2B1-4D85-81F6-0F267DDE6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18C0AD-9EC9-4010-9F9F-0B24B656A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518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AC4FA-0BF6-4D00-8263-370DD8DC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1436E-F264-4926-8AF5-9D978E0D5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A05C48-6D15-46CA-AFD7-CA8EEF1DC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7464B-0808-4C28-87C1-BC7259098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5717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A20BD1-0F85-41B2-B694-F41E6AA86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854A71-F7E6-4F53-87C9-7E1522781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522F8-9EDE-4128-9410-13641C2B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425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67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8AF4E-882D-4F20-8C10-0D1A4BBFA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0CC93-2108-46DA-B4E7-8C4BB174A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0EEF97-E147-4B46-B36C-D2DBC2A0F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28C89-2036-4A7E-A3DF-74A3C61F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6A1850-F0DF-4B0B-80C9-CA4916CD2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73D6C-BD51-4724-A542-4594BDCF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6251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A886-DDF6-43B5-A122-2360E94D8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E55109-AEF8-4384-A20F-C3D9F158B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A8FAD-6924-4160-A1B7-F08BB7FE4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C7FF9-F999-439E-91B1-F56721E88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47D06-62AF-4757-808C-3DB6DD7A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166FE-8A4C-44C4-B2FD-7C1938DB8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425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25C54-B831-42F4-8C97-92A434BD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0C911-4395-4985-80E5-F92A42431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690CA-69AC-49B2-AFF0-3F9BADA38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A9837-CF9A-496E-A10C-AD8524FD9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3899C-6DC7-4931-8EF2-B204B0843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9480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70C83-EE69-4F75-A59C-E8F86966BD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FE6D-2A2E-455A-90C4-586226FB5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FAE78-8995-4B75-A53F-A548FB59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78474-34FA-40B0-8D2F-9394E349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7D8BB-10EA-46C0-8BDF-4590B59B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90552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F30DC-25CC-4B85-B316-A852F8FA8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8F2E4-EA58-467F-A12D-F1A3640D7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B891B-EEE6-4F2B-8C11-A3C89920D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08689-71D2-4CD0-9010-06C94C2EE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8712D-8B86-4689-A72F-8CEDC273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5089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FD32-5599-493D-ACD3-3972B8F3A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71AF0-26B8-4187-B2BA-86B8B599E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6677E-8948-4FF9-AF74-5F8E84CF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A7BC3-F1F1-400A-9160-FDEC25901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884F1-A1B2-439F-8190-992F8540A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6698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141D7-0F6B-44F1-ACF5-BFE8A9CA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C2ABD-E50B-42B5-8E37-C2215DB67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1FAC3-BE3E-4B0F-8AEB-7FECA3FCE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268BF-24A6-429F-B3F7-89D7C9BB8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5B75C-4363-4F1D-BF18-88497E56C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3700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56230-C471-44B9-821B-1D7C5BE69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7350A-E214-465D-AC8F-06320F51E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48806-09A1-4004-AD0B-C7D2989C5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9A925-A475-4807-A558-B92702F92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86B94-5310-4C79-B731-0538B473D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17D01-D425-49DB-8C55-B9E37748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723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EA1BB-962C-43B6-92D3-FF723DD3E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7D150-F799-4164-997A-94498E398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6E1D2E-0F78-4D82-9950-E72A2EE79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1C7E0C-25EB-4B7D-BCA8-E8C8CA60E8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CD03C2-A965-4A93-9013-F6C5A9C965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6D61EA-F713-49D7-B00F-0BD519BE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0CA0B0-D2B1-4D85-81F6-0F267DDE6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18C0AD-9EC9-4010-9F9F-0B24B656A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483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AC4FA-0BF6-4D00-8263-370DD8DC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1436E-F264-4926-8AF5-9D978E0D5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A05C48-6D15-46CA-AFD7-CA8EEF1DC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7464B-0808-4C28-87C1-BC7259098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35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111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A20BD1-0F85-41B2-B694-F41E6AA86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854A71-F7E6-4F53-87C9-7E1522781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522F8-9EDE-4128-9410-13641C2B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5958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8AF4E-882D-4F20-8C10-0D1A4BBFA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0CC93-2108-46DA-B4E7-8C4BB174A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0EEF97-E147-4B46-B36C-D2DBC2A0F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28C89-2036-4A7E-A3DF-74A3C61F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6A1850-F0DF-4B0B-80C9-CA4916CD2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73D6C-BD51-4724-A542-4594BDCF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358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A886-DDF6-43B5-A122-2360E94D8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E55109-AEF8-4384-A20F-C3D9F158B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A8FAD-6924-4160-A1B7-F08BB7FE4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C7FF9-F999-439E-91B1-F56721E88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47D06-62AF-4757-808C-3DB6DD7A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166FE-8A4C-44C4-B2FD-7C1938DB8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3000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25C54-B831-42F4-8C97-92A434BD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0C911-4395-4985-80E5-F92A42431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690CA-69AC-49B2-AFF0-3F9BADA38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A9837-CF9A-496E-A10C-AD8524FD9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3899C-6DC7-4931-8EF2-B204B0843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857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70C83-EE69-4F75-A59C-E8F86966BD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FE6D-2A2E-455A-90C4-586226FB5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FAE78-8995-4B75-A53F-A548FB59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78474-34FA-40B0-8D2F-9394E349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7D8BB-10EA-46C0-8BDF-4590B59B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7733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2E003-0E8E-4400-8AE5-6D9F89D0A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83277-8AEA-494B-880B-B31E2EE51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1D862-9311-4FFB-922A-4A50D65E3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9258-5FE0-4001-8CD9-44159FCA2982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74514-7DD1-452E-A9D3-8EC161EDB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2A225-87DC-4797-9D3D-4F37A1DE5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8967-7116-4349-A9B6-A1AB4C7217BB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2596895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35DA2-952D-4281-807F-60CC3EA8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23088-0A88-4C0A-8131-207510C6A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71858-7E3D-4119-874B-344E3682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9258-5FE0-4001-8CD9-44159FCA2982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3332-B41C-444F-865E-DA1DF0CE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DEB00-0450-46B5-83A2-21EA04623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8967-7116-4349-A9B6-A1AB4C7217BB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10805442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34E24-D6D6-48FE-97E1-0193BB5B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C898E-AFB8-4532-AC57-BA5F9E357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77489-B3F1-4F31-B8DA-26DF7631E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9258-5FE0-4001-8CD9-44159FCA2982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B653A-0FEA-4898-B9BC-95F901593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8F0A0-72C0-402E-B97E-913F08EF7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8967-7116-4349-A9B6-A1AB4C7217BB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9073620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5BD84-A207-4039-8AA9-A60A5D811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BFE16-D0C6-4A12-BED9-55CD55838B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763DB7-CD77-4E3A-8FCE-ACF49BD4D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14056-B441-4D61-899B-E337A6AF6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9258-5FE0-4001-8CD9-44159FCA2982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0ECA1-21AC-4D13-BEF9-E23CCC888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C2F5D-443D-437E-907B-D054E5211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8967-7116-4349-A9B6-A1AB4C7217BB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2261162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18957-62FA-4D7C-B5AD-871DC9416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52141-7321-47DA-8652-312E7BC10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8EF711-E398-4393-9EC6-5050EDAF6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E99234-1B0F-41B7-AA16-259FDBD9D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248156-FD3B-47DD-A90A-DFE8F95E8A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67EB6E-1690-4DE8-BC3C-0E44AACA9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9258-5FE0-4001-8CD9-44159FCA2982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AB1D79-E2AA-4AEE-8570-70BF36EBC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C0D649-4EF5-46C0-BD92-0D1DB16E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8967-7116-4349-A9B6-A1AB4C7217BB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2656997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4521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F8F95-4C5B-4677-8418-6DD3522FC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E631B7-A803-4478-AF50-9A4D0D159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9258-5FE0-4001-8CD9-44159FCA2982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021F13-549C-41DA-9028-EA7ECE17E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D8A7A5-20A4-4FA3-A72A-74F84E32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8967-7116-4349-A9B6-A1AB4C7217BB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31743540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38CA35-3B74-4475-A6E5-690238531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9258-5FE0-4001-8CD9-44159FCA2982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724D8C-D1AA-41D8-B1C6-9506BCEEC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F3D40-5D70-47D2-AA1B-CDAC473FB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8967-7116-4349-A9B6-A1AB4C7217BB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1792995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5DFEE-74B7-4126-B255-65F9D621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FD6C5-4DE2-46FE-B4EF-18A810522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FDEAF-10F8-40A7-9BA1-D734029D9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687C3-6F8E-422C-974C-98E8FC14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9258-5FE0-4001-8CD9-44159FCA2982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E9C63-6501-4C59-BD10-40AAA273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49157-A36F-4412-81C8-A489E913F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8967-7116-4349-A9B6-A1AB4C7217BB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13982035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6DB54-20DB-48D8-8777-0C2B0517F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4FC428-2329-4385-BC7B-E559E28B71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B1A37-F589-47FA-AF8C-9F01A9A6D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37BD2-5563-4367-BCCC-757B0D422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9258-5FE0-4001-8CD9-44159FCA2982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25BF4-CE81-4E89-9B54-63FA79439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0ABCC9-6935-4BA9-8DC1-B62A4C568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8967-7116-4349-A9B6-A1AB4C7217BB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23481518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4B3E3-DF45-4AC3-81E3-7705DA94F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A5D72E-B5D6-4CB9-994C-14F4B25B5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3C552-3588-4710-AC5F-D5ED1126D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9258-5FE0-4001-8CD9-44159FCA2982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841F7-5A51-43C7-875A-8487DA240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EC3DC-2DA8-440E-94E0-21F3D2D5C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8967-7116-4349-A9B6-A1AB4C7217BB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1140258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C7CEF-357F-47FD-9ECA-1666FFBF24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9C70C7-D5E7-4FD9-96CF-60370B8A8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0A53A-626E-420E-B095-6D65AA14C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9258-5FE0-4001-8CD9-44159FCA2982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B5DA7-841E-4855-A050-9B726721B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201D6-19EB-46D5-BF51-BFB394E3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8967-7116-4349-A9B6-A1AB4C7217BB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16305308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F30DC-25CC-4B85-B316-A852F8FA8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8F2E4-EA58-467F-A12D-F1A3640D7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B891B-EEE6-4F2B-8C11-A3C89920D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08689-71D2-4CD0-9010-06C94C2EE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8712D-8B86-4689-A72F-8CEDC273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8468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FD32-5599-493D-ACD3-3972B8F3A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71AF0-26B8-4187-B2BA-86B8B599E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6677E-8948-4FF9-AF74-5F8E84CF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A7BC3-F1F1-400A-9160-FDEC25901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884F1-A1B2-439F-8190-992F8540A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25404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141D7-0F6B-44F1-ACF5-BFE8A9CA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C2ABD-E50B-42B5-8E37-C2215DB67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1FAC3-BE3E-4B0F-8AEB-7FECA3FCE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268BF-24A6-429F-B3F7-89D7C9BB8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5B75C-4363-4F1D-BF18-88497E56C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93759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56230-C471-44B9-821B-1D7C5BE69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7350A-E214-465D-AC8F-06320F51E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48806-09A1-4004-AD0B-C7D2989C5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9A925-A475-4807-A558-B92702F92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86B94-5310-4C79-B731-0538B473D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17D01-D425-49DB-8C55-B9E37748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2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333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EA1BB-962C-43B6-92D3-FF723DD3E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7D150-F799-4164-997A-94498E398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6E1D2E-0F78-4D82-9950-E72A2EE79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1C7E0C-25EB-4B7D-BCA8-E8C8CA60E8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CD03C2-A965-4A93-9013-F6C5A9C965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6D61EA-F713-49D7-B00F-0BD519BE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0CA0B0-D2B1-4D85-81F6-0F267DDE6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18C0AD-9EC9-4010-9F9F-0B24B656A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6781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AC4FA-0BF6-4D00-8263-370DD8DC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1436E-F264-4926-8AF5-9D978E0D5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A05C48-6D15-46CA-AFD7-CA8EEF1DC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7464B-0808-4C28-87C1-BC7259098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363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A20BD1-0F85-41B2-B694-F41E6AA86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854A71-F7E6-4F53-87C9-7E1522781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522F8-9EDE-4128-9410-13641C2B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13970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8AF4E-882D-4F20-8C10-0D1A4BBFA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0CC93-2108-46DA-B4E7-8C4BB174A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0EEF97-E147-4B46-B36C-D2DBC2A0F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28C89-2036-4A7E-A3DF-74A3C61F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6A1850-F0DF-4B0B-80C9-CA4916CD2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73D6C-BD51-4724-A542-4594BDCF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5825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A886-DDF6-43B5-A122-2360E94D8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E55109-AEF8-4384-A20F-C3D9F158B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A8FAD-6924-4160-A1B7-F08BB7FE4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C7FF9-F999-439E-91B1-F56721E88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47D06-62AF-4757-808C-3DB6DD7A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166FE-8A4C-44C4-B2FD-7C1938DB8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32966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25C54-B831-42F4-8C97-92A434BD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0C911-4395-4985-80E5-F92A42431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690CA-69AC-49B2-AFF0-3F9BADA38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A9837-CF9A-496E-A10C-AD8524FD9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3899C-6DC7-4931-8EF2-B204B0843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27211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70C83-EE69-4F75-A59C-E8F86966BD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FE6D-2A2E-455A-90C4-586226FB5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FAE78-8995-4B75-A53F-A548FB59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78474-34FA-40B0-8D2F-9394E349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7D8BB-10EA-46C0-8BDF-4590B59B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62179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99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503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42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793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579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084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730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702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452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8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623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55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F30DC-25CC-4B85-B316-A852F8FA8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8F2E4-EA58-467F-A12D-F1A3640D7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B891B-EEE6-4F2B-8C11-A3C89920D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08689-71D2-4CD0-9010-06C94C2EE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8712D-8B86-4689-A72F-8CEDC273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2532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FD32-5599-493D-ACD3-3972B8F3A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71AF0-26B8-4187-B2BA-86B8B599E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6677E-8948-4FF9-AF74-5F8E84CF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A7BC3-F1F1-400A-9160-FDEC25901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884F1-A1B2-439F-8190-992F8540A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798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365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141D7-0F6B-44F1-ACF5-BFE8A9CA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C2ABD-E50B-42B5-8E37-C2215DB67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1FAC3-BE3E-4B0F-8AEB-7FECA3FCE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268BF-24A6-429F-B3F7-89D7C9BB8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5B75C-4363-4F1D-BF18-88497E56C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3525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56230-C471-44B9-821B-1D7C5BE69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7350A-E214-465D-AC8F-06320F51E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48806-09A1-4004-AD0B-C7D2989C5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9A925-A475-4807-A558-B92702F92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86B94-5310-4C79-B731-0538B473D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17D01-D425-49DB-8C55-B9E37748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9193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EA1BB-962C-43B6-92D3-FF723DD3E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7D150-F799-4164-997A-94498E398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6E1D2E-0F78-4D82-9950-E72A2EE79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1C7E0C-25EB-4B7D-BCA8-E8C8CA60E8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CD03C2-A965-4A93-9013-F6C5A9C965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6D61EA-F713-49D7-B00F-0BD519BE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0CA0B0-D2B1-4D85-81F6-0F267DDE6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18C0AD-9EC9-4010-9F9F-0B24B656A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958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AC4FA-0BF6-4D00-8263-370DD8DC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1436E-F264-4926-8AF5-9D978E0D5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A05C48-6D15-46CA-AFD7-CA8EEF1DC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7464B-0808-4C28-87C1-BC7259098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0639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A20BD1-0F85-41B2-B694-F41E6AA86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854A71-F7E6-4F53-87C9-7E1522781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522F8-9EDE-4128-9410-13641C2B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4751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8AF4E-882D-4F20-8C10-0D1A4BBFA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0CC93-2108-46DA-B4E7-8C4BB174A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0EEF97-E147-4B46-B36C-D2DBC2A0F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28C89-2036-4A7E-A3DF-74A3C61F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6A1850-F0DF-4B0B-80C9-CA4916CD2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73D6C-BD51-4724-A542-4594BDCF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5602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A886-DDF6-43B5-A122-2360E94D8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E55109-AEF8-4384-A20F-C3D9F158B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A8FAD-6924-4160-A1B7-F08BB7FE4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C7FF9-F999-439E-91B1-F56721E88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47D06-62AF-4757-808C-3DB6DD7A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166FE-8A4C-44C4-B2FD-7C1938DB8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7858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25C54-B831-42F4-8C97-92A434BD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0C911-4395-4985-80E5-F92A42431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690CA-69AC-49B2-AFF0-3F9BADA38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A9837-CF9A-496E-A10C-AD8524FD9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3899C-6DC7-4931-8EF2-B204B0843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3005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70C83-EE69-4F75-A59C-E8F86966BD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FE6D-2A2E-455A-90C4-586226FB5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FAE78-8995-4B75-A53F-A548FB59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78474-34FA-40B0-8D2F-9394E349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7D8BB-10EA-46C0-8BDF-4590B59B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4914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92C43-E56D-47AF-97A1-1C0DC33F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BA5DD-F99C-41E7-8F80-4A9034C88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91CA8-73BC-4D4C-B828-18BAE53F9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68BD-465C-45B8-90EC-7D8245CBE2EA}" type="datetimeFigureOut">
              <a:rPr lang="en-150" smtClean="0"/>
              <a:t>25/03/2025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921BF-132A-4FE9-9882-A04B58B7E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8C564-20AD-481F-B404-55E65828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83FB-B663-4747-B61C-B0ABD69E4E4A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663835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344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B0562-9646-4EF2-99D1-12B690F68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C6CCB-4B51-4938-B39A-5F3E04C7A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D8C2A-E613-4607-B551-20711BBDD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68BD-465C-45B8-90EC-7D8245CBE2EA}" type="datetimeFigureOut">
              <a:rPr lang="en-150" smtClean="0"/>
              <a:t>25/03/2025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6FECA-076B-45D8-B853-D057DA28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04AB9-B2F4-460A-8D8E-E5045640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83FB-B663-4747-B61C-B0ABD69E4E4A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0255587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52ABB-0678-47E6-A97B-BA39FB4B6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D67AC-B893-4B2C-97AB-3E3C8D990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86815-3A0C-440A-B12F-A7AD50512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68BD-465C-45B8-90EC-7D8245CBE2EA}" type="datetimeFigureOut">
              <a:rPr lang="en-150" smtClean="0"/>
              <a:t>25/03/2025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BC61C-2EC5-4DAB-8EAD-B7D1FBD0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5BE2D-5D0E-436C-A8E5-93506AB6A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83FB-B663-4747-B61C-B0ABD69E4E4A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266688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281CD-6F05-4EE2-A55F-3815D8B6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8C821-48F5-48E2-BE28-3E7F01BE0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A582E-B06A-43BB-B73B-8D50C355B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C8397-7032-4D6D-906E-743BA54B2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68BD-465C-45B8-90EC-7D8245CBE2EA}" type="datetimeFigureOut">
              <a:rPr lang="en-150" smtClean="0"/>
              <a:t>25/03/2025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58A4D-8DBA-47BF-9693-67B3F07C9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27314-E49C-4B74-91E8-286705C6C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83FB-B663-4747-B61C-B0ABD69E4E4A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0326778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4BB72-3087-4977-94B9-092336A2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9BCC4-61E6-4E84-9A44-8AC452427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0B2C4-E574-4587-9258-8CE1B85DA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85E34D-E963-40EC-8DE8-95B5FC802F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FE06F8-3AC6-4DC1-8AA0-A3F5C4CE71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920EAE-DA81-411D-B0E5-F5E47EA9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68BD-465C-45B8-90EC-7D8245CBE2EA}" type="datetimeFigureOut">
              <a:rPr lang="en-150" smtClean="0"/>
              <a:t>25/03/2025</a:t>
            </a:fld>
            <a:endParaRPr lang="en-15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91029F-2D44-4858-9B13-1F6F9E6B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D42329-785D-40BF-9D19-B23622C4C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83FB-B663-4747-B61C-B0ABD69E4E4A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2303883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AFA5D-0C59-4FE0-B111-2E9B592C0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357744-C4B7-4FE8-A122-23F7CED93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68BD-465C-45B8-90EC-7D8245CBE2EA}" type="datetimeFigureOut">
              <a:rPr lang="en-150" smtClean="0"/>
              <a:t>25/03/2025</a:t>
            </a:fld>
            <a:endParaRPr lang="en-15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AE62EF-A2E3-4B2C-9425-250A1506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A6BF9-2268-485E-8C96-191C7F396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83FB-B663-4747-B61C-B0ABD69E4E4A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9812409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C0025C-D411-4C4F-9EA7-51CC3D28E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68BD-465C-45B8-90EC-7D8245CBE2EA}" type="datetimeFigureOut">
              <a:rPr lang="en-150" smtClean="0"/>
              <a:t>25/03/2025</a:t>
            </a:fld>
            <a:endParaRPr lang="en-15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324AD2-3FED-42C5-B080-93FC50C9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F63B4-F826-470D-BD9C-66527D95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83FB-B663-4747-B61C-B0ABD69E4E4A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5307240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B47B8-2466-4852-94E2-CC03434FB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98800-F09C-4865-8F03-D7DA4BB11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4BD3B4-B822-45FE-9224-406BB67A1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51FAB-1067-4B98-A2C3-0935FEEC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68BD-465C-45B8-90EC-7D8245CBE2EA}" type="datetimeFigureOut">
              <a:rPr lang="en-150" smtClean="0"/>
              <a:t>25/03/2025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83818-E0E9-4239-A817-15009C481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38994-0F9E-4041-A4C0-16ED8627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83FB-B663-4747-B61C-B0ABD69E4E4A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9277143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8917E-8250-4CFC-90CE-9FB2736B6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FB028F-1DEF-455C-852C-88E337D901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1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E6404E-1690-42A8-8583-8EF1CECC6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BC54C-B3B4-4044-8E97-7B4BF1AF8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68BD-465C-45B8-90EC-7D8245CBE2EA}" type="datetimeFigureOut">
              <a:rPr lang="en-150" smtClean="0"/>
              <a:t>25/03/2025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9E67A-D893-47D0-AFD9-F534D070A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DC781-B3BC-4BA9-8327-90B993065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83FB-B663-4747-B61C-B0ABD69E4E4A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6105117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CA0D-7C47-4376-B7AE-CEFCDB4C6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CA2B09-4049-45A9-8B49-2A67418DE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60B85-58B0-401C-A855-27952E229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68BD-465C-45B8-90EC-7D8245CBE2EA}" type="datetimeFigureOut">
              <a:rPr lang="en-150" smtClean="0"/>
              <a:t>25/03/2025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E5A53-6547-421B-98E2-93466F5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59971-CB3D-4B2B-B216-557219354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83FB-B663-4747-B61C-B0ABD69E4E4A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9450433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0BE3FB-57EE-43E3-87D3-77565A649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AFA111-1969-453C-93C6-8AE0DC977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F3CB-5529-4973-AAD5-DC0C016F5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68BD-465C-45B8-90EC-7D8245CBE2EA}" type="datetimeFigureOut">
              <a:rPr lang="en-150" smtClean="0"/>
              <a:t>25/03/2025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3F759-B1FD-4CA8-854D-0256D2221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1EE32-36B6-46C6-9D4D-CB7EE3487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83FB-B663-4747-B61C-B0ABD69E4E4A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667456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63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D4ECC-36B7-4C04-8C6B-875B48DB1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35E66-CDA6-4B5A-B2A4-5F08140FD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48EED-CADB-4AFA-A0CA-88007323EF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11DED-A864-4CFE-A2D5-0C5719C30C5D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FC1DA-C145-4CEF-B9EA-6EAEFD0D7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B0877-9266-4692-9A60-2D266C447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EDCF0-1DA6-46CC-BCC2-EEE77843F0E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59826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9559AC-EFE2-447F-904E-CE3799E0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4AE87-1642-47D3-8169-854D54A97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6518D-59E2-4219-9C51-9A20FCD48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BEB84-2721-429F-BCA9-12197326BBD5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A69EB-F8A2-4D1B-B10B-9319020BB6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D2404-3AD9-45ED-8427-541BA84CE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EA20-4BBF-4064-B4F9-1EAC3F013941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320566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770C99-A309-4F08-BA39-E50370F19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F981B-1397-4F04-8499-35D54D08C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440C6-8646-4806-B8D0-5CD2B1E316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292C5-5B0C-4B5A-9FC4-CEEF8FDE4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E9DB1-FBF1-46E2-B5C9-167FCC90D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261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770C99-A309-4F08-BA39-E50370F19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F981B-1397-4F04-8499-35D54D08C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440C6-8646-4806-B8D0-5CD2B1E316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292C5-5B0C-4B5A-9FC4-CEEF8FDE4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E9DB1-FBF1-46E2-B5C9-167FCC90D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66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96FE93-AF78-48FF-BF15-7CD67FE06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A9A66-95A1-4736-903F-82CF4EC16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DDC84-E0B8-4B4B-805C-C2094181D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49258-5FE0-4001-8CD9-44159FCA2982}" type="datetimeFigureOut">
              <a:rPr lang="en-NA" smtClean="0"/>
              <a:t>03/25/2025</a:t>
            </a:fld>
            <a:endParaRPr lang="en-N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6BEB8-E0FF-4692-AE2F-4095855E5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F57C5-0A0F-49C0-AE12-38EE5226E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58967-7116-4349-A9B6-A1AB4C7217BB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176998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770C99-A309-4F08-BA39-E50370F19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F981B-1397-4F04-8499-35D54D08C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440C6-8646-4806-B8D0-5CD2B1E316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5AE84-5B45-46F5-A0A7-BD5A6B24EDDF}" type="datetimeFigureOut">
              <a:rPr lang="en-GB" smtClean="0"/>
              <a:t>25/03/2025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292C5-5B0C-4B5A-9FC4-CEEF8FDE4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E9DB1-FBF1-46E2-B5C9-167FCC90D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32782-25BB-4B41-B7DF-A6D1C63486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60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BD8CDB3-B694-41C4-B394-2C41572491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5AC5B7A1-28A8-4812-9C0B-063761623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8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770C99-A309-4F08-BA39-E50370F19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F981B-1397-4F04-8499-35D54D08C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440C6-8646-4806-B8D0-5CD2B1E316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5AE84-5B45-46F5-A0A7-BD5A6B24EDD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292C5-5B0C-4B5A-9FC4-CEEF8FDE4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E9DB1-FBF1-46E2-B5C9-167FCC90D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32782-25BB-4B41-B7DF-A6D1C6348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34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D071E-2327-460C-8A52-33C34B770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6FFC8-FBF9-4C06-8646-A108E658F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2CFA5-56D1-4CB6-81F1-50406177E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B68BD-465C-45B8-90EC-7D8245CBE2EA}" type="datetimeFigureOut">
              <a:rPr lang="en-150" smtClean="0"/>
              <a:t>25/03/2025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7EC31-276E-4154-A140-5B46F8D21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4E14-228C-4D21-86C2-A861DE7FA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183FB-B663-4747-B61C-B0ABD69E4E4A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53373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150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0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2.xml"/><Relationship Id="rId4" Type="http://schemas.openxmlformats.org/officeDocument/2006/relationships/chart" Target="../charts/char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4" Type="http://schemas.openxmlformats.org/officeDocument/2006/relationships/chart" Target="../charts/char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Relationship Id="rId4" Type="http://schemas.openxmlformats.org/officeDocument/2006/relationships/chart" Target="../charts/char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0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5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65EB2-7D4D-4953-91AD-15DB56D4C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0121" y="3548921"/>
            <a:ext cx="8991600" cy="2052242"/>
          </a:xfrm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Pre-Budget </a:t>
            </a:r>
            <a:b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</a:rPr>
              <a:t>Balancing Growth and Social Upliftment: The National Budget in a </a:t>
            </a:r>
            <a:br>
              <a:rPr lang="en-US" sz="20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</a:rPr>
              <a:t>New Dispensation </a:t>
            </a:r>
            <a:b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March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AB9AD0-1EC5-48AE-94A1-DB83A4B63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730" y="1256838"/>
            <a:ext cx="4182728" cy="17874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305229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93978C-AB33-4C12-B39E-52907517AF0B}"/>
              </a:ext>
            </a:extLst>
          </p:cNvPr>
          <p:cNvSpPr txBox="1"/>
          <p:nvPr/>
        </p:nvSpPr>
        <p:spPr>
          <a:xfrm>
            <a:off x="1008528" y="189404"/>
            <a:ext cx="9184342" cy="3847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2024/25 Balancing Economic Growth and Social Welfare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BF73FB-82CC-1E39-20A5-DF0FAB8B6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51" y="-148024"/>
            <a:ext cx="1303506" cy="1303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8EAD14-A027-4164-890C-57B2647B4EBF}"/>
              </a:ext>
            </a:extLst>
          </p:cNvPr>
          <p:cNvSpPr txBox="1"/>
          <p:nvPr/>
        </p:nvSpPr>
        <p:spPr>
          <a:xfrm>
            <a:off x="1694329" y="2447365"/>
            <a:ext cx="9587753" cy="3765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8A3AE42-5D67-43A9-9036-8A54DCB5A8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65932"/>
              </p:ext>
            </p:extLst>
          </p:nvPr>
        </p:nvGraphicFramePr>
        <p:xfrm>
          <a:off x="752902" y="685121"/>
          <a:ext cx="10103783" cy="614911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13780">
                  <a:extLst>
                    <a:ext uri="{9D8B030D-6E8A-4147-A177-3AD203B41FA5}">
                      <a16:colId xmlns:a16="http://schemas.microsoft.com/office/drawing/2014/main" val="2670925490"/>
                    </a:ext>
                  </a:extLst>
                </a:gridCol>
                <a:gridCol w="2702859">
                  <a:extLst>
                    <a:ext uri="{9D8B030D-6E8A-4147-A177-3AD203B41FA5}">
                      <a16:colId xmlns:a16="http://schemas.microsoft.com/office/drawing/2014/main" val="1600825985"/>
                    </a:ext>
                  </a:extLst>
                </a:gridCol>
                <a:gridCol w="3261198">
                  <a:extLst>
                    <a:ext uri="{9D8B030D-6E8A-4147-A177-3AD203B41FA5}">
                      <a16:colId xmlns:a16="http://schemas.microsoft.com/office/drawing/2014/main" val="2235878295"/>
                    </a:ext>
                  </a:extLst>
                </a:gridCol>
                <a:gridCol w="2525946">
                  <a:extLst>
                    <a:ext uri="{9D8B030D-6E8A-4147-A177-3AD203B41FA5}">
                      <a16:colId xmlns:a16="http://schemas.microsoft.com/office/drawing/2014/main" val="3245888079"/>
                    </a:ext>
                  </a:extLst>
                </a:gridCol>
              </a:tblGrid>
              <a:tr h="281228">
                <a:tc>
                  <a:txBody>
                    <a:bodyPr/>
                    <a:lstStyle/>
                    <a:p>
                      <a:pPr fontAlgn="t" latinLnBrk="0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Policy Approach</a:t>
                      </a:r>
                    </a:p>
                  </a:txBody>
                  <a:tcPr marL="46291" marR="46291" marT="23145" marB="2314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Key Initiatives</a:t>
                      </a:r>
                    </a:p>
                  </a:txBody>
                  <a:tcPr marL="46291" marR="46291" marT="23145" marB="2314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Budget Allocation</a:t>
                      </a:r>
                    </a:p>
                  </a:txBody>
                  <a:tcPr marL="46291" marR="46291" marT="23145" marB="2314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Impact</a:t>
                      </a:r>
                    </a:p>
                  </a:txBody>
                  <a:tcPr marL="46291" marR="46291" marT="23145" marB="2314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881857"/>
                  </a:ext>
                </a:extLst>
              </a:tr>
              <a:tr h="750735"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Market-Oriented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6291" marR="46291" marT="23145" marB="23145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Infrastructure Development (Railways)</a:t>
                      </a:r>
                    </a:p>
                  </a:txBody>
                  <a:tcPr marL="46291" marR="46291" marT="23145" marB="23145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N$2.5 billion (FY2024/25), N$6.6 billion (MTEF)</a:t>
                      </a:r>
                    </a:p>
                  </a:txBody>
                  <a:tcPr marL="46291" marR="46291" marT="23145" marB="23145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Stimulates economic growth, enhances logistics efficiency.</a:t>
                      </a:r>
                    </a:p>
                  </a:txBody>
                  <a:tcPr marL="46291" marR="46291" marT="23145" marB="23145" anchor="ctr"/>
                </a:tc>
                <a:extLst>
                  <a:ext uri="{0D108BD9-81ED-4DB2-BD59-A6C34878D82A}">
                    <a16:rowId xmlns:a16="http://schemas.microsoft.com/office/drawing/2014/main" val="1534528957"/>
                  </a:ext>
                </a:extLst>
              </a:tr>
              <a:tr h="1699377">
                <a:tc>
                  <a:txBody>
                    <a:bodyPr/>
                    <a:lstStyle/>
                    <a:p>
                      <a:pPr fontAlgn="base" latinLnBrk="0"/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6291" marR="46291" marT="23145" marB="23145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Tax Reforms (Corporate Tax Reduction, Tax-Free Threshold from N$ 50 000-N$ 100 000,  Internship Tax Incentive Programme )</a:t>
                      </a:r>
                    </a:p>
                    <a:p>
                      <a:pPr fontAlgn="base" latinLnBrk="0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Threshold for VAT from N$500,000 to N$1,000,000. </a:t>
                      </a:r>
                    </a:p>
                  </a:txBody>
                  <a:tcPr marL="46291" marR="46291" marT="23145" marB="23145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Tax relief of N$712.9 million per annum</a:t>
                      </a:r>
                    </a:p>
                    <a:p>
                      <a:pPr fontAlgn="base" latinLnBrk="0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Internship Tax incentive N$126 million</a:t>
                      </a:r>
                    </a:p>
                  </a:txBody>
                  <a:tcPr marL="46291" marR="46291" marT="23145" marB="23145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Encourages individual , business investment and competitiveness.</a:t>
                      </a:r>
                    </a:p>
                  </a:txBody>
                  <a:tcPr marL="46291" marR="46291" marT="23145" marB="23145" anchor="ctr"/>
                </a:tc>
                <a:extLst>
                  <a:ext uri="{0D108BD9-81ED-4DB2-BD59-A6C34878D82A}">
                    <a16:rowId xmlns:a16="http://schemas.microsoft.com/office/drawing/2014/main" val="2102579520"/>
                  </a:ext>
                </a:extLst>
              </a:tr>
              <a:tr h="517586">
                <a:tc>
                  <a:txBody>
                    <a:bodyPr/>
                    <a:lstStyle/>
                    <a:p>
                      <a:pPr fontAlgn="base" latinLnBrk="0"/>
                      <a:endParaRPr lang="en-US" sz="16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6291" marR="46291" marT="23145" marB="23145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Agricultural Support (Agribank Subsidies)</a:t>
                      </a:r>
                    </a:p>
                  </a:txBody>
                  <a:tcPr marL="46291" marR="46291" marT="23145" marB="23145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N$77 million</a:t>
                      </a:r>
                    </a:p>
                  </a:txBody>
                  <a:tcPr marL="46291" marR="46291" marT="23145" marB="23145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Supports farmers affected by drought conditions.</a:t>
                      </a:r>
                    </a:p>
                  </a:txBody>
                  <a:tcPr marL="46291" marR="46291" marT="23145" marB="23145" anchor="ctr"/>
                </a:tc>
                <a:extLst>
                  <a:ext uri="{0D108BD9-81ED-4DB2-BD59-A6C34878D82A}">
                    <a16:rowId xmlns:a16="http://schemas.microsoft.com/office/drawing/2014/main" val="1029305033"/>
                  </a:ext>
                </a:extLst>
              </a:tr>
              <a:tr h="1699377"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Socially-Oriented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6291" marR="46291" marT="23145" marB="23145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Social Sector Allocation</a:t>
                      </a:r>
                    </a:p>
                  </a:txBody>
                  <a:tcPr marL="46291" marR="46291" marT="23145" marB="23145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N$44.3 billion (FY2024/25)</a:t>
                      </a:r>
                    </a:p>
                    <a:p>
                      <a:pPr fontAlgn="base" latinLnBrk="0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(N$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18.4 billion for Basic Education, N$ 4.8 billion for higher education, Gender N$ 8.0 billion, N$ 679.4 million for Sports, Youth and National Service, N$ 10.9 billion for  the health sector )  </a:t>
                      </a:r>
                    </a:p>
                  </a:txBody>
                  <a:tcPr marL="46291" marR="46291" marT="23145" marB="23145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Improves access to public services, safeguards social gains.</a:t>
                      </a:r>
                    </a:p>
                  </a:txBody>
                  <a:tcPr marL="46291" marR="46291" marT="23145" marB="23145" anchor="ctr"/>
                </a:tc>
                <a:extLst>
                  <a:ext uri="{0D108BD9-81ED-4DB2-BD59-A6C34878D82A}">
                    <a16:rowId xmlns:a16="http://schemas.microsoft.com/office/drawing/2014/main" val="3408031818"/>
                  </a:ext>
                </a:extLst>
              </a:tr>
              <a:tr h="517586">
                <a:tc>
                  <a:txBody>
                    <a:bodyPr/>
                    <a:lstStyle/>
                    <a:p>
                      <a:pPr fontAlgn="base" latinLnBrk="0"/>
                      <a:endParaRPr lang="en-US" sz="16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6291" marR="46291" marT="23145" marB="23145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Increased Social Grants (Old Age, Disability)</a:t>
                      </a:r>
                    </a:p>
                  </a:txBody>
                  <a:tcPr marL="46291" marR="46291" marT="23145" marB="23145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N$824.7 million (for maintaining real value of grants)</a:t>
                      </a:r>
                    </a:p>
                  </a:txBody>
                  <a:tcPr marL="46291" marR="46291" marT="23145" marB="23145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Enhances living standards for vulnerable populations.</a:t>
                      </a:r>
                    </a:p>
                  </a:txBody>
                  <a:tcPr marL="46291" marR="46291" marT="23145" marB="23145" anchor="ctr"/>
                </a:tc>
                <a:extLst>
                  <a:ext uri="{0D108BD9-81ED-4DB2-BD59-A6C34878D82A}">
                    <a16:rowId xmlns:a16="http://schemas.microsoft.com/office/drawing/2014/main" val="1905221302"/>
                  </a:ext>
                </a:extLst>
              </a:tr>
              <a:tr h="517586">
                <a:tc>
                  <a:txBody>
                    <a:bodyPr/>
                    <a:lstStyle/>
                    <a:p>
                      <a:pPr fontAlgn="base" latinLnBrk="0"/>
                      <a:endParaRPr lang="en-US" sz="16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6291" marR="46291" marT="23145" marB="23145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Food Distribution to Marginalized Communities</a:t>
                      </a:r>
                    </a:p>
                  </a:txBody>
                  <a:tcPr marL="46291" marR="46291" marT="23145" marB="23145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N$170 million</a:t>
                      </a:r>
                    </a:p>
                  </a:txBody>
                  <a:tcPr marL="46291" marR="46291" marT="23145" marB="23145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Addresses immediate needs of poor households.</a:t>
                      </a:r>
                    </a:p>
                  </a:txBody>
                  <a:tcPr marL="46291" marR="46291" marT="23145" marB="23145" anchor="ctr"/>
                </a:tc>
                <a:extLst>
                  <a:ext uri="{0D108BD9-81ED-4DB2-BD59-A6C34878D82A}">
                    <a16:rowId xmlns:a16="http://schemas.microsoft.com/office/drawing/2014/main" val="250810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857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F73FB-82CC-1E39-20A5-DF0FAB8B6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51" y="-148024"/>
            <a:ext cx="1303506" cy="1303506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AABBEFA-7CF7-456E-8507-FD7C22D1E8A9}"/>
              </a:ext>
            </a:extLst>
          </p:cNvPr>
          <p:cNvGraphicFramePr/>
          <p:nvPr/>
        </p:nvGraphicFramePr>
        <p:xfrm>
          <a:off x="376518" y="1470213"/>
          <a:ext cx="10945905" cy="5249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215FBE81-E037-4284-B3E4-843E95206DE6}"/>
              </a:ext>
            </a:extLst>
          </p:cNvPr>
          <p:cNvSpPr txBox="1">
            <a:spLocks/>
          </p:cNvSpPr>
          <p:nvPr/>
        </p:nvSpPr>
        <p:spPr bwMode="black">
          <a:xfrm>
            <a:off x="1735835" y="703784"/>
            <a:ext cx="7729728" cy="92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00206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50"/>
              </a:spcAft>
              <a:defRPr/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>
              <a:spcAft>
                <a:spcPts val="150"/>
              </a:spcAft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2024/2025 Growth-Oriented Budget Allocations</a:t>
            </a:r>
          </a:p>
          <a:p>
            <a:pPr algn="ctr">
              <a:spcAft>
                <a:spcPts val="150"/>
              </a:spcAft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Sectoral Investments to drive growth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b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860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F73FB-82CC-1E39-20A5-DF0FAB8B6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51" y="-148024"/>
            <a:ext cx="1303506" cy="1303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8EAD14-A027-4164-890C-57B2647B4EBF}"/>
              </a:ext>
            </a:extLst>
          </p:cNvPr>
          <p:cNvSpPr txBox="1"/>
          <p:nvPr/>
        </p:nvSpPr>
        <p:spPr>
          <a:xfrm>
            <a:off x="1694329" y="2447365"/>
            <a:ext cx="9587753" cy="3765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B0EE680-CC54-42C0-BC8C-838A3A35DA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5713078"/>
              </p:ext>
            </p:extLst>
          </p:nvPr>
        </p:nvGraphicFramePr>
        <p:xfrm>
          <a:off x="623047" y="1353669"/>
          <a:ext cx="10945905" cy="4380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CA46E7AA-43A9-436E-9D59-802FED5EEA4D}"/>
              </a:ext>
            </a:extLst>
          </p:cNvPr>
          <p:cNvSpPr txBox="1">
            <a:spLocks/>
          </p:cNvSpPr>
          <p:nvPr/>
        </p:nvSpPr>
        <p:spPr bwMode="black">
          <a:xfrm>
            <a:off x="1464371" y="428678"/>
            <a:ext cx="8279703" cy="92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00206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50"/>
              </a:spcAft>
              <a:defRPr/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2024/25 Social Upliftment Measures: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algn="ctr"/>
            <a:r>
              <a:rPr lang="en-US" sz="1900" b="1" i="0" dirty="0">
                <a:solidFill>
                  <a:srgbClr val="002060"/>
                </a:solidFill>
                <a:effectLst/>
                <a:latin typeface="+mj-lt"/>
              </a:rPr>
              <a:t>Education and Skills Development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b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531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F73FB-82CC-1E39-20A5-DF0FAB8B6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51" y="-148024"/>
            <a:ext cx="1303506" cy="1303506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B0EE680-CC54-42C0-BC8C-838A3A35DA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544513"/>
              </p:ext>
            </p:extLst>
          </p:nvPr>
        </p:nvGraphicFramePr>
        <p:xfrm>
          <a:off x="623047" y="1353669"/>
          <a:ext cx="10945905" cy="5280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4F87B528-3DFE-4951-B85A-5AA81FA02C81}"/>
              </a:ext>
            </a:extLst>
          </p:cNvPr>
          <p:cNvSpPr txBox="1">
            <a:spLocks/>
          </p:cNvSpPr>
          <p:nvPr/>
        </p:nvSpPr>
        <p:spPr bwMode="black">
          <a:xfrm>
            <a:off x="1417984" y="692986"/>
            <a:ext cx="8279703" cy="92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00206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50"/>
              </a:spcAft>
              <a:defRPr/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2024/25 Social Upliftment Measures:</a:t>
            </a:r>
            <a:b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Health </a:t>
            </a:r>
            <a:r>
              <a:rPr lang="en-US" sz="19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are Investments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b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782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5598309-D558-48A7-8121-08E0D8DBD6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4871348"/>
              </p:ext>
            </p:extLst>
          </p:nvPr>
        </p:nvGraphicFramePr>
        <p:xfrm>
          <a:off x="324465" y="1199535"/>
          <a:ext cx="11464411" cy="5397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0C0F08AF-449C-4C09-A47C-517F058FE131}"/>
              </a:ext>
            </a:extLst>
          </p:cNvPr>
          <p:cNvSpPr txBox="1">
            <a:spLocks/>
          </p:cNvSpPr>
          <p:nvPr/>
        </p:nvSpPr>
        <p:spPr bwMode="black">
          <a:xfrm>
            <a:off x="2231136" y="282392"/>
            <a:ext cx="7729728" cy="695296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00206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all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FY 2018/2019 to FY2024/2025 Tax Revenue </a:t>
            </a:r>
            <a:r>
              <a:rPr kumimoji="0" lang="en-US" sz="1900" b="1" i="0" u="none" strike="noStrike" kern="1200" cap="none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(N$ million)</a:t>
            </a:r>
            <a:endParaRPr kumimoji="0" lang="en-US" sz="1900" b="1" i="0" u="none" strike="noStrike" kern="1200" cap="all" spc="2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402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3126C1-E11A-4CB6-9B05-CF9E133BD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07270"/>
            <a:ext cx="1303506" cy="1303506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7BC9B43-4EEC-48C3-82F6-38B2B9B7C0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8294918"/>
              </p:ext>
            </p:extLst>
          </p:nvPr>
        </p:nvGraphicFramePr>
        <p:xfrm>
          <a:off x="393379" y="1404804"/>
          <a:ext cx="4958550" cy="404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E7331F0-3F98-4103-9CB6-291A3F8AD424}"/>
              </a:ext>
            </a:extLst>
          </p:cNvPr>
          <p:cNvSpPr txBox="1"/>
          <p:nvPr/>
        </p:nvSpPr>
        <p:spPr>
          <a:xfrm>
            <a:off x="2117101" y="351404"/>
            <a:ext cx="7445188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 Expenditure vs Manifesto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01098B-2E15-44E7-99BD-2E94DE5A9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891093"/>
              </p:ext>
            </p:extLst>
          </p:nvPr>
        </p:nvGraphicFramePr>
        <p:xfrm>
          <a:off x="5728447" y="2474164"/>
          <a:ext cx="6279781" cy="2869225"/>
        </p:xfrm>
        <a:graphic>
          <a:graphicData uri="http://schemas.openxmlformats.org/drawingml/2006/table">
            <a:tbl>
              <a:tblPr firstRow="1" firstCol="1" bandRow="1"/>
              <a:tblGrid>
                <a:gridCol w="1542401">
                  <a:extLst>
                    <a:ext uri="{9D8B030D-6E8A-4147-A177-3AD203B41FA5}">
                      <a16:colId xmlns:a16="http://schemas.microsoft.com/office/drawing/2014/main" val="4185243541"/>
                    </a:ext>
                  </a:extLst>
                </a:gridCol>
                <a:gridCol w="761906">
                  <a:extLst>
                    <a:ext uri="{9D8B030D-6E8A-4147-A177-3AD203B41FA5}">
                      <a16:colId xmlns:a16="http://schemas.microsoft.com/office/drawing/2014/main" val="723155064"/>
                    </a:ext>
                  </a:extLst>
                </a:gridCol>
                <a:gridCol w="761906">
                  <a:extLst>
                    <a:ext uri="{9D8B030D-6E8A-4147-A177-3AD203B41FA5}">
                      <a16:colId xmlns:a16="http://schemas.microsoft.com/office/drawing/2014/main" val="3954229526"/>
                    </a:ext>
                  </a:extLst>
                </a:gridCol>
                <a:gridCol w="761906">
                  <a:extLst>
                    <a:ext uri="{9D8B030D-6E8A-4147-A177-3AD203B41FA5}">
                      <a16:colId xmlns:a16="http://schemas.microsoft.com/office/drawing/2014/main" val="4138858438"/>
                    </a:ext>
                  </a:extLst>
                </a:gridCol>
                <a:gridCol w="761906">
                  <a:extLst>
                    <a:ext uri="{9D8B030D-6E8A-4147-A177-3AD203B41FA5}">
                      <a16:colId xmlns:a16="http://schemas.microsoft.com/office/drawing/2014/main" val="3026087078"/>
                    </a:ext>
                  </a:extLst>
                </a:gridCol>
                <a:gridCol w="761906">
                  <a:extLst>
                    <a:ext uri="{9D8B030D-6E8A-4147-A177-3AD203B41FA5}">
                      <a16:colId xmlns:a16="http://schemas.microsoft.com/office/drawing/2014/main" val="233467297"/>
                    </a:ext>
                  </a:extLst>
                </a:gridCol>
                <a:gridCol w="927850">
                  <a:extLst>
                    <a:ext uri="{9D8B030D-6E8A-4147-A177-3AD203B41FA5}">
                      <a16:colId xmlns:a16="http://schemas.microsoft.com/office/drawing/2014/main" val="3755945040"/>
                    </a:ext>
                  </a:extLst>
                </a:gridCol>
              </a:tblGrid>
              <a:tr h="339619"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NEW GOVERNMENT BUDGET PER PRIORITY AREA(2025-2030)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376077"/>
                  </a:ext>
                </a:extLst>
              </a:tr>
              <a:tr h="192891"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Improving the Quality of life of Namibians: Housing, Sanitation and Healthcare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0982"/>
                  </a:ext>
                </a:extLst>
              </a:tr>
              <a:tr h="59653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Indicator Definition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Annual Targets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Lead Institutions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3130235"/>
                  </a:ext>
                </a:extLst>
              </a:tr>
              <a:tr h="2357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2025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2026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2027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2028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2029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3483021"/>
                  </a:ext>
                </a:extLst>
              </a:tr>
              <a:tr h="59653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Mass Health Care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N$2 billion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N$2 billion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N$2 billion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N$2 billion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N$2 billion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 err="1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MoHSS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3310045"/>
                  </a:ext>
                </a:extLst>
              </a:tr>
              <a:tr h="5965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N$1 billion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N$1 billion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N$1 billion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N$1 billion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N$1 billion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246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2716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3126C1-E11A-4CB6-9B05-CF9E133BD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11" y="-253687"/>
            <a:ext cx="1303506" cy="13035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955A39-95A1-422B-8698-517D36D084DE}"/>
              </a:ext>
            </a:extLst>
          </p:cNvPr>
          <p:cNvSpPr txBox="1"/>
          <p:nvPr/>
        </p:nvSpPr>
        <p:spPr>
          <a:xfrm>
            <a:off x="2126142" y="348044"/>
            <a:ext cx="7445188" cy="67710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Higher Education, Technology and Innovation Expenditure vs Manifesto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F6D7F6A-352D-4C1C-83BD-DA9AA44617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138133"/>
              </p:ext>
            </p:extLst>
          </p:nvPr>
        </p:nvGraphicFramePr>
        <p:xfrm>
          <a:off x="855329" y="1500090"/>
          <a:ext cx="5599259" cy="4601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BBA1567-6A85-4E61-815F-27B69849B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720377"/>
              </p:ext>
            </p:extLst>
          </p:nvPr>
        </p:nvGraphicFramePr>
        <p:xfrm>
          <a:off x="6307250" y="3078247"/>
          <a:ext cx="5599256" cy="1883719"/>
        </p:xfrm>
        <a:graphic>
          <a:graphicData uri="http://schemas.openxmlformats.org/drawingml/2006/table">
            <a:tbl>
              <a:tblPr firstRow="1" firstCol="1" bandRow="1"/>
              <a:tblGrid>
                <a:gridCol w="2479172">
                  <a:extLst>
                    <a:ext uri="{9D8B030D-6E8A-4147-A177-3AD203B41FA5}">
                      <a16:colId xmlns:a16="http://schemas.microsoft.com/office/drawing/2014/main" val="3208429986"/>
                    </a:ext>
                  </a:extLst>
                </a:gridCol>
                <a:gridCol w="520014">
                  <a:extLst>
                    <a:ext uri="{9D8B030D-6E8A-4147-A177-3AD203B41FA5}">
                      <a16:colId xmlns:a16="http://schemas.microsoft.com/office/drawing/2014/main" val="3580424415"/>
                    </a:ext>
                  </a:extLst>
                </a:gridCol>
                <a:gridCol w="520014">
                  <a:extLst>
                    <a:ext uri="{9D8B030D-6E8A-4147-A177-3AD203B41FA5}">
                      <a16:colId xmlns:a16="http://schemas.microsoft.com/office/drawing/2014/main" val="1998774375"/>
                    </a:ext>
                  </a:extLst>
                </a:gridCol>
                <a:gridCol w="520014">
                  <a:extLst>
                    <a:ext uri="{9D8B030D-6E8A-4147-A177-3AD203B41FA5}">
                      <a16:colId xmlns:a16="http://schemas.microsoft.com/office/drawing/2014/main" val="3071566125"/>
                    </a:ext>
                  </a:extLst>
                </a:gridCol>
                <a:gridCol w="520014">
                  <a:extLst>
                    <a:ext uri="{9D8B030D-6E8A-4147-A177-3AD203B41FA5}">
                      <a16:colId xmlns:a16="http://schemas.microsoft.com/office/drawing/2014/main" val="2003858738"/>
                    </a:ext>
                  </a:extLst>
                </a:gridCol>
                <a:gridCol w="520014">
                  <a:extLst>
                    <a:ext uri="{9D8B030D-6E8A-4147-A177-3AD203B41FA5}">
                      <a16:colId xmlns:a16="http://schemas.microsoft.com/office/drawing/2014/main" val="4074589979"/>
                    </a:ext>
                  </a:extLst>
                </a:gridCol>
                <a:gridCol w="520014">
                  <a:extLst>
                    <a:ext uri="{9D8B030D-6E8A-4147-A177-3AD203B41FA5}">
                      <a16:colId xmlns:a16="http://schemas.microsoft.com/office/drawing/2014/main" val="2735172724"/>
                    </a:ext>
                  </a:extLst>
                </a:gridCol>
              </a:tblGrid>
              <a:tr h="265528"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ANNUAL BUDGET PER PRIORITY AREA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424453"/>
                  </a:ext>
                </a:extLst>
              </a:tr>
              <a:tr h="265528"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Improving the Quality of life of Namibians: Education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102561"/>
                  </a:ext>
                </a:extLst>
              </a:tr>
              <a:tr h="56473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Indicator Definition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Annual Targets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Lead Institutions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926312"/>
                  </a:ext>
                </a:extLst>
              </a:tr>
              <a:tr h="223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2025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2026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2027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2028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2029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7203575"/>
                  </a:ext>
                </a:extLst>
              </a:tr>
              <a:tr h="564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 Free Higher and Vocational Education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N$5 billion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N$5 billion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N$5 billion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N$5 billion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N$5 billion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ea typeface="Aptos" panose="02110004020202020204"/>
                          <a:cs typeface="Times New Roman" panose="02020603050405020304" pitchFamily="18" charset="0"/>
                        </a:rPr>
                        <a:t>MoHE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799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6967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3126C1-E11A-4CB6-9B05-CF9E133BD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07270"/>
            <a:ext cx="1303506" cy="1303506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1D39F375-38C3-4486-A41B-7B520117E38A}"/>
              </a:ext>
            </a:extLst>
          </p:cNvPr>
          <p:cNvGraphicFramePr>
            <a:graphicFrameLocks/>
          </p:cNvGraphicFramePr>
          <p:nvPr/>
        </p:nvGraphicFramePr>
        <p:xfrm>
          <a:off x="651754" y="1175658"/>
          <a:ext cx="4834646" cy="4601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AA1B3AD1-BDA4-40C8-9A29-E224F23827B6}"/>
              </a:ext>
            </a:extLst>
          </p:cNvPr>
          <p:cNvGraphicFramePr>
            <a:graphicFrameLocks/>
          </p:cNvGraphicFramePr>
          <p:nvPr/>
        </p:nvGraphicFramePr>
        <p:xfrm>
          <a:off x="6259263" y="1393371"/>
          <a:ext cx="5641137" cy="4194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61D7754-7A12-449D-ADB2-FBEC67F3D3EA}"/>
              </a:ext>
            </a:extLst>
          </p:cNvPr>
          <p:cNvSpPr txBox="1"/>
          <p:nvPr/>
        </p:nvSpPr>
        <p:spPr>
          <a:xfrm>
            <a:off x="2117101" y="351404"/>
            <a:ext cx="7445188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Education Expenditure Breakdown</a:t>
            </a:r>
          </a:p>
        </p:txBody>
      </p:sp>
    </p:spTree>
    <p:extLst>
      <p:ext uri="{BB962C8B-B14F-4D97-AF65-F5344CB8AC3E}">
        <p14:creationId xmlns:p14="http://schemas.microsoft.com/office/powerpoint/2010/main" val="2443160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CA534-D694-9EE8-21ED-4BB6D60EA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832F5C1-2C7D-B03D-5858-1758E33141B4}"/>
              </a:ext>
            </a:extLst>
          </p:cNvPr>
          <p:cNvGraphicFramePr>
            <a:graphicFrameLocks/>
          </p:cNvGraphicFramePr>
          <p:nvPr/>
        </p:nvGraphicFramePr>
        <p:xfrm>
          <a:off x="1070404" y="1087018"/>
          <a:ext cx="4857749" cy="482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1E76D3F-C991-A67A-418E-3433EF5373C4}"/>
              </a:ext>
            </a:extLst>
          </p:cNvPr>
          <p:cNvGraphicFramePr>
            <a:graphicFrameLocks/>
          </p:cNvGraphicFramePr>
          <p:nvPr/>
        </p:nvGraphicFramePr>
        <p:xfrm>
          <a:off x="6440773" y="1087018"/>
          <a:ext cx="4714876" cy="482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A808903-0F2E-43AD-9FD4-308F5CB26A03}"/>
              </a:ext>
            </a:extLst>
          </p:cNvPr>
          <p:cNvSpPr txBox="1"/>
          <p:nvPr/>
        </p:nvSpPr>
        <p:spPr>
          <a:xfrm>
            <a:off x="1618937" y="334452"/>
            <a:ext cx="9191937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defRPr sz="10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Mathematics, 2024 results</a:t>
            </a:r>
          </a:p>
        </p:txBody>
      </p:sp>
    </p:spTree>
    <p:extLst>
      <p:ext uri="{BB962C8B-B14F-4D97-AF65-F5344CB8AC3E}">
        <p14:creationId xmlns:p14="http://schemas.microsoft.com/office/powerpoint/2010/main" val="1839421788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920E8-DC1A-7EA9-D6F9-B35609AA3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8690713-FB42-D51B-3E1C-15C069E3BCE3}"/>
              </a:ext>
            </a:extLst>
          </p:cNvPr>
          <p:cNvGraphicFramePr>
            <a:graphicFrameLocks/>
          </p:cNvGraphicFramePr>
          <p:nvPr/>
        </p:nvGraphicFramePr>
        <p:xfrm>
          <a:off x="6725587" y="1503214"/>
          <a:ext cx="4786312" cy="4600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869CD84-1B00-F796-D55E-9B7A9F46D986}"/>
              </a:ext>
            </a:extLst>
          </p:cNvPr>
          <p:cNvGraphicFramePr>
            <a:graphicFrameLocks/>
          </p:cNvGraphicFramePr>
          <p:nvPr/>
        </p:nvGraphicFramePr>
        <p:xfrm>
          <a:off x="1309687" y="1503216"/>
          <a:ext cx="4786313" cy="4600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96C2E2F-9C89-E46F-0FC3-A473A1BC1D32}"/>
              </a:ext>
            </a:extLst>
          </p:cNvPr>
          <p:cNvSpPr txBox="1"/>
          <p:nvPr/>
        </p:nvSpPr>
        <p:spPr>
          <a:xfrm>
            <a:off x="1738858" y="334452"/>
            <a:ext cx="9143453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defRPr sz="10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&amp; IT related Subjects, 2024 results</a:t>
            </a:r>
          </a:p>
        </p:txBody>
      </p:sp>
    </p:spTree>
    <p:extLst>
      <p:ext uri="{BB962C8B-B14F-4D97-AF65-F5344CB8AC3E}">
        <p14:creationId xmlns:p14="http://schemas.microsoft.com/office/powerpoint/2010/main" val="94067875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305B4FA-0315-8389-015D-C4A8DC0B06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8050267"/>
              </p:ext>
            </p:extLst>
          </p:nvPr>
        </p:nvGraphicFramePr>
        <p:xfrm>
          <a:off x="2810964" y="1432645"/>
          <a:ext cx="6198565" cy="5008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12D6FF0A-C87F-4809-928C-16B481E6BA62}"/>
              </a:ext>
            </a:extLst>
          </p:cNvPr>
          <p:cNvSpPr txBox="1">
            <a:spLocks/>
          </p:cNvSpPr>
          <p:nvPr/>
        </p:nvSpPr>
        <p:spPr bwMode="black">
          <a:xfrm>
            <a:off x="1855008" y="309801"/>
            <a:ext cx="7729728" cy="695296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00206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FCC7F5-F248-410C-BD79-B12CAD7CEE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091" y="-145277"/>
            <a:ext cx="1383909" cy="138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93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56CD5-0BCC-D8B2-A4B9-D5F1BFC34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FB89156-1A17-9F90-02B5-411E8DC6E0FC}"/>
              </a:ext>
            </a:extLst>
          </p:cNvPr>
          <p:cNvGraphicFramePr>
            <a:graphicFrameLocks/>
          </p:cNvGraphicFramePr>
          <p:nvPr/>
        </p:nvGraphicFramePr>
        <p:xfrm>
          <a:off x="1361873" y="1192124"/>
          <a:ext cx="9572623" cy="4705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1120DF0-0885-9EFB-0DDC-8D6AE275850D}"/>
              </a:ext>
            </a:extLst>
          </p:cNvPr>
          <p:cNvSpPr txBox="1"/>
          <p:nvPr/>
        </p:nvSpPr>
        <p:spPr>
          <a:xfrm>
            <a:off x="1495426" y="354741"/>
            <a:ext cx="9572624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defRPr sz="10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Enrollment from Grade 1 -12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C2F296-AFF6-3042-150F-3666BE0E6D11}"/>
              </a:ext>
            </a:extLst>
          </p:cNvPr>
          <p:cNvSpPr txBox="1"/>
          <p:nvPr/>
        </p:nvSpPr>
        <p:spPr>
          <a:xfrm rot="16200000">
            <a:off x="4410288" y="3912092"/>
            <a:ext cx="1662546" cy="3602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prstClr val="black"/>
                </a:solidFill>
                <a:latin typeface="Times New Roman"/>
              </a:rPr>
              <a:t>Grade</a:t>
            </a:r>
            <a:r>
              <a:rPr lang="en-GB" sz="1300" b="1" dirty="0">
                <a:solidFill>
                  <a:prstClr val="black"/>
                </a:solidFill>
                <a:latin typeface="Times New Roman"/>
              </a:rPr>
              <a:t> 8</a:t>
            </a:r>
            <a:endParaRPr lang="en-NA" sz="13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4C94B9-F107-A43F-BB7C-CE1948DA0898}"/>
              </a:ext>
            </a:extLst>
          </p:cNvPr>
          <p:cNvSpPr txBox="1"/>
          <p:nvPr/>
        </p:nvSpPr>
        <p:spPr>
          <a:xfrm rot="16200000">
            <a:off x="6708893" y="3912092"/>
            <a:ext cx="1662546" cy="3602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prstClr val="black"/>
                </a:solidFill>
                <a:latin typeface="Times New Roman"/>
              </a:rPr>
              <a:t>Grade</a:t>
            </a:r>
            <a:r>
              <a:rPr lang="en-GB" sz="1300" b="1" dirty="0">
                <a:solidFill>
                  <a:prstClr val="black"/>
                </a:solidFill>
                <a:latin typeface="Times New Roman"/>
              </a:rPr>
              <a:t> 10</a:t>
            </a:r>
            <a:endParaRPr lang="en-NA" sz="13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E8F47-6380-6EEF-BD1A-4DB4CAA593D5}"/>
              </a:ext>
            </a:extLst>
          </p:cNvPr>
          <p:cNvSpPr txBox="1"/>
          <p:nvPr/>
        </p:nvSpPr>
        <p:spPr>
          <a:xfrm rot="16200000">
            <a:off x="9283567" y="4952367"/>
            <a:ext cx="983673" cy="443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>
                <a:solidFill>
                  <a:prstClr val="black"/>
                </a:solidFill>
                <a:latin typeface="Times New Roman"/>
              </a:rPr>
              <a:t>Grade 12</a:t>
            </a:r>
            <a:endParaRPr lang="en-NA" sz="1300" b="1" dirty="0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7098703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FC933-730E-A6B2-92F4-A10387E2E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3F97328-BADA-B47B-222A-A30D07D00CA8}"/>
              </a:ext>
            </a:extLst>
          </p:cNvPr>
          <p:cNvGraphicFramePr>
            <a:graphicFrameLocks/>
          </p:cNvGraphicFramePr>
          <p:nvPr/>
        </p:nvGraphicFramePr>
        <p:xfrm>
          <a:off x="1004341" y="1087019"/>
          <a:ext cx="10433154" cy="4882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2E660D1-DEFF-3CFD-4687-87B70A189F83}"/>
              </a:ext>
            </a:extLst>
          </p:cNvPr>
          <p:cNvSpPr txBox="1"/>
          <p:nvPr/>
        </p:nvSpPr>
        <p:spPr>
          <a:xfrm>
            <a:off x="1628073" y="302189"/>
            <a:ext cx="10082212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defRPr sz="10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NSSCO Qualifying for Advanced Subsidiary/Tertiary, (2020-2024)</a:t>
            </a:r>
          </a:p>
        </p:txBody>
      </p:sp>
    </p:spTree>
    <p:extLst>
      <p:ext uri="{BB962C8B-B14F-4D97-AF65-F5344CB8AC3E}">
        <p14:creationId xmlns:p14="http://schemas.microsoft.com/office/powerpoint/2010/main" val="1433733021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D5A7EBF-E9BA-4958-8846-819F7DF16FBE}"/>
              </a:ext>
            </a:extLst>
          </p:cNvPr>
          <p:cNvGraphicFramePr>
            <a:graphicFrameLocks/>
          </p:cNvGraphicFramePr>
          <p:nvPr/>
        </p:nvGraphicFramePr>
        <p:xfrm>
          <a:off x="367377" y="994717"/>
          <a:ext cx="11218229" cy="4990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4252645-7400-B4AD-DD29-A705848C0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51" y="-148024"/>
            <a:ext cx="1303506" cy="13035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F18E73-5F88-C4C3-99E2-58F19E2A417C}"/>
              </a:ext>
            </a:extLst>
          </p:cNvPr>
          <p:cNvSpPr txBox="1"/>
          <p:nvPr/>
        </p:nvSpPr>
        <p:spPr>
          <a:xfrm>
            <a:off x="415635" y="6523548"/>
            <a:ext cx="4522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Source: NSA &amp; MoF</a:t>
            </a:r>
            <a:endParaRPr kumimoji="0" lang="en-N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6B552-303F-4F3F-A3CE-1116752943A1}"/>
              </a:ext>
            </a:extLst>
          </p:cNvPr>
          <p:cNvSpPr txBox="1"/>
          <p:nvPr/>
        </p:nvSpPr>
        <p:spPr>
          <a:xfrm>
            <a:off x="1720264" y="281495"/>
            <a:ext cx="7445188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Fiscal Sustainability :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Debt as % of GDP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8318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2F07A02-6E2B-47D1-8B2B-0356A9B902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 r="12985"/>
          <a:stretch/>
        </p:blipFill>
        <p:spPr>
          <a:xfrm>
            <a:off x="5021943" y="0"/>
            <a:ext cx="7590971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4EB255-FD42-41BD-9B70-4FD66D58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14" y="3048408"/>
            <a:ext cx="5527344" cy="1134640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GOVERNMENT PRIORITY AREAS and Budget outlook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E828CB-A45C-4F65-B8FF-9539EFED4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05" y="6058637"/>
            <a:ext cx="1870509" cy="79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56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A675B5F-ACAB-4FB9-8D35-E3CF64EBB2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7773265"/>
              </p:ext>
            </p:extLst>
          </p:nvPr>
        </p:nvGraphicFramePr>
        <p:xfrm>
          <a:off x="137458" y="1156448"/>
          <a:ext cx="11917083" cy="5472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043A4FCD-DAED-4E2F-B0E8-A1E04D01CED4}"/>
              </a:ext>
            </a:extLst>
          </p:cNvPr>
          <p:cNvSpPr txBox="1">
            <a:spLocks/>
          </p:cNvSpPr>
          <p:nvPr/>
        </p:nvSpPr>
        <p:spPr bwMode="black">
          <a:xfrm>
            <a:off x="1567466" y="349677"/>
            <a:ext cx="8279703" cy="579012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00206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New Government Top 7 Priority List, 2025-2030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b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</a:b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347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A7954A-C6A0-4781-BB89-7FFBA37342FD}"/>
              </a:ext>
            </a:extLst>
          </p:cNvPr>
          <p:cNvSpPr txBox="1"/>
          <p:nvPr/>
        </p:nvSpPr>
        <p:spPr>
          <a:xfrm>
            <a:off x="2373406" y="334452"/>
            <a:ext cx="7445188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defRPr sz="10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 dirty="0">
                <a:solidFill>
                  <a:srgbClr val="002060"/>
                </a:solidFill>
              </a:rPr>
              <a:t>Priority Area: Budget Allocation (Million N$), 2025-2030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DEE000-0A18-7A3D-D7B2-40AA6D259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51" y="-148024"/>
            <a:ext cx="1303506" cy="1303506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76C1A08-1563-A45C-2B30-B380D17BB4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6032194"/>
              </p:ext>
            </p:extLst>
          </p:nvPr>
        </p:nvGraphicFramePr>
        <p:xfrm>
          <a:off x="914400" y="927847"/>
          <a:ext cx="10165976" cy="5595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90020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DEE000-0A18-7A3D-D7B2-40AA6D259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51" y="-148024"/>
            <a:ext cx="1303506" cy="130350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17FD524-2C28-476F-93A6-1F9A3EFB31A6}"/>
              </a:ext>
            </a:extLst>
          </p:cNvPr>
          <p:cNvSpPr txBox="1">
            <a:spLocks/>
          </p:cNvSpPr>
          <p:nvPr/>
        </p:nvSpPr>
        <p:spPr bwMode="black">
          <a:xfrm>
            <a:off x="1532286" y="339144"/>
            <a:ext cx="8279703" cy="579012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00206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Priority Areas: Budget Allocation (Million N$), 2025-2030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b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</a:b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C8D3577-B8A2-B79A-28A9-7B88E11AB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3781606"/>
              </p:ext>
            </p:extLst>
          </p:nvPr>
        </p:nvGraphicFramePr>
        <p:xfrm>
          <a:off x="1357313" y="1155482"/>
          <a:ext cx="6029325" cy="4973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6BC32A8-2158-EBD0-AA0D-AF329DDD41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8228121"/>
              </p:ext>
            </p:extLst>
          </p:nvPr>
        </p:nvGraphicFramePr>
        <p:xfrm>
          <a:off x="7386637" y="1155482"/>
          <a:ext cx="4665420" cy="4316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47132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DEE000-0A18-7A3D-D7B2-40AA6D259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51" y="-148024"/>
            <a:ext cx="1303506" cy="130350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17FD524-2C28-476F-93A6-1F9A3EFB31A6}"/>
              </a:ext>
            </a:extLst>
          </p:cNvPr>
          <p:cNvSpPr txBox="1">
            <a:spLocks/>
          </p:cNvSpPr>
          <p:nvPr/>
        </p:nvSpPr>
        <p:spPr bwMode="black">
          <a:xfrm>
            <a:off x="1532286" y="339144"/>
            <a:ext cx="8279703" cy="579012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00206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Priority Areas: Budget Allocation (Million N$), 2025-2030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b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</a:b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87F6E14-C9C5-A6C7-AD49-4A9B343502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3560755"/>
              </p:ext>
            </p:extLst>
          </p:nvPr>
        </p:nvGraphicFramePr>
        <p:xfrm>
          <a:off x="152400" y="1761565"/>
          <a:ext cx="5943600" cy="3980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83F6CD3-EDCD-F6DC-3544-1126E4F38A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8298948"/>
              </p:ext>
            </p:extLst>
          </p:nvPr>
        </p:nvGraphicFramePr>
        <p:xfrm>
          <a:off x="6108457" y="1425389"/>
          <a:ext cx="5943600" cy="4316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54134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3BD12B9-C886-4E48-AE83-D961CC5334C3}"/>
              </a:ext>
            </a:extLst>
          </p:cNvPr>
          <p:cNvSpPr txBox="1"/>
          <p:nvPr/>
        </p:nvSpPr>
        <p:spPr>
          <a:xfrm>
            <a:off x="658906" y="874109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F54358-C72A-4F54-A1AB-23A978688FA5}"/>
              </a:ext>
            </a:extLst>
          </p:cNvPr>
          <p:cNvSpPr txBox="1"/>
          <p:nvPr/>
        </p:nvSpPr>
        <p:spPr>
          <a:xfrm>
            <a:off x="535641" y="1302327"/>
            <a:ext cx="11120717" cy="7072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Expansionary Budget WHERE?</a:t>
            </a:r>
            <a:endParaRPr lang="en-US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SOE Reforms (HYBRID) (MEATCO AND RCC) - Tax Write-Off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PPP Initiatives - 7 Pillars</a:t>
            </a: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Government Funding(Debt)</a:t>
            </a: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Education, Health and Sports</a:t>
            </a:r>
          </a:p>
          <a:p>
            <a:pPr lvl="0" algn="l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Grey Areas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Investment Promotion and Facilitation Bill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Oil and Gas in the Presidency: Legal Implications</a:t>
            </a: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Advisory Teams/Project Teams</a:t>
            </a: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Re-Alignment of Government Business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Air Namibia?</a:t>
            </a:r>
            <a:endParaRPr lang="en-US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GH2</a:t>
            </a:r>
          </a:p>
          <a:p>
            <a:pPr lvl="1" algn="l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Namibians want- 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JOBS: Sustainable Jobs</a:t>
            </a:r>
            <a:endParaRPr lang="en-US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US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l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endParaRPr lang="en-US" sz="18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l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F01D95-17F1-4410-830B-F24F9C23C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51" y="-148024"/>
            <a:ext cx="1303506" cy="130350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1323A08-4788-44E5-9A1A-F75CD06D839E}"/>
              </a:ext>
            </a:extLst>
          </p:cNvPr>
          <p:cNvSpPr txBox="1">
            <a:spLocks/>
          </p:cNvSpPr>
          <p:nvPr/>
        </p:nvSpPr>
        <p:spPr bwMode="black">
          <a:xfrm>
            <a:off x="1364518" y="214223"/>
            <a:ext cx="8279703" cy="579012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00206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 And Expectations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247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65EB2-7D4D-4953-91AD-15DB56D4C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6788" y="3641925"/>
            <a:ext cx="10178424" cy="3003509"/>
          </a:xfrm>
          <a:ln>
            <a:solidFill>
              <a:srgbClr val="002060"/>
            </a:solidFill>
          </a:ln>
        </p:spPr>
        <p:txBody>
          <a:bodyPr anchor="ctr">
            <a:noAutofit/>
          </a:bodyPr>
          <a:lstStyle/>
          <a:p>
            <a:r>
              <a:rPr lang="en-US" sz="1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B2108-C420-4D44-9426-B10B65196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072" y="675095"/>
            <a:ext cx="5751857" cy="2458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84339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19A96-1EB1-3F98-40FC-E555C9762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3A60A7A-A4E5-C009-CBE1-71C056054CDE}"/>
              </a:ext>
            </a:extLst>
          </p:cNvPr>
          <p:cNvGraphicFramePr/>
          <p:nvPr/>
        </p:nvGraphicFramePr>
        <p:xfrm>
          <a:off x="761076" y="636495"/>
          <a:ext cx="10669848" cy="6006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28D0EC8-ED90-522F-2EA3-A1DF610517EC}"/>
              </a:ext>
            </a:extLst>
          </p:cNvPr>
          <p:cNvSpPr txBox="1"/>
          <p:nvPr/>
        </p:nvSpPr>
        <p:spPr>
          <a:xfrm>
            <a:off x="1156447" y="-44951"/>
            <a:ext cx="2465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: New Cabinet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(14 Ministries)</a:t>
            </a:r>
            <a:endParaRPr lang="en-N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077D9-0492-D77B-6783-AA0792AB9419}"/>
              </a:ext>
            </a:extLst>
          </p:cNvPr>
          <p:cNvSpPr txBox="1"/>
          <p:nvPr/>
        </p:nvSpPr>
        <p:spPr>
          <a:xfrm>
            <a:off x="6947647" y="-44951"/>
            <a:ext cx="2330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2024: Old Cabinet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 Ministries)</a:t>
            </a:r>
            <a:endParaRPr lang="en-N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02596-2FD7-31D9-8BA8-F980E41CC6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091" y="-145277"/>
            <a:ext cx="1383909" cy="138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75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B702B6-5B01-D972-7D7A-2B10A6F08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091" y="-145277"/>
            <a:ext cx="1383909" cy="1383909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70D4F8F-A924-4086-B341-DB8657654A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4304683"/>
              </p:ext>
            </p:extLst>
          </p:nvPr>
        </p:nvGraphicFramePr>
        <p:xfrm>
          <a:off x="766482" y="1062318"/>
          <a:ext cx="10838330" cy="5392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3B801914-8980-4932-A6B3-8B40ABD8FB75}"/>
              </a:ext>
            </a:extLst>
          </p:cNvPr>
          <p:cNvSpPr txBox="1">
            <a:spLocks/>
          </p:cNvSpPr>
          <p:nvPr/>
        </p:nvSpPr>
        <p:spPr bwMode="black">
          <a:xfrm>
            <a:off x="2231136" y="282392"/>
            <a:ext cx="7729728" cy="695296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002060"/>
            </a:solidFill>
            <a:miter lim="800000"/>
          </a:ln>
        </p:spPr>
        <p:txBody>
          <a:bodyPr vert="horz" lIns="182880" tIns="182880" rIns="182880" bIns="18288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GDP Contribution by Industry %, (1981-2024)</a:t>
            </a:r>
          </a:p>
        </p:txBody>
      </p:sp>
    </p:spTree>
    <p:extLst>
      <p:ext uri="{BB962C8B-B14F-4D97-AF65-F5344CB8AC3E}">
        <p14:creationId xmlns:p14="http://schemas.microsoft.com/office/powerpoint/2010/main" val="2618256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4E498-DAAB-D5B3-92B4-725D17406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67C3C59-09EC-4816-ED15-203AF364F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4850348"/>
              </p:ext>
            </p:extLst>
          </p:nvPr>
        </p:nvGraphicFramePr>
        <p:xfrm>
          <a:off x="337930" y="1087018"/>
          <a:ext cx="11516139" cy="4759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605AD5B-1032-B989-55FB-31912D026AD2}"/>
              </a:ext>
            </a:extLst>
          </p:cNvPr>
          <p:cNvSpPr txBox="1"/>
          <p:nvPr/>
        </p:nvSpPr>
        <p:spPr>
          <a:xfrm>
            <a:off x="2373406" y="334452"/>
            <a:ext cx="7445188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defRPr sz="10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Namibian GDP Figures, (1989-2025 (P))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EFE987-22D7-388A-F21E-B4564CAA7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51" y="-148024"/>
            <a:ext cx="1303506" cy="130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68399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0F2E216-8DAE-4914-A078-33447C0269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0464703"/>
              </p:ext>
            </p:extLst>
          </p:nvPr>
        </p:nvGraphicFramePr>
        <p:xfrm>
          <a:off x="410818" y="934035"/>
          <a:ext cx="5685182" cy="6020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0BF73FB-82CC-1E39-20A5-DF0FAB8B6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51" y="-148024"/>
            <a:ext cx="1303506" cy="1303506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882327C-A34C-4581-999A-166E3B8E3F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0374753"/>
              </p:ext>
            </p:extLst>
          </p:nvPr>
        </p:nvGraphicFramePr>
        <p:xfrm>
          <a:off x="6366875" y="1155482"/>
          <a:ext cx="5685182" cy="5237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B9D8AC76-7B17-4B22-A542-D6E3E84232A7}"/>
              </a:ext>
            </a:extLst>
          </p:cNvPr>
          <p:cNvSpPr txBox="1">
            <a:spLocks/>
          </p:cNvSpPr>
          <p:nvPr/>
        </p:nvSpPr>
        <p:spPr bwMode="black">
          <a:xfrm>
            <a:off x="2231136" y="207150"/>
            <a:ext cx="7729728" cy="695296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00206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KEY SOCIAL CHALLENGES</a:t>
            </a:r>
          </a:p>
        </p:txBody>
      </p:sp>
    </p:spTree>
    <p:extLst>
      <p:ext uri="{BB962C8B-B14F-4D97-AF65-F5344CB8AC3E}">
        <p14:creationId xmlns:p14="http://schemas.microsoft.com/office/powerpoint/2010/main" val="3819853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BA7C9-FAAB-1761-E6E5-3106220A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317FA-4F8B-489C-8377-5318810EC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" y="5892674"/>
            <a:ext cx="1383909" cy="13839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5BCD6A-E600-47DB-A435-290A17AACD86}"/>
              </a:ext>
            </a:extLst>
          </p:cNvPr>
          <p:cNvSpPr txBox="1">
            <a:spLocks/>
          </p:cNvSpPr>
          <p:nvPr/>
        </p:nvSpPr>
        <p:spPr bwMode="black">
          <a:xfrm>
            <a:off x="2231136" y="151116"/>
            <a:ext cx="7729728" cy="695296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00206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9332F4D-50E7-400F-8799-23035EFD08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629552"/>
              </p:ext>
            </p:extLst>
          </p:nvPr>
        </p:nvGraphicFramePr>
        <p:xfrm>
          <a:off x="661537" y="1009394"/>
          <a:ext cx="6233283" cy="5072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F583970-0B87-4217-AA94-D1AF689699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6872552"/>
              </p:ext>
            </p:extLst>
          </p:nvPr>
        </p:nvGraphicFramePr>
        <p:xfrm>
          <a:off x="6894820" y="1118195"/>
          <a:ext cx="4789599" cy="5264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EAEF8F2-530C-438A-BC48-D3DDF20558EB}"/>
              </a:ext>
            </a:extLst>
          </p:cNvPr>
          <p:cNvSpPr txBox="1"/>
          <p:nvPr/>
        </p:nvSpPr>
        <p:spPr>
          <a:xfrm>
            <a:off x="2686050" y="314098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0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KEY SOCIAL CHALLENGES Cont..</a:t>
            </a:r>
          </a:p>
        </p:txBody>
      </p:sp>
    </p:spTree>
    <p:extLst>
      <p:ext uri="{BB962C8B-B14F-4D97-AF65-F5344CB8AC3E}">
        <p14:creationId xmlns:p14="http://schemas.microsoft.com/office/powerpoint/2010/main" val="4067822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F73FB-82CC-1E39-20A5-DF0FAB8B6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51" y="-148024"/>
            <a:ext cx="1303506" cy="130350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5FBE81-E037-4284-B3E4-843E95206DE6}"/>
              </a:ext>
            </a:extLst>
          </p:cNvPr>
          <p:cNvSpPr txBox="1">
            <a:spLocks/>
          </p:cNvSpPr>
          <p:nvPr/>
        </p:nvSpPr>
        <p:spPr bwMode="black">
          <a:xfrm>
            <a:off x="1735835" y="703784"/>
            <a:ext cx="7729728" cy="64604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00206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50"/>
              </a:spcAft>
              <a:defRPr/>
            </a:pPr>
            <a:r>
              <a:rPr lang="en-US" sz="2200" b="1" dirty="0"/>
              <a:t>FY2024/25 Budget is built on three reinforcing policy pillars, namely: 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D41811-09BC-43E6-92D0-5364F59A6841}"/>
              </a:ext>
            </a:extLst>
          </p:cNvPr>
          <p:cNvSpPr txBox="1"/>
          <p:nvPr/>
        </p:nvSpPr>
        <p:spPr>
          <a:xfrm>
            <a:off x="595086" y="2336800"/>
            <a:ext cx="11306628" cy="428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80151-50C4-4624-A9D7-D66675493882}"/>
              </a:ext>
            </a:extLst>
          </p:cNvPr>
          <p:cNvSpPr txBox="1"/>
          <p:nvPr/>
        </p:nvSpPr>
        <p:spPr>
          <a:xfrm>
            <a:off x="595086" y="1930400"/>
            <a:ext cx="1100182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To Stimulating domestic demand </a:t>
            </a:r>
            <a:r>
              <a:rPr lang="en-US" sz="2000" dirty="0"/>
              <a:t>through a menu of policy actions to boost household incomes and create a conducive environment for businesses to thrive and expand investments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To Accelerate  investments in productive public infrastructure </a:t>
            </a:r>
            <a:r>
              <a:rPr lang="en-US" sz="2000" dirty="0"/>
              <a:t>through an increase in the development budget to upgrade infrastructure that has become a hindrance to economic activities as well as to expand social infrastructure to meet the needs of a growing and rapidly urbanizing populace and ensure the delivery of frontline public services;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To cultivate fiscal prudence through maintaining a primary surplus </a:t>
            </a:r>
            <a:r>
              <a:rPr lang="en-US" sz="2000" dirty="0"/>
              <a:t>thereby moderating the pace of debt accumulation. Further, consideration has been made in the budget to ensure that Namibia is able to </a:t>
            </a:r>
            <a:r>
              <a:rPr lang="en-US" sz="2000" dirty="0" err="1"/>
              <a:t>honour</a:t>
            </a:r>
            <a:r>
              <a:rPr lang="en-US" sz="2000" dirty="0"/>
              <a:t> her debt obligations over the MTEF with relative ease and in a cost-effective manner.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35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D033DF3-9024-4470-B025-1EACAAE5EF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9685676"/>
              </p:ext>
            </p:extLst>
          </p:nvPr>
        </p:nvGraphicFramePr>
        <p:xfrm>
          <a:off x="1008528" y="1155482"/>
          <a:ext cx="9740023" cy="5137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DEF66A36-B56B-4762-8BC9-6955C95E83F4}"/>
              </a:ext>
            </a:extLst>
          </p:cNvPr>
          <p:cNvSpPr txBox="1">
            <a:spLocks/>
          </p:cNvSpPr>
          <p:nvPr/>
        </p:nvSpPr>
        <p:spPr bwMode="black">
          <a:xfrm>
            <a:off x="2231136" y="90854"/>
            <a:ext cx="7729728" cy="925146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00206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rgbClr val="002060"/>
                </a:solidFill>
              </a:rPr>
              <a:t>2024/25 Budget Highlights: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 13 Budget Allocations in N$’’000, for the FY2024/2025</a:t>
            </a:r>
            <a:endParaRPr lang="en-US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50584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Custom 1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Custom 1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6518</TotalTime>
  <Words>1795</Words>
  <Application>Microsoft Office PowerPoint</Application>
  <PresentationFormat>Widescreen</PresentationFormat>
  <Paragraphs>306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Aptos</vt:lpstr>
      <vt:lpstr>Arial</vt:lpstr>
      <vt:lpstr>Calibri</vt:lpstr>
      <vt:lpstr>Calibri Light</vt:lpstr>
      <vt:lpstr>Gill Sans MT</vt:lpstr>
      <vt:lpstr>Times New Roman</vt:lpstr>
      <vt:lpstr>Parcel</vt:lpstr>
      <vt:lpstr>1_Office Theme</vt:lpstr>
      <vt:lpstr>2_Office Theme</vt:lpstr>
      <vt:lpstr>3_Office Theme</vt:lpstr>
      <vt:lpstr>Office Theme</vt:lpstr>
      <vt:lpstr>4_Office Theme</vt:lpstr>
      <vt:lpstr>1_Parcel</vt:lpstr>
      <vt:lpstr>5_Office Theme</vt:lpstr>
      <vt:lpstr>6_Office Theme</vt:lpstr>
      <vt:lpstr>7_Office Theme</vt:lpstr>
      <vt:lpstr>Pre-Budget   Balancing Growth and Social Upliftment: The National Budget in a  New Dispensation   25 March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GOVERNMENT PRIORITY AREAS and Budget outlook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Pre-Budget  25 March 2025</dc:title>
  <dc:creator>Maya T Uandara</dc:creator>
  <cp:lastModifiedBy>Monika Kristof</cp:lastModifiedBy>
  <cp:revision>94</cp:revision>
  <dcterms:created xsi:type="dcterms:W3CDTF">2025-03-12T09:03:09Z</dcterms:created>
  <dcterms:modified xsi:type="dcterms:W3CDTF">2025-03-25T07:00:46Z</dcterms:modified>
</cp:coreProperties>
</file>