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4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147473062" r:id="rId3"/>
    <p:sldId id="2147473094" r:id="rId4"/>
    <p:sldId id="439" r:id="rId5"/>
    <p:sldId id="2147473113" r:id="rId6"/>
    <p:sldId id="2147473078" r:id="rId7"/>
    <p:sldId id="2147473084" r:id="rId8"/>
    <p:sldId id="2147473060" r:id="rId9"/>
    <p:sldId id="2147473088" r:id="rId10"/>
    <p:sldId id="2147473095" r:id="rId11"/>
    <p:sldId id="2147473120" r:id="rId12"/>
    <p:sldId id="2147473063" r:id="rId13"/>
    <p:sldId id="262" r:id="rId14"/>
    <p:sldId id="2147473123" r:id="rId15"/>
    <p:sldId id="261" r:id="rId16"/>
    <p:sldId id="2147473087" r:id="rId17"/>
    <p:sldId id="259" r:id="rId18"/>
    <p:sldId id="2147473121" r:id="rId19"/>
    <p:sldId id="2147473111" r:id="rId20"/>
    <p:sldId id="2147473116" r:id="rId21"/>
    <p:sldId id="2147473117" r:id="rId22"/>
    <p:sldId id="2147473118" r:id="rId23"/>
    <p:sldId id="2147473119" r:id="rId24"/>
    <p:sldId id="2147473114" r:id="rId25"/>
    <p:sldId id="639" r:id="rId26"/>
    <p:sldId id="2147473112" r:id="rId27"/>
    <p:sldId id="2147473104" r:id="rId28"/>
    <p:sldId id="2147473102" r:id="rId29"/>
    <p:sldId id="56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BACE2E-B127-A06C-1EE3-1E8A77E73436}" name="Lewis Komu" initials="LK" userId="e5fc18a5d5ff5e25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E70FF"/>
    <a:srgbClr val="FB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77" autoAdjust="0"/>
    <p:restoredTop sz="85704" autoAdjust="0"/>
  </p:normalViewPr>
  <p:slideViewPr>
    <p:cSldViewPr snapToGrid="0">
      <p:cViewPr varScale="1">
        <p:scale>
          <a:sx n="70" d="100"/>
          <a:sy n="70" d="100"/>
        </p:scale>
        <p:origin x="37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wis\Documents\IMF_Growth_J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2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3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4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5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6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7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8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wis\Documents\SA%20GD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2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in\AppData\Local\Microsoft\Olk\Attachments\ooa-e5b017f4-4dd1-4483-b1bc-d5ea3ca3934c\7806a55915accb6f46ffc937711b8a25a5dc02294782422f8254f3ca05981952\Fiscal%20indicators%20requested%20S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ZA"/>
              <a:t>GDP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Advanced Economies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Sheet1!$B$1:$AC$1</c:f>
              <c:numCache>
                <c:formatCode>General</c:formatCode>
                <c:ptCount val="2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</c:numCache>
            </c:numRef>
          </c:cat>
          <c:val>
            <c:numRef>
              <c:f>Sheet1!$B$2:$AC$2</c:f>
              <c:numCache>
                <c:formatCode>_-* #\ ##0.0_-;\-* #\ ##0.0_-;_-* "-"??_-;_-@_-</c:formatCode>
                <c:ptCount val="28"/>
                <c:pt idx="0">
                  <c:v>4.1580000000000004</c:v>
                </c:pt>
                <c:pt idx="1">
                  <c:v>1.577</c:v>
                </c:pt>
                <c:pt idx="2">
                  <c:v>1.639</c:v>
                </c:pt>
                <c:pt idx="3">
                  <c:v>2.0249999999999999</c:v>
                </c:pt>
                <c:pt idx="4">
                  <c:v>3.2509999999999999</c:v>
                </c:pt>
                <c:pt idx="5">
                  <c:v>2.8330000000000002</c:v>
                </c:pt>
                <c:pt idx="6">
                  <c:v>3.085</c:v>
                </c:pt>
                <c:pt idx="7">
                  <c:v>2.7549999999999999</c:v>
                </c:pt>
                <c:pt idx="8">
                  <c:v>0.314</c:v>
                </c:pt>
                <c:pt idx="9">
                  <c:v>-3.3650000000000002</c:v>
                </c:pt>
                <c:pt idx="10">
                  <c:v>3.1070000000000002</c:v>
                </c:pt>
                <c:pt idx="11">
                  <c:v>1.764</c:v>
                </c:pt>
                <c:pt idx="12">
                  <c:v>1.1519999999999999</c:v>
                </c:pt>
                <c:pt idx="13">
                  <c:v>1.492</c:v>
                </c:pt>
                <c:pt idx="14">
                  <c:v>2.1070000000000002</c:v>
                </c:pt>
                <c:pt idx="15">
                  <c:v>2.3929999999999998</c:v>
                </c:pt>
                <c:pt idx="16">
                  <c:v>1.8260000000000001</c:v>
                </c:pt>
                <c:pt idx="17">
                  <c:v>2.5950000000000002</c:v>
                </c:pt>
                <c:pt idx="18">
                  <c:v>2.286</c:v>
                </c:pt>
                <c:pt idx="19">
                  <c:v>1.87</c:v>
                </c:pt>
                <c:pt idx="20">
                  <c:v>-3.9279999999999999</c:v>
                </c:pt>
                <c:pt idx="21">
                  <c:v>6.0330000000000004</c:v>
                </c:pt>
                <c:pt idx="22">
                  <c:v>2.98</c:v>
                </c:pt>
                <c:pt idx="23">
                  <c:v>1.7270000000000001</c:v>
                </c:pt>
                <c:pt idx="24">
                  <c:v>1.827</c:v>
                </c:pt>
                <c:pt idx="25">
                  <c:v>1.7</c:v>
                </c:pt>
                <c:pt idx="26">
                  <c:v>1.8</c:v>
                </c:pt>
                <c:pt idx="27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F8-40F8-8C83-E1D99282105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Sheet1!$B$1:$AC$1</c:f>
              <c:numCache>
                <c:formatCode>General</c:formatCode>
                <c:ptCount val="2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</c:numCache>
            </c:numRef>
          </c:cat>
          <c:val>
            <c:numRef>
              <c:f>Sheet1!$B$3:$AC$3</c:f>
              <c:numCache>
                <c:formatCode>_-* #\ ##0.0_-;\-* #\ ##0.0_-;_-* "-"??_-;_-@_-</c:formatCode>
                <c:ptCount val="28"/>
                <c:pt idx="0">
                  <c:v>4.7809999999999997</c:v>
                </c:pt>
                <c:pt idx="1">
                  <c:v>2.4950000000000001</c:v>
                </c:pt>
                <c:pt idx="2">
                  <c:v>2.831</c:v>
                </c:pt>
                <c:pt idx="3">
                  <c:v>3.8130000000000002</c:v>
                </c:pt>
                <c:pt idx="4">
                  <c:v>5.274</c:v>
                </c:pt>
                <c:pt idx="5">
                  <c:v>4.7110000000000003</c:v>
                </c:pt>
                <c:pt idx="6">
                  <c:v>5.2809999999999997</c:v>
                </c:pt>
                <c:pt idx="7">
                  <c:v>5.3410000000000002</c:v>
                </c:pt>
                <c:pt idx="8">
                  <c:v>2.923</c:v>
                </c:pt>
                <c:pt idx="9">
                  <c:v>-0.33200000000000002</c:v>
                </c:pt>
                <c:pt idx="10">
                  <c:v>5.2549999999999999</c:v>
                </c:pt>
                <c:pt idx="11">
                  <c:v>4.1059999999999999</c:v>
                </c:pt>
                <c:pt idx="12">
                  <c:v>3.375</c:v>
                </c:pt>
                <c:pt idx="13">
                  <c:v>3.387</c:v>
                </c:pt>
                <c:pt idx="14">
                  <c:v>3.5510000000000002</c:v>
                </c:pt>
                <c:pt idx="15">
                  <c:v>3.4329999999999998</c:v>
                </c:pt>
                <c:pt idx="16">
                  <c:v>3.2210000000000001</c:v>
                </c:pt>
                <c:pt idx="17">
                  <c:v>3.8359999999999999</c:v>
                </c:pt>
                <c:pt idx="18">
                  <c:v>3.6379999999999999</c:v>
                </c:pt>
                <c:pt idx="19">
                  <c:v>2.968</c:v>
                </c:pt>
                <c:pt idx="20">
                  <c:v>-2.7090000000000001</c:v>
                </c:pt>
                <c:pt idx="21">
                  <c:v>6.617</c:v>
                </c:pt>
                <c:pt idx="22">
                  <c:v>3.75</c:v>
                </c:pt>
                <c:pt idx="23">
                  <c:v>3.5129999999999999</c:v>
                </c:pt>
                <c:pt idx="24">
                  <c:v>3.3359999999999999</c:v>
                </c:pt>
                <c:pt idx="25">
                  <c:v>3.3</c:v>
                </c:pt>
                <c:pt idx="26">
                  <c:v>3.3</c:v>
                </c:pt>
                <c:pt idx="27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F8-40F8-8C83-E1D99282105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Emerging Market and Developing Economies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Sheet1!$B$1:$AC$1</c:f>
              <c:numCache>
                <c:formatCode>General</c:formatCode>
                <c:ptCount val="2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</c:numCache>
            </c:numRef>
          </c:cat>
          <c:val>
            <c:numRef>
              <c:f>Sheet1!$B$4:$AC$4</c:f>
              <c:numCache>
                <c:formatCode>_-* #\ ##0.0_-;\-* #\ ##0.0_-;_-* "-"??_-;_-@_-</c:formatCode>
                <c:ptCount val="28"/>
                <c:pt idx="0">
                  <c:v>5.6520000000000001</c:v>
                </c:pt>
                <c:pt idx="1">
                  <c:v>3.742</c:v>
                </c:pt>
                <c:pt idx="2">
                  <c:v>4.41</c:v>
                </c:pt>
                <c:pt idx="3">
                  <c:v>6.0940000000000003</c:v>
                </c:pt>
                <c:pt idx="4">
                  <c:v>7.7510000000000003</c:v>
                </c:pt>
                <c:pt idx="5">
                  <c:v>6.923</c:v>
                </c:pt>
                <c:pt idx="6">
                  <c:v>7.7590000000000003</c:v>
                </c:pt>
                <c:pt idx="7">
                  <c:v>8.1150000000000002</c:v>
                </c:pt>
                <c:pt idx="8">
                  <c:v>5.5860000000000003</c:v>
                </c:pt>
                <c:pt idx="9">
                  <c:v>2.593</c:v>
                </c:pt>
                <c:pt idx="10">
                  <c:v>7.2460000000000004</c:v>
                </c:pt>
                <c:pt idx="11">
                  <c:v>6.1959999999999997</c:v>
                </c:pt>
                <c:pt idx="12">
                  <c:v>5.2830000000000004</c:v>
                </c:pt>
                <c:pt idx="13">
                  <c:v>4.9610000000000003</c:v>
                </c:pt>
                <c:pt idx="14">
                  <c:v>4.7210000000000001</c:v>
                </c:pt>
                <c:pt idx="15">
                  <c:v>4.2610000000000001</c:v>
                </c:pt>
                <c:pt idx="16">
                  <c:v>4.3079999999999998</c:v>
                </c:pt>
                <c:pt idx="17">
                  <c:v>4.7830000000000004</c:v>
                </c:pt>
                <c:pt idx="18">
                  <c:v>4.6390000000000002</c:v>
                </c:pt>
                <c:pt idx="19">
                  <c:v>3.77</c:v>
                </c:pt>
                <c:pt idx="20">
                  <c:v>-1.8360000000000001</c:v>
                </c:pt>
                <c:pt idx="21">
                  <c:v>7.0270000000000001</c:v>
                </c:pt>
                <c:pt idx="22">
                  <c:v>4.2839999999999998</c:v>
                </c:pt>
                <c:pt idx="23">
                  <c:v>4.7149999999999999</c:v>
                </c:pt>
                <c:pt idx="24">
                  <c:v>4.327</c:v>
                </c:pt>
                <c:pt idx="25">
                  <c:v>4.4000000000000004</c:v>
                </c:pt>
                <c:pt idx="26">
                  <c:v>4.2</c:v>
                </c:pt>
                <c:pt idx="27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F8-40F8-8C83-E1D992821052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Sub-Saharan Africa (SSA)</c:v>
                </c:pt>
              </c:strCache>
            </c:strRef>
          </c:tx>
          <c:spPr>
            <a:ln w="28575" cap="rnd">
              <a:solidFill>
                <a:srgbClr val="FB7E00"/>
              </a:solidFill>
              <a:round/>
            </a:ln>
            <a:effectLst/>
          </c:spPr>
          <c:marker>
            <c:symbol val="none"/>
          </c:marker>
          <c:cat>
            <c:numRef>
              <c:f>Sheet1!$B$1:$AC$1</c:f>
              <c:numCache>
                <c:formatCode>General</c:formatCode>
                <c:ptCount val="2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</c:numCache>
            </c:numRef>
          </c:cat>
          <c:val>
            <c:numRef>
              <c:f>Sheet1!$B$5:$AC$5</c:f>
              <c:numCache>
                <c:formatCode>_-* #\ ##0.0_-;\-* #\ ##0.0_-;_-* "-"??_-;_-@_-</c:formatCode>
                <c:ptCount val="28"/>
                <c:pt idx="0">
                  <c:v>3.8889999999999998</c:v>
                </c:pt>
                <c:pt idx="1">
                  <c:v>4.7370000000000001</c:v>
                </c:pt>
                <c:pt idx="2">
                  <c:v>6.77</c:v>
                </c:pt>
                <c:pt idx="3">
                  <c:v>5.0119999999999996</c:v>
                </c:pt>
                <c:pt idx="4">
                  <c:v>7.165</c:v>
                </c:pt>
                <c:pt idx="5">
                  <c:v>6.3280000000000003</c:v>
                </c:pt>
                <c:pt idx="6">
                  <c:v>6.008</c:v>
                </c:pt>
                <c:pt idx="7">
                  <c:v>6.6210000000000004</c:v>
                </c:pt>
                <c:pt idx="8">
                  <c:v>5.6520000000000001</c:v>
                </c:pt>
                <c:pt idx="9">
                  <c:v>4.0640000000000001</c:v>
                </c:pt>
                <c:pt idx="10">
                  <c:v>7.47</c:v>
                </c:pt>
                <c:pt idx="11">
                  <c:v>5.0730000000000004</c:v>
                </c:pt>
                <c:pt idx="12">
                  <c:v>5.0330000000000004</c:v>
                </c:pt>
                <c:pt idx="13">
                  <c:v>4.8639999999999999</c:v>
                </c:pt>
                <c:pt idx="14">
                  <c:v>5.0469999999999997</c:v>
                </c:pt>
                <c:pt idx="15">
                  <c:v>3.1709999999999998</c:v>
                </c:pt>
                <c:pt idx="16">
                  <c:v>1.242</c:v>
                </c:pt>
                <c:pt idx="17">
                  <c:v>2.7690000000000001</c:v>
                </c:pt>
                <c:pt idx="18">
                  <c:v>3.17</c:v>
                </c:pt>
                <c:pt idx="19">
                  <c:v>3.073</c:v>
                </c:pt>
                <c:pt idx="20">
                  <c:v>-3.0680000000000001</c:v>
                </c:pt>
                <c:pt idx="21">
                  <c:v>3.819</c:v>
                </c:pt>
                <c:pt idx="22">
                  <c:v>4.4210000000000003</c:v>
                </c:pt>
                <c:pt idx="23">
                  <c:v>3.7320000000000002</c:v>
                </c:pt>
                <c:pt idx="24">
                  <c:v>4.1429999999999998</c:v>
                </c:pt>
                <c:pt idx="25">
                  <c:v>4.4000000000000004</c:v>
                </c:pt>
                <c:pt idx="26">
                  <c:v>4.5999999999999996</c:v>
                </c:pt>
                <c:pt idx="27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F8-40F8-8C83-E1D992821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9814048"/>
        <c:axId val="1299808288"/>
      </c:lineChart>
      <c:catAx>
        <c:axId val="129981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99808288"/>
        <c:crosses val="autoZero"/>
        <c:auto val="1"/>
        <c:lblAlgn val="ctr"/>
        <c:lblOffset val="100"/>
        <c:noMultiLvlLbl val="0"/>
      </c:catAx>
      <c:valAx>
        <c:axId val="1299808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_-;\-* #\ 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29981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674231897483419E-2"/>
          <c:y val="0.90780999902621318"/>
          <c:w val="0.8725142813030724"/>
          <c:h val="7.6368559848130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2060"/>
      </a:solidFill>
    </a:ln>
    <a:effectLst/>
  </c:spPr>
  <c:txPr>
    <a:bodyPr/>
    <a:lstStyle/>
    <a:p>
      <a:pPr>
        <a:defRPr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Health</a:t>
            </a:r>
            <a:r>
              <a:rPr lang="en-US" b="1" baseline="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12.9%</a:t>
            </a:r>
          </a:p>
        </c:rich>
      </c:tx>
      <c:layout>
        <c:manualLayout>
          <c:xMode val="edge"/>
          <c:yMode val="edge"/>
          <c:x val="0.285400694444444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413680555555554"/>
          <c:y val="0.2298530909056104"/>
          <c:w val="0.44701840277777777"/>
          <c:h val="0.770146909094389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51-465E-92C3-0F5767BDC28B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51-465E-92C3-0F5767BDC28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0.09</c:v>
                </c:pt>
                <c:pt idx="1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51-465E-92C3-0F5767BDC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Gender Equality,</a:t>
            </a:r>
            <a:r>
              <a:rPr lang="en-US" b="1" baseline="0" dirty="0">
                <a:solidFill>
                  <a:schemeClr val="tx1"/>
                </a:solidFill>
              </a:rPr>
              <a:t> and Poverty Eradication</a:t>
            </a:r>
            <a:endParaRPr lang="en-US" b="1" dirty="0">
              <a:solidFill>
                <a:schemeClr val="tx1"/>
              </a:solidFill>
            </a:endParaRP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b="1" dirty="0">
                <a:solidFill>
                  <a:schemeClr val="tx1"/>
                </a:solidFill>
              </a:rPr>
              <a:t>9.5%</a:t>
            </a:r>
          </a:p>
        </c:rich>
      </c:tx>
      <c:layout>
        <c:manualLayout>
          <c:xMode val="edge"/>
          <c:yMode val="edge"/>
          <c:x val="0.27048215189408348"/>
          <c:y val="4.0597664755193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5099744121247894"/>
          <c:y val="0.46019051333269656"/>
          <c:w val="0.40027158228830745"/>
          <c:h val="0.539809486667303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B73-46C0-9DAE-434E30E9E097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B73-46C0-9DAE-434E30E9E09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0.06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73-46C0-9DAE-434E30E9E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Home Affairs, Immigration, Safety and Security 8.8%</a:t>
            </a:r>
          </a:p>
        </c:rich>
      </c:tx>
      <c:layout>
        <c:manualLayout>
          <c:xMode val="edge"/>
          <c:yMode val="edge"/>
          <c:x val="0.1516427083333333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126944444444451"/>
          <c:y val="0.42449231956167605"/>
          <c:w val="0.52561770833333332"/>
          <c:h val="0.575507539682539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FA-42B9-A15C-4A95CBF5A121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FA-42B9-A15C-4A95CBF5A12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FA-42B9-A15C-4A95CBF5A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/>
                </a:solidFill>
              </a:rPr>
              <a:t>Defence</a:t>
            </a:r>
            <a:r>
              <a:rPr lang="en-US" b="1" baseline="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8.0%</a:t>
            </a:r>
          </a:p>
        </c:rich>
      </c:tx>
      <c:layout>
        <c:manualLayout>
          <c:xMode val="edge"/>
          <c:yMode val="edge"/>
          <c:x val="0.22338888888888889"/>
          <c:y val="6.7695931613900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669861111111109"/>
          <c:y val="0.30916115776308739"/>
          <c:w val="0.50865173611111114"/>
          <c:h val="0.6676850389968387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A5-4DB4-A2FA-44ADC0DF2A63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9A5-4DB4-A2FA-44ADC0DF2A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0.06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A5-4DB4-A2FA-44ADC0DF2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Higher education</a:t>
            </a:r>
            <a:r>
              <a:rPr lang="en-US" sz="1862" b="1" i="0" baseline="0" dirty="0">
                <a:effectLst/>
              </a:rPr>
              <a:t> </a:t>
            </a:r>
            <a:r>
              <a:rPr lang="en-US" sz="1800" b="1" i="0" baseline="0" dirty="0">
                <a:effectLst/>
              </a:rPr>
              <a:t>5.6%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2839838914584815"/>
          <c:y val="0.113410238027163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41229166666667"/>
          <c:y val="0.32813099734051915"/>
          <c:w val="0.51932395833333334"/>
          <c:h val="0.619283906931833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6-4403-98D3-7870870364B5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6-4403-98D3-7870870364B5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46-4403-98D3-7870870364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Transport 3.9%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29483601992312236"/>
          <c:y val="1.2986049648080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54168471558031"/>
          <c:y val="0.2517622093539964"/>
          <c:w val="0.53122629955775968"/>
          <c:h val="0.733102426851617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92-425A-B66A-FD9ADCED1253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92-425A-B66A-FD9ADCED125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92-425A-B66A-FD9ADCED1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Agriculture and Land Reform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b="1" dirty="0">
                <a:solidFill>
                  <a:schemeClr val="tx1"/>
                </a:solidFill>
              </a:rPr>
              <a:t>2.3%</a:t>
            </a:r>
          </a:p>
        </c:rich>
      </c:tx>
      <c:layout>
        <c:manualLayout>
          <c:xMode val="edge"/>
          <c:yMode val="edge"/>
          <c:x val="0.23564791666666668"/>
          <c:y val="4.8684972242242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340173611111113"/>
          <c:y val="0.40139060984878727"/>
          <c:w val="0.47965486111111111"/>
          <c:h val="0.518277124358581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44-4899-A6FE-C2233F19F4A8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44-4899-A6FE-C2233F19F4A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44-4899-A6FE-C2233F19F4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Oil &amp; Gas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2E70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10F-42D8-952B-8204CC2D5D7D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0F-42D8-952B-8204CC2D5D7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71-4E50-B350-5F39770E73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71-4E50-B350-5F39770E73BA}"/>
              </c:ext>
            </c:extLst>
          </c:dPt>
          <c:cat>
            <c:strRef>
              <c:f>Sheet1!$A$2:$A$5</c:f>
              <c:strCache>
                <c:ptCount val="1"/>
                <c:pt idx="0">
                  <c:v>1st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0F-42D8-952B-8204CC2D5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'SA Annual GDP Growth'!$A$2</c:f>
              <c:strCache>
                <c:ptCount val="1"/>
                <c:pt idx="0">
                  <c:v>SA Real GDP Growth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 Annual GDP Growth'!$H$1:$AF$1</c:f>
              <c:strCache>
                <c:ptCount val="19"/>
                <c:pt idx="0">
                  <c:v>Y2006</c:v>
                </c:pt>
                <c:pt idx="1">
                  <c:v>Y2007</c:v>
                </c:pt>
                <c:pt idx="2">
                  <c:v>Y2008</c:v>
                </c:pt>
                <c:pt idx="3">
                  <c:v>Y2009</c:v>
                </c:pt>
                <c:pt idx="4">
                  <c:v>Y2010</c:v>
                </c:pt>
                <c:pt idx="5">
                  <c:v>Y2011</c:v>
                </c:pt>
                <c:pt idx="6">
                  <c:v>Y2012</c:v>
                </c:pt>
                <c:pt idx="7">
                  <c:v>Y2013</c:v>
                </c:pt>
                <c:pt idx="8">
                  <c:v>Y2014</c:v>
                </c:pt>
                <c:pt idx="9">
                  <c:v>Y2015</c:v>
                </c:pt>
                <c:pt idx="10">
                  <c:v>Y2016</c:v>
                </c:pt>
                <c:pt idx="11">
                  <c:v>Y2017</c:v>
                </c:pt>
                <c:pt idx="12">
                  <c:v>Y2018</c:v>
                </c:pt>
                <c:pt idx="13">
                  <c:v>Y2019</c:v>
                </c:pt>
                <c:pt idx="14">
                  <c:v>Y2020</c:v>
                </c:pt>
                <c:pt idx="15">
                  <c:v>Y2021</c:v>
                </c:pt>
                <c:pt idx="16">
                  <c:v>Y2022</c:v>
                </c:pt>
                <c:pt idx="17">
                  <c:v>Y2023</c:v>
                </c:pt>
                <c:pt idx="18">
                  <c:v>Y2024</c:v>
                </c:pt>
              </c:strCache>
              <c:extLst/>
            </c:strRef>
          </c:cat>
          <c:val>
            <c:numRef>
              <c:f>'SA Annual GDP Growth'!$H$2:$AF$2</c:f>
              <c:numCache>
                <c:formatCode>#\ ##0.0</c:formatCode>
                <c:ptCount val="19"/>
                <c:pt idx="0">
                  <c:v>5.6038064578406477</c:v>
                </c:pt>
                <c:pt idx="1">
                  <c:v>5.3604740546296483</c:v>
                </c:pt>
                <c:pt idx="2">
                  <c:v>3.1910438852388552</c:v>
                </c:pt>
                <c:pt idx="3">
                  <c:v>-1.5380891344565413</c:v>
                </c:pt>
                <c:pt idx="4">
                  <c:v>3.0397328819733218</c:v>
                </c:pt>
                <c:pt idx="5">
                  <c:v>3.1685562788890991</c:v>
                </c:pt>
                <c:pt idx="6">
                  <c:v>2.3962323843987861</c:v>
                </c:pt>
                <c:pt idx="7">
                  <c:v>2.4854680089647587</c:v>
                </c:pt>
                <c:pt idx="8">
                  <c:v>1.4138264512349394</c:v>
                </c:pt>
                <c:pt idx="9">
                  <c:v>1.3218622371000635</c:v>
                </c:pt>
                <c:pt idx="10">
                  <c:v>0.66455230785689423</c:v>
                </c:pt>
                <c:pt idx="11">
                  <c:v>1.1579469511465703</c:v>
                </c:pt>
                <c:pt idx="12">
                  <c:v>1.5567838465236861</c:v>
                </c:pt>
                <c:pt idx="13">
                  <c:v>0.25993557707082005</c:v>
                </c:pt>
                <c:pt idx="14">
                  <c:v>-6.1689177132318207</c:v>
                </c:pt>
                <c:pt idx="15">
                  <c:v>4.8586486489202656</c:v>
                </c:pt>
                <c:pt idx="16">
                  <c:v>2.0581366170490725</c:v>
                </c:pt>
                <c:pt idx="17">
                  <c:v>0.80610455226315025</c:v>
                </c:pt>
                <c:pt idx="18">
                  <c:v>0.53484353134474816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243-4AA8-B5CF-FBA800CC9DDF}"/>
            </c:ext>
          </c:extLst>
        </c:ser>
        <c:ser>
          <c:idx val="1"/>
          <c:order val="1"/>
          <c:tx>
            <c:strRef>
              <c:f>'SA Annual GDP Growth'!$A$3</c:f>
              <c:strCache>
                <c:ptCount val="1"/>
                <c:pt idx="0">
                  <c:v>SubSaharan Africa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 Annual GDP Growth'!$H$1:$AF$1</c:f>
              <c:strCache>
                <c:ptCount val="19"/>
                <c:pt idx="0">
                  <c:v>Y2006</c:v>
                </c:pt>
                <c:pt idx="1">
                  <c:v>Y2007</c:v>
                </c:pt>
                <c:pt idx="2">
                  <c:v>Y2008</c:v>
                </c:pt>
                <c:pt idx="3">
                  <c:v>Y2009</c:v>
                </c:pt>
                <c:pt idx="4">
                  <c:v>Y2010</c:v>
                </c:pt>
                <c:pt idx="5">
                  <c:v>Y2011</c:v>
                </c:pt>
                <c:pt idx="6">
                  <c:v>Y2012</c:v>
                </c:pt>
                <c:pt idx="7">
                  <c:v>Y2013</c:v>
                </c:pt>
                <c:pt idx="8">
                  <c:v>Y2014</c:v>
                </c:pt>
                <c:pt idx="9">
                  <c:v>Y2015</c:v>
                </c:pt>
                <c:pt idx="10">
                  <c:v>Y2016</c:v>
                </c:pt>
                <c:pt idx="11">
                  <c:v>Y2017</c:v>
                </c:pt>
                <c:pt idx="12">
                  <c:v>Y2018</c:v>
                </c:pt>
                <c:pt idx="13">
                  <c:v>Y2019</c:v>
                </c:pt>
                <c:pt idx="14">
                  <c:v>Y2020</c:v>
                </c:pt>
                <c:pt idx="15">
                  <c:v>Y2021</c:v>
                </c:pt>
                <c:pt idx="16">
                  <c:v>Y2022</c:v>
                </c:pt>
                <c:pt idx="17">
                  <c:v>Y2023</c:v>
                </c:pt>
                <c:pt idx="18">
                  <c:v>Y2024</c:v>
                </c:pt>
              </c:strCache>
              <c:extLst/>
            </c:strRef>
          </c:cat>
          <c:val>
            <c:numRef>
              <c:f>'SA Annual GDP Growth'!$H$3:$AF$3</c:f>
              <c:numCache>
                <c:formatCode>_-* #\ ##0.0_-;\-* #\ ##0.0_-;_-* "-"??_-;_-@_-</c:formatCode>
                <c:ptCount val="19"/>
                <c:pt idx="0">
                  <c:v>6.008</c:v>
                </c:pt>
                <c:pt idx="1">
                  <c:v>6.6210000000000004</c:v>
                </c:pt>
                <c:pt idx="2">
                  <c:v>5.6520000000000001</c:v>
                </c:pt>
                <c:pt idx="3">
                  <c:v>4.0640000000000001</c:v>
                </c:pt>
                <c:pt idx="4">
                  <c:v>7.47</c:v>
                </c:pt>
                <c:pt idx="5">
                  <c:v>5.0730000000000004</c:v>
                </c:pt>
                <c:pt idx="6">
                  <c:v>5.0330000000000004</c:v>
                </c:pt>
                <c:pt idx="7">
                  <c:v>4.8639999999999999</c:v>
                </c:pt>
                <c:pt idx="8">
                  <c:v>5.0469999999999997</c:v>
                </c:pt>
                <c:pt idx="9">
                  <c:v>3.1709999999999998</c:v>
                </c:pt>
                <c:pt idx="10">
                  <c:v>1.242</c:v>
                </c:pt>
                <c:pt idx="11">
                  <c:v>2.7690000000000001</c:v>
                </c:pt>
                <c:pt idx="12">
                  <c:v>3.17</c:v>
                </c:pt>
                <c:pt idx="13">
                  <c:v>3.073</c:v>
                </c:pt>
                <c:pt idx="14">
                  <c:v>-3.0680000000000001</c:v>
                </c:pt>
                <c:pt idx="15">
                  <c:v>3.819</c:v>
                </c:pt>
                <c:pt idx="16">
                  <c:v>4.4210000000000003</c:v>
                </c:pt>
                <c:pt idx="17">
                  <c:v>3.7320000000000002</c:v>
                </c:pt>
                <c:pt idx="18">
                  <c:v>4.1429999999999998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243-4AA8-B5CF-FBA800CC9DDF}"/>
            </c:ext>
          </c:extLst>
        </c:ser>
        <c:ser>
          <c:idx val="2"/>
          <c:order val="2"/>
          <c:tx>
            <c:strRef>
              <c:f>'SA Annual GDP Growth'!$A$4</c:f>
              <c:strCache>
                <c:ptCount val="1"/>
                <c:pt idx="0">
                  <c:v>Namibia Real GDP Growth</c:v>
                </c:pt>
              </c:strCache>
            </c:strRef>
          </c:tx>
          <c:spPr>
            <a:solidFill>
              <a:srgbClr val="FB7E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3.9208002171290088E-17"/>
                  <c:y val="-4.542024455404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43-4AA8-B5CF-FBA800CC9DDF}"/>
                </c:ext>
              </c:extLst>
            </c:dLbl>
            <c:dLbl>
              <c:idx val="6"/>
              <c:layout>
                <c:manualLayout>
                  <c:x val="0"/>
                  <c:y val="-4.0878220098637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43-4AA8-B5CF-FBA800CC9DDF}"/>
                </c:ext>
              </c:extLst>
            </c:dLbl>
            <c:dLbl>
              <c:idx val="15"/>
              <c:layout>
                <c:manualLayout>
                  <c:x val="0"/>
                  <c:y val="-9.0840489108082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43-4AA8-B5CF-FBA800CC9DDF}"/>
                </c:ext>
              </c:extLst>
            </c:dLbl>
            <c:dLbl>
              <c:idx val="18"/>
              <c:layout>
                <c:manualLayout>
                  <c:x val="0"/>
                  <c:y val="-5.450429346484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43-4AA8-B5CF-FBA800CC9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sng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'SA Annual GDP Growth'!$H$1:$AF$1</c:f>
              <c:strCache>
                <c:ptCount val="19"/>
                <c:pt idx="0">
                  <c:v>Y2006</c:v>
                </c:pt>
                <c:pt idx="1">
                  <c:v>Y2007</c:v>
                </c:pt>
                <c:pt idx="2">
                  <c:v>Y2008</c:v>
                </c:pt>
                <c:pt idx="3">
                  <c:v>Y2009</c:v>
                </c:pt>
                <c:pt idx="4">
                  <c:v>Y2010</c:v>
                </c:pt>
                <c:pt idx="5">
                  <c:v>Y2011</c:v>
                </c:pt>
                <c:pt idx="6">
                  <c:v>Y2012</c:v>
                </c:pt>
                <c:pt idx="7">
                  <c:v>Y2013</c:v>
                </c:pt>
                <c:pt idx="8">
                  <c:v>Y2014</c:v>
                </c:pt>
                <c:pt idx="9">
                  <c:v>Y2015</c:v>
                </c:pt>
                <c:pt idx="10">
                  <c:v>Y2016</c:v>
                </c:pt>
                <c:pt idx="11">
                  <c:v>Y2017</c:v>
                </c:pt>
                <c:pt idx="12">
                  <c:v>Y2018</c:v>
                </c:pt>
                <c:pt idx="13">
                  <c:v>Y2019</c:v>
                </c:pt>
                <c:pt idx="14">
                  <c:v>Y2020</c:v>
                </c:pt>
                <c:pt idx="15">
                  <c:v>Y2021</c:v>
                </c:pt>
                <c:pt idx="16">
                  <c:v>Y2022</c:v>
                </c:pt>
                <c:pt idx="17">
                  <c:v>Y2023</c:v>
                </c:pt>
                <c:pt idx="18">
                  <c:v>Y2024</c:v>
                </c:pt>
              </c:strCache>
              <c:extLst/>
            </c:strRef>
          </c:cat>
          <c:val>
            <c:numRef>
              <c:f>'SA Annual GDP Growth'!$H$4:$AF$4</c:f>
              <c:numCache>
                <c:formatCode>#\ ##0.0_ ;\-#\ ##0.0\ </c:formatCode>
                <c:ptCount val="19"/>
                <c:pt idx="0">
                  <c:v>7.0731753002815312</c:v>
                </c:pt>
                <c:pt idx="1">
                  <c:v>5.3740441744208223</c:v>
                </c:pt>
                <c:pt idx="2">
                  <c:v>2.649812008916852</c:v>
                </c:pt>
                <c:pt idx="3">
                  <c:v>0.29597094506690347</c:v>
                </c:pt>
                <c:pt idx="4">
                  <c:v>6.0392494914288886</c:v>
                </c:pt>
                <c:pt idx="5">
                  <c:v>5.0913381136473257</c:v>
                </c:pt>
                <c:pt idx="6">
                  <c:v>5.0616820868681467</c:v>
                </c:pt>
                <c:pt idx="7">
                  <c:v>5.614719617097319</c:v>
                </c:pt>
                <c:pt idx="8">
                  <c:v>6.0925191391540956</c:v>
                </c:pt>
                <c:pt idx="9">
                  <c:v>4.2641745287317567</c:v>
                </c:pt>
                <c:pt idx="10">
                  <c:v>3.3794488415761492E-2</c:v>
                </c:pt>
                <c:pt idx="11">
                  <c:v>-1.02725082313043</c:v>
                </c:pt>
                <c:pt idx="12">
                  <c:v>1.0599434426866878</c:v>
                </c:pt>
                <c:pt idx="13">
                  <c:v>-0.83915467805194544</c:v>
                </c:pt>
                <c:pt idx="14">
                  <c:v>-8.1014042599179703</c:v>
                </c:pt>
                <c:pt idx="15">
                  <c:v>3.6038385858288251</c:v>
                </c:pt>
                <c:pt idx="16">
                  <c:v>5.3987172115466775</c:v>
                </c:pt>
                <c:pt idx="17">
                  <c:v>4.4428052742855044</c:v>
                </c:pt>
                <c:pt idx="18">
                  <c:v>3.7115503260251614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243-4AA8-B5CF-FBA800CC9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166295600"/>
        <c:axId val="166294160"/>
      </c:barChart>
      <c:catAx>
        <c:axId val="166295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294160"/>
        <c:crosses val="autoZero"/>
        <c:auto val="1"/>
        <c:lblAlgn val="ctr"/>
        <c:lblOffset val="100"/>
        <c:noMultiLvlLbl val="0"/>
      </c:catAx>
      <c:valAx>
        <c:axId val="16629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629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'[Chart in Microsoft PowerPoint]Sheet6'!$C$6</c:f>
              <c:strCache>
                <c:ptCount val="1"/>
                <c:pt idx="0">
                  <c:v>Tertiary industries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PowerPoint]Sheet6'!$D$5:$Q$5</c:f>
              <c:numCache>
                <c:formatCode>General</c:formatCode>
                <c:ptCount val="14"/>
                <c:pt idx="0">
                  <c:v>1981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 formatCode="0">
                  <c:v>2015</c:v>
                </c:pt>
                <c:pt idx="5" formatCode="0">
                  <c:v>2016</c:v>
                </c:pt>
                <c:pt idx="6" formatCode="0">
                  <c:v>2017</c:v>
                </c:pt>
                <c:pt idx="7" formatCode="0">
                  <c:v>2018</c:v>
                </c:pt>
                <c:pt idx="8" formatCode="0">
                  <c:v>2019</c:v>
                </c:pt>
                <c:pt idx="9" formatCode="0">
                  <c:v>2020</c:v>
                </c:pt>
                <c:pt idx="10" formatCode="0">
                  <c:v>2021</c:v>
                </c:pt>
                <c:pt idx="11" formatCode="0">
                  <c:v>2022</c:v>
                </c:pt>
                <c:pt idx="12" formatCode="0">
                  <c:v>2023</c:v>
                </c:pt>
                <c:pt idx="13" formatCode="0">
                  <c:v>2024</c:v>
                </c:pt>
              </c:numCache>
            </c:numRef>
          </c:cat>
          <c:val>
            <c:numRef>
              <c:f>'[Chart in Microsoft PowerPoint]Sheet6'!$D$6:$Q$6</c:f>
              <c:numCache>
                <c:formatCode>General</c:formatCode>
                <c:ptCount val="14"/>
                <c:pt idx="0">
                  <c:v>46.9</c:v>
                </c:pt>
                <c:pt idx="1">
                  <c:v>53.8</c:v>
                </c:pt>
                <c:pt idx="2">
                  <c:v>56.9</c:v>
                </c:pt>
                <c:pt idx="3">
                  <c:v>56.6</c:v>
                </c:pt>
                <c:pt idx="4" formatCode="0.0">
                  <c:v>57.942932645975112</c:v>
                </c:pt>
                <c:pt idx="5" formatCode="0.0">
                  <c:v>57.74709852300699</c:v>
                </c:pt>
                <c:pt idx="6" formatCode="0.0">
                  <c:v>58.618329041371688</c:v>
                </c:pt>
                <c:pt idx="7" formatCode="0.0">
                  <c:v>57.845438015146669</c:v>
                </c:pt>
                <c:pt idx="8" formatCode="0.0">
                  <c:v>58.43045349646583</c:v>
                </c:pt>
                <c:pt idx="9" formatCode="0.0">
                  <c:v>58.774623120250659</c:v>
                </c:pt>
                <c:pt idx="10" formatCode="0.0">
                  <c:v>57.826451063959674</c:v>
                </c:pt>
                <c:pt idx="11" formatCode="0.0">
                  <c:v>55.470980881788151</c:v>
                </c:pt>
                <c:pt idx="12" formatCode="0.0">
                  <c:v>53.403697428813167</c:v>
                </c:pt>
                <c:pt idx="13" formatCode="0.0">
                  <c:v>54.4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6-43B2-A9DD-45047565B9D8}"/>
            </c:ext>
          </c:extLst>
        </c:ser>
        <c:ser>
          <c:idx val="1"/>
          <c:order val="1"/>
          <c:tx>
            <c:strRef>
              <c:f>'[Chart in Microsoft PowerPoint]Sheet6'!$C$7</c:f>
              <c:strCache>
                <c:ptCount val="1"/>
                <c:pt idx="0">
                  <c:v>Secondary industries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PowerPoint]Sheet6'!$D$5:$Q$5</c:f>
              <c:numCache>
                <c:formatCode>General</c:formatCode>
                <c:ptCount val="14"/>
                <c:pt idx="0">
                  <c:v>1981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 formatCode="0">
                  <c:v>2015</c:v>
                </c:pt>
                <c:pt idx="5" formatCode="0">
                  <c:v>2016</c:v>
                </c:pt>
                <c:pt idx="6" formatCode="0">
                  <c:v>2017</c:v>
                </c:pt>
                <c:pt idx="7" formatCode="0">
                  <c:v>2018</c:v>
                </c:pt>
                <c:pt idx="8" formatCode="0">
                  <c:v>2019</c:v>
                </c:pt>
                <c:pt idx="9" formatCode="0">
                  <c:v>2020</c:v>
                </c:pt>
                <c:pt idx="10" formatCode="0">
                  <c:v>2021</c:v>
                </c:pt>
                <c:pt idx="11" formatCode="0">
                  <c:v>2022</c:v>
                </c:pt>
                <c:pt idx="12" formatCode="0">
                  <c:v>2023</c:v>
                </c:pt>
                <c:pt idx="13" formatCode="0">
                  <c:v>2024</c:v>
                </c:pt>
              </c:numCache>
            </c:numRef>
          </c:cat>
          <c:val>
            <c:numRef>
              <c:f>'[Chart in Microsoft PowerPoint]Sheet6'!$D$7:$Q$7</c:f>
              <c:numCache>
                <c:formatCode>General</c:formatCode>
                <c:ptCount val="14"/>
                <c:pt idx="0">
                  <c:v>17</c:v>
                </c:pt>
                <c:pt idx="1">
                  <c:v>14.3</c:v>
                </c:pt>
                <c:pt idx="2">
                  <c:v>13.6</c:v>
                </c:pt>
                <c:pt idx="3">
                  <c:v>17.3</c:v>
                </c:pt>
                <c:pt idx="4" formatCode="0.0">
                  <c:v>18.683782707626573</c:v>
                </c:pt>
                <c:pt idx="5" formatCode="0.0">
                  <c:v>18.100909362183607</c:v>
                </c:pt>
                <c:pt idx="6" formatCode="0.0">
                  <c:v>17.912813839008869</c:v>
                </c:pt>
                <c:pt idx="7" formatCode="0.0">
                  <c:v>18.026040662358692</c:v>
                </c:pt>
                <c:pt idx="8" formatCode="0.0">
                  <c:v>17.956659134189096</c:v>
                </c:pt>
                <c:pt idx="9" formatCode="0.0">
                  <c:v>16.546980975086626</c:v>
                </c:pt>
                <c:pt idx="10" formatCode="0.0">
                  <c:v>15.44855713152786</c:v>
                </c:pt>
                <c:pt idx="11" formatCode="0.0">
                  <c:v>15.193845163874954</c:v>
                </c:pt>
                <c:pt idx="12" formatCode="0.0">
                  <c:v>15.583653783890991</c:v>
                </c:pt>
                <c:pt idx="13" formatCode="0.0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56-43B2-A9DD-45047565B9D8}"/>
            </c:ext>
          </c:extLst>
        </c:ser>
        <c:ser>
          <c:idx val="2"/>
          <c:order val="2"/>
          <c:tx>
            <c:strRef>
              <c:f>'[Chart in Microsoft PowerPoint]Sheet6'!$C$8</c:f>
              <c:strCache>
                <c:ptCount val="1"/>
                <c:pt idx="0">
                  <c:v>Primary industries</c:v>
                </c:pt>
              </c:strCache>
            </c:strRef>
          </c:tx>
          <c:spPr>
            <a:solidFill>
              <a:srgbClr val="FB7E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in Microsoft PowerPoint]Sheet6'!$D$5:$Q$5</c:f>
              <c:numCache>
                <c:formatCode>General</c:formatCode>
                <c:ptCount val="14"/>
                <c:pt idx="0">
                  <c:v>1981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  <c:pt idx="4" formatCode="0">
                  <c:v>2015</c:v>
                </c:pt>
                <c:pt idx="5" formatCode="0">
                  <c:v>2016</c:v>
                </c:pt>
                <c:pt idx="6" formatCode="0">
                  <c:v>2017</c:v>
                </c:pt>
                <c:pt idx="7" formatCode="0">
                  <c:v>2018</c:v>
                </c:pt>
                <c:pt idx="8" formatCode="0">
                  <c:v>2019</c:v>
                </c:pt>
                <c:pt idx="9" formatCode="0">
                  <c:v>2020</c:v>
                </c:pt>
                <c:pt idx="10" formatCode="0">
                  <c:v>2021</c:v>
                </c:pt>
                <c:pt idx="11" formatCode="0">
                  <c:v>2022</c:v>
                </c:pt>
                <c:pt idx="12" formatCode="0">
                  <c:v>2023</c:v>
                </c:pt>
                <c:pt idx="13" formatCode="0">
                  <c:v>2024</c:v>
                </c:pt>
              </c:numCache>
            </c:numRef>
          </c:cat>
          <c:val>
            <c:numRef>
              <c:f>'[Chart in Microsoft PowerPoint]Sheet6'!$D$8:$Q$8</c:f>
              <c:numCache>
                <c:formatCode>General</c:formatCode>
                <c:ptCount val="14"/>
                <c:pt idx="0">
                  <c:v>32</c:v>
                </c:pt>
                <c:pt idx="1">
                  <c:v>23.9</c:v>
                </c:pt>
                <c:pt idx="2">
                  <c:v>20.6</c:v>
                </c:pt>
                <c:pt idx="3">
                  <c:v>18.7</c:v>
                </c:pt>
                <c:pt idx="4" formatCode="0.0">
                  <c:v>15.530297695601742</c:v>
                </c:pt>
                <c:pt idx="5" formatCode="0.0">
                  <c:v>16.132611518800537</c:v>
                </c:pt>
                <c:pt idx="6" formatCode="0.0">
                  <c:v>15.840360913533708</c:v>
                </c:pt>
                <c:pt idx="7" formatCode="0.0">
                  <c:v>16.612162109967393</c:v>
                </c:pt>
                <c:pt idx="8" formatCode="0.0">
                  <c:v>16.177899266723504</c:v>
                </c:pt>
                <c:pt idx="9" formatCode="0.0">
                  <c:v>18.429933534033971</c:v>
                </c:pt>
                <c:pt idx="10" formatCode="0.0">
                  <c:v>18.562043090647759</c:v>
                </c:pt>
                <c:pt idx="11" formatCode="0.0">
                  <c:v>20.638851815947717</c:v>
                </c:pt>
                <c:pt idx="12" formatCode="0.0">
                  <c:v>22.153812729987216</c:v>
                </c:pt>
                <c:pt idx="13" formatCode="0.0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56-43B2-A9DD-45047565B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5"/>
        <c:overlap val="100"/>
        <c:axId val="661985551"/>
        <c:axId val="661994703"/>
      </c:barChart>
      <c:catAx>
        <c:axId val="66198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1994703"/>
        <c:crosses val="autoZero"/>
        <c:auto val="1"/>
        <c:lblAlgn val="ctr"/>
        <c:lblOffset val="100"/>
        <c:noMultiLvlLbl val="0"/>
      </c:catAx>
      <c:valAx>
        <c:axId val="661994703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1985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 sz="15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GDP Growth Rate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36"/>
            <c:invertIfNegative val="0"/>
            <c:bubble3D val="0"/>
            <c:spPr>
              <a:solidFill>
                <a:srgbClr val="FB7E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85-4FCE-81DF-5D53F4EC43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Sheet1!$B$1:$AT$1</c:f>
              <c:strCache>
                <c:ptCount val="37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  <c:pt idx="29">
                  <c:v>2018</c:v>
                </c:pt>
                <c:pt idx="30">
                  <c:v>2019</c:v>
                </c:pt>
                <c:pt idx="31">
                  <c:v>2020</c:v>
                </c:pt>
                <c:pt idx="32">
                  <c:v>2021</c:v>
                </c:pt>
                <c:pt idx="33">
                  <c:v>2022</c:v>
                </c:pt>
                <c:pt idx="34">
                  <c:v>2023</c:v>
                </c:pt>
                <c:pt idx="35">
                  <c:v>2024</c:v>
                </c:pt>
                <c:pt idx="36">
                  <c:v>2025*</c:v>
                </c:pt>
              </c:strCache>
              <c:extLst/>
            </c:strRef>
          </c:cat>
          <c:val>
            <c:numRef>
              <c:f>Sheet1!$B$2:$AT$2</c:f>
              <c:numCache>
                <c:formatCode>#\ ##0.0_ ;\-#\ ##0.0\ </c:formatCode>
                <c:ptCount val="37"/>
                <c:pt idx="0">
                  <c:v>1.8586749622582444</c:v>
                </c:pt>
                <c:pt idx="1">
                  <c:v>2.0474599395069015</c:v>
                </c:pt>
                <c:pt idx="2">
                  <c:v>8.1656124428625141</c:v>
                </c:pt>
                <c:pt idx="3">
                  <c:v>7.1893425706451186</c:v>
                </c:pt>
                <c:pt idx="4">
                  <c:v>-1.5795392203595382</c:v>
                </c:pt>
                <c:pt idx="5">
                  <c:v>1.7298795628684527</c:v>
                </c:pt>
                <c:pt idx="6">
                  <c:v>3.8990142311539078</c:v>
                </c:pt>
                <c:pt idx="7">
                  <c:v>3.191324282929231</c:v>
                </c:pt>
                <c:pt idx="8">
                  <c:v>4.2201003696050732</c:v>
                </c:pt>
                <c:pt idx="9">
                  <c:v>3.2915854880563922</c:v>
                </c:pt>
                <c:pt idx="10">
                  <c:v>3.369278511607976</c:v>
                </c:pt>
                <c:pt idx="11">
                  <c:v>3.4921833275713077</c:v>
                </c:pt>
                <c:pt idx="12">
                  <c:v>1.1779487445437109</c:v>
                </c:pt>
                <c:pt idx="13">
                  <c:v>4.7886612553131869</c:v>
                </c:pt>
                <c:pt idx="14">
                  <c:v>4.2397942888182216</c:v>
                </c:pt>
                <c:pt idx="15">
                  <c:v>12.269548097561223</c:v>
                </c:pt>
                <c:pt idx="16">
                  <c:v>2.529262602093274</c:v>
                </c:pt>
                <c:pt idx="17">
                  <c:v>7.0731753002815312</c:v>
                </c:pt>
                <c:pt idx="18">
                  <c:v>5.3740441744208223</c:v>
                </c:pt>
                <c:pt idx="19">
                  <c:v>2.649812008916852</c:v>
                </c:pt>
                <c:pt idx="20">
                  <c:v>0.29597094506690347</c:v>
                </c:pt>
                <c:pt idx="21">
                  <c:v>6.0392494914288886</c:v>
                </c:pt>
                <c:pt idx="22">
                  <c:v>5.0913381136473257</c:v>
                </c:pt>
                <c:pt idx="23">
                  <c:v>5.0616820868681467</c:v>
                </c:pt>
                <c:pt idx="24">
                  <c:v>5.614719617097319</c:v>
                </c:pt>
                <c:pt idx="25">
                  <c:v>6.0925191391540956</c:v>
                </c:pt>
                <c:pt idx="26">
                  <c:v>4.2641745287317567</c:v>
                </c:pt>
                <c:pt idx="27">
                  <c:v>3.3794488415761492E-2</c:v>
                </c:pt>
                <c:pt idx="28">
                  <c:v>-1.02725082313043</c:v>
                </c:pt>
                <c:pt idx="29">
                  <c:v>1.0599434426866878</c:v>
                </c:pt>
                <c:pt idx="30">
                  <c:v>-0.83915467805194544</c:v>
                </c:pt>
                <c:pt idx="31">
                  <c:v>-8.1014042599179703</c:v>
                </c:pt>
                <c:pt idx="32">
                  <c:v>3.6038385858288251</c:v>
                </c:pt>
                <c:pt idx="33">
                  <c:v>5.3987172115466775</c:v>
                </c:pt>
                <c:pt idx="34">
                  <c:v>4.4428052742855044</c:v>
                </c:pt>
                <c:pt idx="35">
                  <c:v>3.7115503260251614</c:v>
                </c:pt>
                <c:pt idx="36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485-4FCE-81DF-5D53F4EC4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2249920"/>
        <c:axId val="652240800"/>
      </c:barChart>
      <c:dateAx>
        <c:axId val="652249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b" anchorCtr="0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52240800"/>
        <c:crosses val="autoZero"/>
        <c:auto val="0"/>
        <c:lblOffset val="100"/>
        <c:baseTimeUnit val="days"/>
      </c:dateAx>
      <c:valAx>
        <c:axId val="65224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_ ;\-#\ 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5224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 sz="16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9016211613426521"/>
          <c:y val="3.4352182864370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67084825123454"/>
          <c:y val="0.10490543161928079"/>
          <c:w val="0.85572995803335095"/>
          <c:h val="0.81927610813047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Breakdown of Unemployed by Age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8A5-4CA3-9FE8-0808E0C6C6E9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8A5-4CA3-9FE8-0808E0C6C6E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8A5-4CA3-9FE8-0808E0C6C6E9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8A5-4CA3-9FE8-0808E0C6C6E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8A5-4CA3-9FE8-0808E0C6C6E9}"/>
              </c:ext>
            </c:extLst>
          </c:dPt>
          <c:dLbls>
            <c:dLbl>
              <c:idx val="0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8A5-4CA3-9FE8-0808E0C6C6E9}"/>
                </c:ext>
              </c:extLst>
            </c:dLbl>
            <c:dLbl>
              <c:idx val="1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8A5-4CA3-9FE8-0808E0C6C6E9}"/>
                </c:ext>
              </c:extLst>
            </c:dLbl>
            <c:dLbl>
              <c:idx val="2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8A5-4CA3-9FE8-0808E0C6C6E9}"/>
                </c:ext>
              </c:extLst>
            </c:dLbl>
            <c:dLbl>
              <c:idx val="3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8A5-4CA3-9FE8-0808E0C6C6E9}"/>
                </c:ext>
              </c:extLst>
            </c:dLbl>
            <c:dLbl>
              <c:idx val="4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8A5-4CA3-9FE8-0808E0C6C6E9}"/>
                </c:ext>
              </c:extLst>
            </c:dLbl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15-19</c:v>
                </c:pt>
                <c:pt idx="1">
                  <c:v>20-24</c:v>
                </c:pt>
                <c:pt idx="2">
                  <c:v>25-29</c:v>
                </c:pt>
                <c:pt idx="3">
                  <c:v>30-34</c:v>
                </c:pt>
                <c:pt idx="4">
                  <c:v>35-39</c:v>
                </c:pt>
                <c:pt idx="5">
                  <c:v>40-44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60-64</c:v>
                </c:pt>
                <c:pt idx="10">
                  <c:v>65+</c:v>
                </c:pt>
              </c:strCache>
              <c:extLst/>
            </c:strRef>
          </c:cat>
          <c:val>
            <c:numRef>
              <c:f>Sheet1!$H$2:$H$12</c:f>
              <c:numCache>
                <c:formatCode>0.00%</c:formatCode>
                <c:ptCount val="11"/>
                <c:pt idx="0">
                  <c:v>5.3688342976264035E-2</c:v>
                </c:pt>
                <c:pt idx="1">
                  <c:v>0.19465301052920653</c:v>
                </c:pt>
                <c:pt idx="2">
                  <c:v>0.20796275144956031</c:v>
                </c:pt>
                <c:pt idx="3">
                  <c:v>0.17452456294742885</c:v>
                </c:pt>
                <c:pt idx="4">
                  <c:v>0.12759875422073261</c:v>
                </c:pt>
                <c:pt idx="5">
                  <c:v>9.6154686339493575E-2</c:v>
                </c:pt>
                <c:pt idx="6">
                  <c:v>7.1663514770223632E-2</c:v>
                </c:pt>
                <c:pt idx="7">
                  <c:v>4.0856067556687324E-2</c:v>
                </c:pt>
                <c:pt idx="8">
                  <c:v>2.0761947559932842E-2</c:v>
                </c:pt>
                <c:pt idx="9">
                  <c:v>7.0964480311569642E-3</c:v>
                </c:pt>
                <c:pt idx="10">
                  <c:v>5.0399136193133237E-3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68A5-4CA3-9FE8-0808E0C6C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0586687"/>
        <c:axId val="320587103"/>
      </c:barChart>
      <c:catAx>
        <c:axId val="320586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0587103"/>
        <c:crosses val="autoZero"/>
        <c:auto val="1"/>
        <c:lblAlgn val="ctr"/>
        <c:lblOffset val="100"/>
        <c:noMultiLvlLbl val="0"/>
      </c:catAx>
      <c:valAx>
        <c:axId val="320587103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2058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 sz="1300" b="1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Domestic Taxes (Net)</c:v>
                </c:pt>
              </c:strCache>
            </c:strRef>
          </c:tx>
          <c:spPr>
            <a:solidFill>
              <a:srgbClr val="FB7E0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B7E00"/>
              </a:solidFill>
              <a:ln w="28575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DE7-4C3A-9A76-8854F1664043}"/>
              </c:ext>
            </c:extLst>
          </c:dPt>
          <c:dLbls>
            <c:numFmt formatCode="#,##0.000" sourceLinked="0"/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Sheet1!$A$7:$A$11</c:f>
              <c:strCache>
                <c:ptCount val="5"/>
                <c:pt idx="0">
                  <c:v>2021/22</c:v>
                </c:pt>
                <c:pt idx="1">
                  <c:v>2022/23</c:v>
                </c:pt>
                <c:pt idx="2">
                  <c:v>2023/24</c:v>
                </c:pt>
                <c:pt idx="3">
                  <c:v>2024/25</c:v>
                </c:pt>
                <c:pt idx="4">
                  <c:v>as of 31 Dec 2025</c:v>
                </c:pt>
              </c:strCache>
            </c:strRef>
          </c:cat>
          <c:val>
            <c:numRef>
              <c:f>Sheet1!$B$7:$B$11</c:f>
              <c:numCache>
                <c:formatCode>#,##0</c:formatCode>
                <c:ptCount val="5"/>
                <c:pt idx="0">
                  <c:v>34800718415</c:v>
                </c:pt>
                <c:pt idx="1">
                  <c:v>39974824000</c:v>
                </c:pt>
                <c:pt idx="2">
                  <c:v>48724704935</c:v>
                </c:pt>
                <c:pt idx="3">
                  <c:v>56492566117</c:v>
                </c:pt>
                <c:pt idx="4">
                  <c:v>41360518430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E7-4C3A-9A76-8854F1664043}"/>
            </c:ext>
          </c:extLst>
        </c:ser>
        <c:ser>
          <c:idx val="1"/>
          <c:order val="1"/>
          <c:tx>
            <c:strRef>
              <c:f>Sheet1!$C$6</c:f>
              <c:strCache>
                <c:ptCount val="1"/>
                <c:pt idx="0">
                  <c:v>Customs &amp; Excise (Net)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2060"/>
              </a:solidFill>
              <a:ln w="28575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E7-4C3A-9A76-8854F1664043}"/>
              </c:ext>
            </c:extLst>
          </c:dPt>
          <c:dLbls>
            <c:numFmt formatCode="#,##0.000" sourceLinked="0"/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Sheet1!$A$7:$A$11</c:f>
              <c:strCache>
                <c:ptCount val="5"/>
                <c:pt idx="0">
                  <c:v>2021/22</c:v>
                </c:pt>
                <c:pt idx="1">
                  <c:v>2022/23</c:v>
                </c:pt>
                <c:pt idx="2">
                  <c:v>2023/24</c:v>
                </c:pt>
                <c:pt idx="3">
                  <c:v>2024/25</c:v>
                </c:pt>
                <c:pt idx="4">
                  <c:v>as of 31 Dec 2025</c:v>
                </c:pt>
              </c:strCache>
            </c:strRef>
          </c:cat>
          <c:val>
            <c:numRef>
              <c:f>Sheet1!$C$7:$C$11</c:f>
              <c:numCache>
                <c:formatCode>#,##0</c:formatCode>
                <c:ptCount val="5"/>
                <c:pt idx="0">
                  <c:v>18156537292</c:v>
                </c:pt>
                <c:pt idx="1">
                  <c:v>17819489824</c:v>
                </c:pt>
                <c:pt idx="2">
                  <c:v>27795848259</c:v>
                </c:pt>
                <c:pt idx="3">
                  <c:v>32063078631</c:v>
                </c:pt>
                <c:pt idx="4">
                  <c:v>19425626225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E7-4C3A-9A76-8854F16640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48654911"/>
        <c:axId val="348664511"/>
      </c:barChart>
      <c:catAx>
        <c:axId val="348654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8664511"/>
        <c:crosses val="autoZero"/>
        <c:auto val="1"/>
        <c:lblAlgn val="ctr"/>
        <c:lblOffset val="100"/>
        <c:noMultiLvlLbl val="0"/>
      </c:catAx>
      <c:valAx>
        <c:axId val="34866451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48654911"/>
        <c:crosses val="autoZero"/>
        <c:crossBetween val="between"/>
        <c:dispUnits>
          <c:builtInUnit val="billion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r>
                    <a:rPr lang="en-ZA" dirty="0">
                      <a:solidFill>
                        <a:srgbClr val="002060"/>
                      </a:solidFill>
                    </a:rPr>
                    <a:t>N$ 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solidFill>
            <a:srgbClr val="00206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2060"/>
      </a:solidFill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Tax Revenue and Non-Tax Revenue Collections, 2023/24 to 2025/26 Projection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NA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Revenue!$A$57</c:f>
              <c:strCache>
                <c:ptCount val="1"/>
                <c:pt idx="0">
                  <c:v>TAX REVENUE </c:v>
                </c:pt>
              </c:strCache>
            </c:strRef>
          </c:tx>
          <c:spPr>
            <a:solidFill>
              <a:srgbClr val="FB7E00"/>
            </a:solidFill>
            <a:ln>
              <a:noFill/>
            </a:ln>
            <a:effectLst/>
          </c:spPr>
          <c:invertIfNegative val="0"/>
          <c:cat>
            <c:multiLvlStrRef>
              <c:f>Revenue!$B$54:$F$55</c:f>
              <c:multiLvlStrCache>
                <c:ptCount val="5"/>
                <c:lvl>
                  <c:pt idx="0">
                    <c:v>Actual</c:v>
                  </c:pt>
                  <c:pt idx="1">
                    <c:v>Budget</c:v>
                  </c:pt>
                  <c:pt idx="2">
                    <c:v>Mid-year Estimates</c:v>
                  </c:pt>
                  <c:pt idx="3">
                    <c:v>Revised Estimates</c:v>
                  </c:pt>
                  <c:pt idx="4">
                    <c:v>Projection</c:v>
                  </c:pt>
                </c:lvl>
                <c:lvl>
                  <c:pt idx="0">
                    <c:v>2023/24</c:v>
                  </c:pt>
                  <c:pt idx="1">
                    <c:v>2024/25</c:v>
                  </c:pt>
                  <c:pt idx="2">
                    <c:v>2024/25</c:v>
                  </c:pt>
                  <c:pt idx="3">
                    <c:v>2024/25</c:v>
                  </c:pt>
                  <c:pt idx="4">
                    <c:v>2025/26</c:v>
                  </c:pt>
                </c:lvl>
              </c:multiLvlStrCache>
            </c:multiLvlStrRef>
          </c:cat>
          <c:val>
            <c:numRef>
              <c:f>Revenue!$B$57:$F$57</c:f>
              <c:numCache>
                <c:formatCode>_ * #,##0_ ;_ * \-#,##0_ ;_ * "-"??_ ;_ @_ </c:formatCode>
                <c:ptCount val="5"/>
                <c:pt idx="0">
                  <c:v>75493.070107559994</c:v>
                </c:pt>
                <c:pt idx="1">
                  <c:v>82745.564046809508</c:v>
                </c:pt>
                <c:pt idx="2">
                  <c:v>85952.979976637493</c:v>
                </c:pt>
                <c:pt idx="3">
                  <c:v>86979.015695103051</c:v>
                </c:pt>
                <c:pt idx="4">
                  <c:v>85999.548654148617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1D-41CD-A2BC-7574F1A7D82A}"/>
            </c:ext>
          </c:extLst>
        </c:ser>
        <c:ser>
          <c:idx val="8"/>
          <c:order val="8"/>
          <c:tx>
            <c:strRef>
              <c:f>Revenue!$A$64</c:f>
              <c:strCache>
                <c:ptCount val="1"/>
                <c:pt idx="0">
                  <c:v>NON - TAX REVENUE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multiLvlStrRef>
              <c:f>Revenue!$B$54:$F$55</c:f>
              <c:multiLvlStrCache>
                <c:ptCount val="5"/>
                <c:lvl>
                  <c:pt idx="0">
                    <c:v>Actual</c:v>
                  </c:pt>
                  <c:pt idx="1">
                    <c:v>Budget</c:v>
                  </c:pt>
                  <c:pt idx="2">
                    <c:v>Mid-year Estimates</c:v>
                  </c:pt>
                  <c:pt idx="3">
                    <c:v>Revised Estimates</c:v>
                  </c:pt>
                  <c:pt idx="4">
                    <c:v>Projection</c:v>
                  </c:pt>
                </c:lvl>
                <c:lvl>
                  <c:pt idx="0">
                    <c:v>2023/24</c:v>
                  </c:pt>
                  <c:pt idx="1">
                    <c:v>2024/25</c:v>
                  </c:pt>
                  <c:pt idx="2">
                    <c:v>2024/25</c:v>
                  </c:pt>
                  <c:pt idx="3">
                    <c:v>2024/25</c:v>
                  </c:pt>
                  <c:pt idx="4">
                    <c:v>2025/26</c:v>
                  </c:pt>
                </c:lvl>
              </c:multiLvlStrCache>
            </c:multiLvlStrRef>
          </c:cat>
          <c:val>
            <c:numRef>
              <c:f>Revenue!$B$64:$F$64</c:f>
              <c:numCache>
                <c:formatCode>_ * #,##0_ ;_ * \-#,##0_ ;_ * "-"??_ ;_ @_ </c:formatCode>
                <c:ptCount val="5"/>
                <c:pt idx="0">
                  <c:v>5982.5007151499995</c:v>
                </c:pt>
                <c:pt idx="1">
                  <c:v>7681.1325749344242</c:v>
                </c:pt>
                <c:pt idx="2">
                  <c:v>6179.6871953682748</c:v>
                </c:pt>
                <c:pt idx="3">
                  <c:v>3912.6917090976749</c:v>
                </c:pt>
                <c:pt idx="4">
                  <c:v>6631.6449387820203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1D-41CD-A2BC-7574F1A7D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022911"/>
        <c:axId val="255020415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Revenue!$A$56</c15:sqref>
                        </c15:formulaRef>
                      </c:ext>
                    </c:extLst>
                    <c:strCache>
                      <c:ptCount val="1"/>
                      <c:pt idx="0">
                        <c:v>TOTAL REVENUE AND GRANTS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Revenue!$B$54:$F$55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Actual</c:v>
                        </c:pt>
                        <c:pt idx="1">
                          <c:v>Budget</c:v>
                        </c:pt>
                        <c:pt idx="2">
                          <c:v>Mid-year Estimates</c:v>
                        </c:pt>
                        <c:pt idx="3">
                          <c:v>Revised Estimates</c:v>
                        </c:pt>
                        <c:pt idx="4">
                          <c:v>Projection</c:v>
                        </c:pt>
                      </c:lvl>
                      <c:lvl>
                        <c:pt idx="0">
                          <c:v>2023/24</c:v>
                        </c:pt>
                        <c:pt idx="1">
                          <c:v>2024/25</c:v>
                        </c:pt>
                        <c:pt idx="2">
                          <c:v>2024/25</c:v>
                        </c:pt>
                        <c:pt idx="3">
                          <c:v>2024/25</c:v>
                        </c:pt>
                        <c:pt idx="4">
                          <c:v>2025/26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Revenue!$B$56:$F$56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"/>
                      <c:pt idx="0">
                        <c:v>81487.718483429999</c:v>
                      </c:pt>
                      <c:pt idx="1">
                        <c:v>90426.696621743933</c:v>
                      </c:pt>
                      <c:pt idx="2">
                        <c:v>92132.667172005764</c:v>
                      </c:pt>
                      <c:pt idx="3">
                        <c:v>90891.70740420073</c:v>
                      </c:pt>
                      <c:pt idx="4">
                        <c:v>92631.193592930635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71D-41CD-A2BC-7574F1A7D82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Revenue!$A$58</c15:sqref>
                        </c15:formulaRef>
                      </c:ext>
                    </c:extLst>
                    <c:strCache>
                      <c:ptCount val="1"/>
                      <c:pt idx="0">
                        <c:v>Tax on income and Profits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Revenue!$B$54:$F$55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Actual</c:v>
                        </c:pt>
                        <c:pt idx="1">
                          <c:v>Budget</c:v>
                        </c:pt>
                        <c:pt idx="2">
                          <c:v>Mid-year Estimates</c:v>
                        </c:pt>
                        <c:pt idx="3">
                          <c:v>Revised Estimates</c:v>
                        </c:pt>
                        <c:pt idx="4">
                          <c:v>Projection</c:v>
                        </c:pt>
                      </c:lvl>
                      <c:lvl>
                        <c:pt idx="0">
                          <c:v>2023/24</c:v>
                        </c:pt>
                        <c:pt idx="1">
                          <c:v>2024/25</c:v>
                        </c:pt>
                        <c:pt idx="2">
                          <c:v>2024/25</c:v>
                        </c:pt>
                        <c:pt idx="3">
                          <c:v>2024/25</c:v>
                        </c:pt>
                        <c:pt idx="4">
                          <c:v>2025/26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Revenue!$B$58:$F$58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"/>
                      <c:pt idx="0">
                        <c:v>31249.868134009997</c:v>
                      </c:pt>
                      <c:pt idx="1">
                        <c:v>32815.119928934007</c:v>
                      </c:pt>
                      <c:pt idx="2">
                        <c:v>34415</c:v>
                      </c:pt>
                      <c:pt idx="3">
                        <c:v>34983.627475963949</c:v>
                      </c:pt>
                      <c:pt idx="4">
                        <c:v>38108.569835259703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71D-41CD-A2BC-7574F1A7D82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Revenue!$A$59</c15:sqref>
                        </c15:formulaRef>
                      </c:ext>
                    </c:extLst>
                    <c:strCache>
                      <c:ptCount val="1"/>
                      <c:pt idx="0">
                        <c:v>Withholding Tax on Interest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Revenue!$B$54:$F$55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Actual</c:v>
                        </c:pt>
                        <c:pt idx="1">
                          <c:v>Budget</c:v>
                        </c:pt>
                        <c:pt idx="2">
                          <c:v>Mid-year Estimates</c:v>
                        </c:pt>
                        <c:pt idx="3">
                          <c:v>Revised Estimates</c:v>
                        </c:pt>
                        <c:pt idx="4">
                          <c:v>Projection</c:v>
                        </c:pt>
                      </c:lvl>
                      <c:lvl>
                        <c:pt idx="0">
                          <c:v>2023/24</c:v>
                        </c:pt>
                        <c:pt idx="1">
                          <c:v>2024/25</c:v>
                        </c:pt>
                        <c:pt idx="2">
                          <c:v>2024/25</c:v>
                        </c:pt>
                        <c:pt idx="3">
                          <c:v>2024/25</c:v>
                        </c:pt>
                        <c:pt idx="4">
                          <c:v>2025/26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Revenue!$B$59:$F$59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"/>
                      <c:pt idx="0">
                        <c:v>960.47206325999991</c:v>
                      </c:pt>
                      <c:pt idx="1">
                        <c:v>869.11083035037495</c:v>
                      </c:pt>
                      <c:pt idx="2">
                        <c:v>1650</c:v>
                      </c:pt>
                      <c:pt idx="3">
                        <c:v>1641.442469566307</c:v>
                      </c:pt>
                      <c:pt idx="4">
                        <c:v>1777.5925740721555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71D-41CD-A2BC-7574F1A7D82A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Revenue!$A$60</c15:sqref>
                        </c15:formulaRef>
                      </c:ext>
                    </c:extLst>
                    <c:strCache>
                      <c:ptCount val="1"/>
                      <c:pt idx="0">
                        <c:v>Taxes on Property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Revenue!$B$54:$F$55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Actual</c:v>
                        </c:pt>
                        <c:pt idx="1">
                          <c:v>Budget</c:v>
                        </c:pt>
                        <c:pt idx="2">
                          <c:v>Mid-year Estimates</c:v>
                        </c:pt>
                        <c:pt idx="3">
                          <c:v>Revised Estimates</c:v>
                        </c:pt>
                        <c:pt idx="4">
                          <c:v>Projection</c:v>
                        </c:pt>
                      </c:lvl>
                      <c:lvl>
                        <c:pt idx="0">
                          <c:v>2023/24</c:v>
                        </c:pt>
                        <c:pt idx="1">
                          <c:v>2024/25</c:v>
                        </c:pt>
                        <c:pt idx="2">
                          <c:v>2024/25</c:v>
                        </c:pt>
                        <c:pt idx="3">
                          <c:v>2024/25</c:v>
                        </c:pt>
                        <c:pt idx="4">
                          <c:v>2025/26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Revenue!$B$60:$F$60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"/>
                      <c:pt idx="0">
                        <c:v>261.28284055</c:v>
                      </c:pt>
                      <c:pt idx="1">
                        <c:v>272.89043628650393</c:v>
                      </c:pt>
                      <c:pt idx="2">
                        <c:v>344.54029826359067</c:v>
                      </c:pt>
                      <c:pt idx="3">
                        <c:v>342.68041316437001</c:v>
                      </c:pt>
                      <c:pt idx="4">
                        <c:v>375.00709794516899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71D-41CD-A2BC-7574F1A7D82A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Revenue!$A$61</c15:sqref>
                        </c15:formulaRef>
                      </c:ext>
                    </c:extLst>
                    <c:strCache>
                      <c:ptCount val="1"/>
                      <c:pt idx="0">
                        <c:v>Domestic Taxes on Goods and Services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Revenue!$B$54:$F$55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Actual</c:v>
                        </c:pt>
                        <c:pt idx="1">
                          <c:v>Budget</c:v>
                        </c:pt>
                        <c:pt idx="2">
                          <c:v>Mid-year Estimates</c:v>
                        </c:pt>
                        <c:pt idx="3">
                          <c:v>Revised Estimates</c:v>
                        </c:pt>
                        <c:pt idx="4">
                          <c:v>Projection</c:v>
                        </c:pt>
                      </c:lvl>
                      <c:lvl>
                        <c:pt idx="0">
                          <c:v>2023/24</c:v>
                        </c:pt>
                        <c:pt idx="1">
                          <c:v>2024/25</c:v>
                        </c:pt>
                        <c:pt idx="2">
                          <c:v>2024/25</c:v>
                        </c:pt>
                        <c:pt idx="3">
                          <c:v>2024/25</c:v>
                        </c:pt>
                        <c:pt idx="4">
                          <c:v>2025/26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Revenue!$B$61:$F$61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"/>
                      <c:pt idx="0">
                        <c:v>18860.023278340002</c:v>
                      </c:pt>
                      <c:pt idx="1">
                        <c:v>21462.828072769233</c:v>
                      </c:pt>
                      <c:pt idx="2">
                        <c:v>22113.452909119402</c:v>
                      </c:pt>
                      <c:pt idx="3">
                        <c:v>22557.062036720228</c:v>
                      </c:pt>
                      <c:pt idx="4">
                        <c:v>25264.279871258259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71D-41CD-A2BC-7574F1A7D82A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Revenue!$A$62</c15:sqref>
                        </c15:formulaRef>
                      </c:ext>
                    </c:extLst>
                    <c:strCache>
                      <c:ptCount val="1"/>
                      <c:pt idx="0">
                        <c:v>Taxes on International Trade and Transactions 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Revenue!$B$54:$F$55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Actual</c:v>
                        </c:pt>
                        <c:pt idx="1">
                          <c:v>Budget</c:v>
                        </c:pt>
                        <c:pt idx="2">
                          <c:v>Mid-year Estimates</c:v>
                        </c:pt>
                        <c:pt idx="3">
                          <c:v>Revised Estimates</c:v>
                        </c:pt>
                        <c:pt idx="4">
                          <c:v>Projection</c:v>
                        </c:pt>
                      </c:lvl>
                      <c:lvl>
                        <c:pt idx="0">
                          <c:v>2023/24</c:v>
                        </c:pt>
                        <c:pt idx="1">
                          <c:v>2024/25</c:v>
                        </c:pt>
                        <c:pt idx="2">
                          <c:v>2024/25</c:v>
                        </c:pt>
                        <c:pt idx="3">
                          <c:v>2024/25</c:v>
                        </c:pt>
                        <c:pt idx="4">
                          <c:v>2025/26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Revenue!$B$62:$F$62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"/>
                      <c:pt idx="0">
                        <c:v>24869.886204979997</c:v>
                      </c:pt>
                      <c:pt idx="1">
                        <c:v>28045.407746000001</c:v>
                      </c:pt>
                      <c:pt idx="2">
                        <c:v>28602.986769254501</c:v>
                      </c:pt>
                      <c:pt idx="3">
                        <c:v>28618.645769254501</c:v>
                      </c:pt>
                      <c:pt idx="4">
                        <c:v>21732.152041999998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1D-41CD-A2BC-7574F1A7D82A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Revenue!$A$63</c15:sqref>
                        </c15:formulaRef>
                      </c:ext>
                    </c:extLst>
                    <c:strCache>
                      <c:ptCount val="1"/>
                      <c:pt idx="0">
                        <c:v>Stamp Duties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Revenue!$B$54:$F$55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Actual</c:v>
                        </c:pt>
                        <c:pt idx="1">
                          <c:v>Budget</c:v>
                        </c:pt>
                        <c:pt idx="2">
                          <c:v>Mid-year Estimates</c:v>
                        </c:pt>
                        <c:pt idx="3">
                          <c:v>Revised Estimates</c:v>
                        </c:pt>
                        <c:pt idx="4">
                          <c:v>Projection</c:v>
                        </c:pt>
                      </c:lvl>
                      <c:lvl>
                        <c:pt idx="0">
                          <c:v>2023/24</c:v>
                        </c:pt>
                        <c:pt idx="1">
                          <c:v>2024/25</c:v>
                        </c:pt>
                        <c:pt idx="2">
                          <c:v>2024/25</c:v>
                        </c:pt>
                        <c:pt idx="3">
                          <c:v>2024/25</c:v>
                        </c:pt>
                        <c:pt idx="4">
                          <c:v>2025/26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Revenue!$B$63:$F$63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"/>
                      <c:pt idx="0">
                        <c:v>252.00964968</c:v>
                      </c:pt>
                      <c:pt idx="1">
                        <c:v>149.31786281976002</c:v>
                      </c:pt>
                      <c:pt idx="2">
                        <c:v>477</c:v>
                      </c:pt>
                      <c:pt idx="3">
                        <c:v>477</c:v>
                      </c:pt>
                      <c:pt idx="4">
                        <c:v>519.53980768549445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71D-41CD-A2BC-7574F1A7D82A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Revenue!$A$65</c15:sqref>
                        </c15:formulaRef>
                      </c:ext>
                    </c:extLst>
                    <c:strCache>
                      <c:ptCount val="1"/>
                      <c:pt idx="0">
                        <c:v>Entrepreneurial and Property 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Revenue!$B$54:$F$55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Actual</c:v>
                        </c:pt>
                        <c:pt idx="1">
                          <c:v>Budget</c:v>
                        </c:pt>
                        <c:pt idx="2">
                          <c:v>Mid-year Estimates</c:v>
                        </c:pt>
                        <c:pt idx="3">
                          <c:v>Revised Estimates</c:v>
                        </c:pt>
                        <c:pt idx="4">
                          <c:v>Projection</c:v>
                        </c:pt>
                      </c:lvl>
                      <c:lvl>
                        <c:pt idx="0">
                          <c:v>2023/24</c:v>
                        </c:pt>
                        <c:pt idx="1">
                          <c:v>2024/25</c:v>
                        </c:pt>
                        <c:pt idx="2">
                          <c:v>2024/25</c:v>
                        </c:pt>
                        <c:pt idx="3">
                          <c:v>2024/25</c:v>
                        </c:pt>
                        <c:pt idx="4">
                          <c:v>2025/26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Revenue!$B$65:$F$65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"/>
                      <c:pt idx="0">
                        <c:v>4894.8843498699998</c:v>
                      </c:pt>
                      <c:pt idx="1">
                        <c:v>6079.78</c:v>
                      </c:pt>
                      <c:pt idx="2">
                        <c:v>4999.9317937862579</c:v>
                      </c:pt>
                      <c:pt idx="3">
                        <c:v>2731.7461025815264</c:v>
                      </c:pt>
                      <c:pt idx="4">
                        <c:v>5387.3768036948986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C71D-41CD-A2BC-7574F1A7D82A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Revenue!$A$66</c15:sqref>
                        </c15:formulaRef>
                      </c:ext>
                    </c:extLst>
                    <c:strCache>
                      <c:ptCount val="1"/>
                      <c:pt idx="0">
                        <c:v>Fines and Forfeitures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Revenue!$B$54:$F$55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Actual</c:v>
                        </c:pt>
                        <c:pt idx="1">
                          <c:v>Budget</c:v>
                        </c:pt>
                        <c:pt idx="2">
                          <c:v>Mid-year Estimates</c:v>
                        </c:pt>
                        <c:pt idx="3">
                          <c:v>Revised Estimates</c:v>
                        </c:pt>
                        <c:pt idx="4">
                          <c:v>Projection</c:v>
                        </c:pt>
                      </c:lvl>
                      <c:lvl>
                        <c:pt idx="0">
                          <c:v>2023/24</c:v>
                        </c:pt>
                        <c:pt idx="1">
                          <c:v>2024/25</c:v>
                        </c:pt>
                        <c:pt idx="2">
                          <c:v>2024/25</c:v>
                        </c:pt>
                        <c:pt idx="3">
                          <c:v>2024/25</c:v>
                        </c:pt>
                        <c:pt idx="4">
                          <c:v>2025/26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Revenue!$B$66:$F$66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"/>
                      <c:pt idx="0">
                        <c:v>97.974365280000001</c:v>
                      </c:pt>
                      <c:pt idx="1">
                        <c:v>104.1714425344242</c:v>
                      </c:pt>
                      <c:pt idx="2">
                        <c:v>103.980193952657</c:v>
                      </c:pt>
                      <c:pt idx="3">
                        <c:v>104.562036580309</c:v>
                      </c:pt>
                      <c:pt idx="4">
                        <c:v>105.607656946112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71D-41CD-A2BC-7574F1A7D82A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Revenue!$A$67</c15:sqref>
                        </c15:formulaRef>
                      </c:ext>
                    </c:extLst>
                    <c:strCache>
                      <c:ptCount val="1"/>
                      <c:pt idx="0">
                        <c:v>Administrative Fees, charges and incidental sales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Revenue!$B$54:$F$55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Actual</c:v>
                        </c:pt>
                        <c:pt idx="1">
                          <c:v>Budget</c:v>
                        </c:pt>
                        <c:pt idx="2">
                          <c:v>Mid-year Estimates</c:v>
                        </c:pt>
                        <c:pt idx="3">
                          <c:v>Revised Estimates</c:v>
                        </c:pt>
                        <c:pt idx="4">
                          <c:v>Projection</c:v>
                        </c:pt>
                      </c:lvl>
                      <c:lvl>
                        <c:pt idx="0">
                          <c:v>2023/24</c:v>
                        </c:pt>
                        <c:pt idx="1">
                          <c:v>2024/25</c:v>
                        </c:pt>
                        <c:pt idx="2">
                          <c:v>2024/25</c:v>
                        </c:pt>
                        <c:pt idx="3">
                          <c:v>2024/25</c:v>
                        </c:pt>
                        <c:pt idx="4">
                          <c:v>2025/26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Revenue!$B$67:$F$67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"/>
                      <c:pt idx="0">
                        <c:v>989.64200000000005</c:v>
                      </c:pt>
                      <c:pt idx="1">
                        <c:v>1497.1811324</c:v>
                      </c:pt>
                      <c:pt idx="2">
                        <c:v>1075.77520762936</c:v>
                      </c:pt>
                      <c:pt idx="3">
                        <c:v>1076.3835699358399</c:v>
                      </c:pt>
                      <c:pt idx="4">
                        <c:v>1138.6604781410099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C71D-41CD-A2BC-7574F1A7D82A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Revenue!$A$68</c15:sqref>
                        </c15:formulaRef>
                      </c:ext>
                    </c:extLst>
                    <c:strCache>
                      <c:ptCount val="1"/>
                      <c:pt idx="0">
                        <c:v>Lending and Equity Participation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Revenue!$B$54:$F$55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Actual</c:v>
                        </c:pt>
                        <c:pt idx="1">
                          <c:v>Budget</c:v>
                        </c:pt>
                        <c:pt idx="2">
                          <c:v>Mid-year Estimates</c:v>
                        </c:pt>
                        <c:pt idx="3">
                          <c:v>Revised Estimates</c:v>
                        </c:pt>
                        <c:pt idx="4">
                          <c:v>Projection</c:v>
                        </c:pt>
                      </c:lvl>
                      <c:lvl>
                        <c:pt idx="0">
                          <c:v>2023/24</c:v>
                        </c:pt>
                        <c:pt idx="1">
                          <c:v>2024/25</c:v>
                        </c:pt>
                        <c:pt idx="2">
                          <c:v>2024/25</c:v>
                        </c:pt>
                        <c:pt idx="3">
                          <c:v>2024/25</c:v>
                        </c:pt>
                        <c:pt idx="4">
                          <c:v>2025/26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Revenue!$B$68:$F$68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5"/>
                      <c:pt idx="0">
                        <c:v>12.147660719999999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71D-41CD-A2BC-7574F1A7D82A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Revenue!$A$69</c15:sqref>
                        </c15:formulaRef>
                      </c:ext>
                    </c:extLst>
                    <c:strCache>
                      <c:ptCount val="1"/>
                      <c:pt idx="0">
                        <c:v>External Grants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Revenue!$B$54:$F$55</c15:sqref>
                        </c15:formulaRef>
                      </c:ext>
                    </c:extLst>
                    <c:multiLvlStrCache>
                      <c:ptCount val="5"/>
                      <c:lvl>
                        <c:pt idx="0">
                          <c:v>Actual</c:v>
                        </c:pt>
                        <c:pt idx="1">
                          <c:v>Budget</c:v>
                        </c:pt>
                        <c:pt idx="2">
                          <c:v>Mid-year Estimates</c:v>
                        </c:pt>
                        <c:pt idx="3">
                          <c:v>Revised Estimates</c:v>
                        </c:pt>
                        <c:pt idx="4">
                          <c:v>Projection</c:v>
                        </c:pt>
                      </c:lvl>
                      <c:lvl>
                        <c:pt idx="0">
                          <c:v>2023/24</c:v>
                        </c:pt>
                        <c:pt idx="1">
                          <c:v>2024/25</c:v>
                        </c:pt>
                        <c:pt idx="2">
                          <c:v>2024/25</c:v>
                        </c:pt>
                        <c:pt idx="3">
                          <c:v>2024/25</c:v>
                        </c:pt>
                        <c:pt idx="4">
                          <c:v>2025/26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Revenue!$B$69:$F$69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C71D-41CD-A2BC-7574F1A7D82A}"/>
                  </c:ext>
                </c:extLst>
              </c15:ser>
            </c15:filteredBarSeries>
          </c:ext>
        </c:extLst>
      </c:barChart>
      <c:catAx>
        <c:axId val="25502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  <c:crossAx val="255020415"/>
        <c:crosses val="autoZero"/>
        <c:auto val="1"/>
        <c:lblAlgn val="ctr"/>
        <c:lblOffset val="100"/>
        <c:noMultiLvlLbl val="0"/>
      </c:catAx>
      <c:valAx>
        <c:axId val="255020415"/>
        <c:scaling>
          <c:orientation val="minMax"/>
        </c:scaling>
        <c:delete val="0"/>
        <c:axPos val="l"/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NA"/>
          </a:p>
        </c:txPr>
        <c:crossAx val="25502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N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rgbClr val="002060"/>
      </a:solidFill>
      <a:round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en-NA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Graph!$E$1</c:f>
              <c:strCache>
                <c:ptCount val="1"/>
                <c:pt idx="0">
                  <c:v>Debt-to-GDP Ratio (%)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Graph!$A$2:$A$20</c:f>
              <c:strCache>
                <c:ptCount val="18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  <c:pt idx="11">
                  <c:v>2019/20</c:v>
                </c:pt>
                <c:pt idx="12">
                  <c:v>2020/21</c:v>
                </c:pt>
                <c:pt idx="13">
                  <c:v>2021/22</c:v>
                </c:pt>
                <c:pt idx="14">
                  <c:v>2022/23</c:v>
                </c:pt>
                <c:pt idx="15">
                  <c:v>2023/24</c:v>
                </c:pt>
                <c:pt idx="16">
                  <c:v>2024/25</c:v>
                </c:pt>
                <c:pt idx="17">
                  <c:v>2025/26</c:v>
                </c:pt>
              </c:strCache>
              <c:extLst/>
            </c:strRef>
          </c:cat>
          <c:val>
            <c:numRef>
              <c:f>Graph!$E$2:$E$20</c:f>
              <c:numCache>
                <c:formatCode>General</c:formatCode>
                <c:ptCount val="18"/>
                <c:pt idx="0" formatCode="0.0">
                  <c:v>18.2</c:v>
                </c:pt>
                <c:pt idx="1">
                  <c:v>15.6</c:v>
                </c:pt>
                <c:pt idx="2">
                  <c:v>16.600000000000001</c:v>
                </c:pt>
                <c:pt idx="3">
                  <c:v>25.9</c:v>
                </c:pt>
                <c:pt idx="4">
                  <c:v>24.9</c:v>
                </c:pt>
                <c:pt idx="5">
                  <c:v>24.3</c:v>
                </c:pt>
                <c:pt idx="6">
                  <c:v>25.4</c:v>
                </c:pt>
                <c:pt idx="7">
                  <c:v>39.6</c:v>
                </c:pt>
                <c:pt idx="8">
                  <c:v>43.4</c:v>
                </c:pt>
                <c:pt idx="9">
                  <c:v>42.8</c:v>
                </c:pt>
                <c:pt idx="10">
                  <c:v>48.3</c:v>
                </c:pt>
                <c:pt idx="11">
                  <c:v>56.5</c:v>
                </c:pt>
                <c:pt idx="12">
                  <c:v>62.6</c:v>
                </c:pt>
                <c:pt idx="13" formatCode="0.0">
                  <c:v>66.400000000000006</c:v>
                </c:pt>
                <c:pt idx="14">
                  <c:v>67.599999999999994</c:v>
                </c:pt>
                <c:pt idx="15" formatCode="0.0">
                  <c:v>65.099999999999994</c:v>
                </c:pt>
                <c:pt idx="16" formatCode="0.0">
                  <c:v>67.3</c:v>
                </c:pt>
                <c:pt idx="17" formatCode="0.0">
                  <c:v>67.5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25F0-456E-A3A8-1CD2DD870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29344799"/>
        <c:axId val="1129345279"/>
      </c:barChart>
      <c:catAx>
        <c:axId val="112934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29345279"/>
        <c:crosses val="autoZero"/>
        <c:auto val="1"/>
        <c:lblAlgn val="ctr"/>
        <c:lblOffset val="100"/>
        <c:noMultiLvlLbl val="0"/>
      </c:catAx>
      <c:valAx>
        <c:axId val="1129345279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12934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rgbClr val="002060"/>
      </a:solidFill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Education</a:t>
            </a:r>
            <a:r>
              <a:rPr lang="en-US" b="1" baseline="0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21.9%</a:t>
            </a:r>
          </a:p>
        </c:rich>
      </c:tx>
      <c:layout>
        <c:manualLayout>
          <c:xMode val="edge"/>
          <c:yMode val="edge"/>
          <c:x val="0.16372534722222223"/>
          <c:y val="5.0194984193427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465"/>
          <c:y val="0.26285355128293947"/>
          <c:w val="0.51306145833333339"/>
          <c:h val="0.6734734898068571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D2-4DC0-9DF6-49F07E479ACA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D2-4DC0-9DF6-49F07E479ACA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Education</c:v>
                </c:pt>
                <c:pt idx="1">
                  <c:v>total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 formatCode="_-* #,##0_-;\-* #,##0_-;_-* &quot;-&quot;??_-;_-@_-">
                  <c:v>18381140</c:v>
                </c:pt>
                <c:pt idx="1">
                  <c:v>84102917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D2-4DC0-9DF6-49F07E479A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CC4274-4C64-994B-B171-B5DF4752AD93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8BF454-091F-6148-8D4D-023BD7CD09E3}">
      <dgm:prSet/>
      <dgm:spPr>
        <a:solidFill>
          <a:srgbClr val="002060"/>
        </a:solidFill>
        <a:ln w="38100">
          <a:noFill/>
        </a:ln>
      </dgm:spPr>
      <dgm:t>
        <a:bodyPr/>
        <a:lstStyle/>
        <a:p>
          <a:pPr algn="l" rtl="0"/>
          <a:r>
            <a: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Global, Regional and Domestic Outlook</a:t>
          </a:r>
          <a:endParaRPr lang="en-GB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49CAF-3660-9D45-9E23-9A32399305CD}" type="parTrans" cxnId="{F2771800-6723-CA46-A50B-9BEB873D37DE}">
      <dgm:prSet/>
      <dgm:spPr/>
      <dgm:t>
        <a:bodyPr/>
        <a:lstStyle/>
        <a:p>
          <a:pPr algn="l"/>
          <a:endParaRPr lang="en-GB" b="1"/>
        </a:p>
      </dgm:t>
    </dgm:pt>
    <dgm:pt modelId="{5C710542-24BB-7641-8588-8380DFAE6279}" type="sibTrans" cxnId="{F2771800-6723-CA46-A50B-9BEB873D37DE}">
      <dgm:prSet/>
      <dgm:spPr>
        <a:solidFill>
          <a:srgbClr val="FB7E00">
            <a:alpha val="90000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pPr algn="l"/>
          <a:endParaRPr lang="en-GB" b="1" dirty="0"/>
        </a:p>
      </dgm:t>
    </dgm:pt>
    <dgm:pt modelId="{92251F00-E690-4E0C-A4A2-AD0835AA0B84}">
      <dgm:prSet/>
      <dgm:spPr>
        <a:solidFill>
          <a:srgbClr val="002060"/>
        </a:solidFill>
        <a:ln w="38100">
          <a:noFill/>
        </a:ln>
      </dgm:spPr>
      <dgm:t>
        <a:bodyPr/>
        <a:lstStyle/>
        <a:p>
          <a:pPr algn="l" rtl="0"/>
          <a:r>
            <a: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 Trends</a:t>
          </a:r>
          <a:endParaRPr lang="en-GB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F10B91-A3D0-4102-941F-C8D4F7838673}" type="parTrans" cxnId="{CB7EAC67-F038-4229-966F-0536A1A8A7BA}">
      <dgm:prSet/>
      <dgm:spPr/>
      <dgm:t>
        <a:bodyPr/>
        <a:lstStyle/>
        <a:p>
          <a:endParaRPr lang="en-ZA"/>
        </a:p>
      </dgm:t>
    </dgm:pt>
    <dgm:pt modelId="{B49B7F9D-2A9C-42AC-9D59-1C4D06388FDD}" type="sibTrans" cxnId="{CB7EAC67-F038-4229-966F-0536A1A8A7BA}">
      <dgm:prSet/>
      <dgm:spPr>
        <a:solidFill>
          <a:srgbClr val="FB7E00">
            <a:alpha val="90000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en-ZA"/>
        </a:p>
      </dgm:t>
    </dgm:pt>
    <dgm:pt modelId="{D1971159-D996-4E49-913B-71B13188B43E}">
      <dgm:prSet/>
      <dgm:spPr>
        <a:solidFill>
          <a:srgbClr val="002060"/>
        </a:solidFill>
        <a:ln w="38100">
          <a:noFill/>
        </a:ln>
      </dgm:spPr>
      <dgm:t>
        <a:bodyPr/>
        <a:lstStyle/>
        <a:p>
          <a:pPr algn="l" rtl="0"/>
          <a:r>
            <a: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Choices, Trade Offs &amp; Direction</a:t>
          </a:r>
          <a:endParaRPr lang="en-GB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307669-4B30-47C6-9CE5-D2301367C6B9}" type="parTrans" cxnId="{92CD2276-D3B2-4A57-8E7C-8D14B32D992E}">
      <dgm:prSet/>
      <dgm:spPr/>
      <dgm:t>
        <a:bodyPr/>
        <a:lstStyle/>
        <a:p>
          <a:endParaRPr lang="en-ZA"/>
        </a:p>
      </dgm:t>
    </dgm:pt>
    <dgm:pt modelId="{F10526B3-E001-4D4F-A6B9-6EE25CDC5AA6}" type="sibTrans" cxnId="{92CD2276-D3B2-4A57-8E7C-8D14B32D992E}">
      <dgm:prSet/>
      <dgm:spPr>
        <a:solidFill>
          <a:srgbClr val="FB7E00">
            <a:alpha val="90000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en-ZA" dirty="0"/>
        </a:p>
      </dgm:t>
    </dgm:pt>
    <dgm:pt modelId="{54C0930B-6A90-4991-BAF5-449F1C32578E}">
      <dgm:prSet/>
      <dgm:spPr>
        <a:solidFill>
          <a:srgbClr val="002060"/>
        </a:solidFill>
        <a:ln w="38100">
          <a:noFill/>
        </a:ln>
      </dgm:spPr>
      <dgm:t>
        <a:bodyPr/>
        <a:lstStyle/>
        <a:p>
          <a:pPr algn="l" rtl="0"/>
          <a:r>
            <a: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Economic Direction</a:t>
          </a:r>
        </a:p>
      </dgm:t>
    </dgm:pt>
    <dgm:pt modelId="{43DC3466-BF4F-455F-8D99-70961978551E}" type="parTrans" cxnId="{157CF79F-E515-427B-9410-3C2803676889}">
      <dgm:prSet/>
      <dgm:spPr/>
      <dgm:t>
        <a:bodyPr/>
        <a:lstStyle/>
        <a:p>
          <a:endParaRPr lang="en-ZA"/>
        </a:p>
      </dgm:t>
    </dgm:pt>
    <dgm:pt modelId="{7A61CD1D-EBDF-4F24-BEAB-16DF13C6125C}" type="sibTrans" cxnId="{157CF79F-E515-427B-9410-3C2803676889}">
      <dgm:prSet/>
      <dgm:spPr>
        <a:solidFill>
          <a:srgbClr val="FB7E00">
            <a:alpha val="90000"/>
          </a:srgbClr>
        </a:solidFill>
        <a:ln>
          <a:solidFill>
            <a:srgbClr val="002060">
              <a:alpha val="90000"/>
            </a:srgbClr>
          </a:solidFill>
        </a:ln>
      </dgm:spPr>
      <dgm:t>
        <a:bodyPr/>
        <a:lstStyle/>
        <a:p>
          <a:endParaRPr lang="en-ZA"/>
        </a:p>
      </dgm:t>
    </dgm:pt>
    <dgm:pt modelId="{1EFC382B-DDE9-4990-8D4C-0C04115F4921}">
      <dgm:prSet/>
      <dgm:spPr>
        <a:solidFill>
          <a:srgbClr val="002060"/>
        </a:solidFill>
        <a:ln w="38100">
          <a:noFill/>
        </a:ln>
      </dgm:spPr>
      <dgm:t>
        <a:bodyPr/>
        <a:lstStyle/>
        <a:p>
          <a:pPr algn="l"/>
          <a:r>
            <a:rPr lang="en-GB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endParaRPr lang="en-GB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5F1A2-6C76-4372-A0AD-CE220EDB980F}" type="parTrans" cxnId="{8196F20B-B189-4964-BCEB-BE2DE558964B}">
      <dgm:prSet/>
      <dgm:spPr/>
      <dgm:t>
        <a:bodyPr/>
        <a:lstStyle/>
        <a:p>
          <a:endParaRPr lang="en-GB"/>
        </a:p>
      </dgm:t>
    </dgm:pt>
    <dgm:pt modelId="{B36DC37E-B590-42C0-83EB-9CE5AC9596BE}" type="sibTrans" cxnId="{8196F20B-B189-4964-BCEB-BE2DE558964B}">
      <dgm:prSet/>
      <dgm:spPr/>
      <dgm:t>
        <a:bodyPr/>
        <a:lstStyle/>
        <a:p>
          <a:endParaRPr lang="en-GB"/>
        </a:p>
      </dgm:t>
    </dgm:pt>
    <dgm:pt modelId="{E3EF9155-3952-C744-8317-A6A140462499}" type="pres">
      <dgm:prSet presAssocID="{4FCC4274-4C64-994B-B171-B5DF4752AD93}" presName="outerComposite" presStyleCnt="0">
        <dgm:presLayoutVars>
          <dgm:chMax val="5"/>
          <dgm:dir/>
          <dgm:resizeHandles val="exact"/>
        </dgm:presLayoutVars>
      </dgm:prSet>
      <dgm:spPr/>
    </dgm:pt>
    <dgm:pt modelId="{63D02D53-AAFF-F847-8965-3D6970BC9D61}" type="pres">
      <dgm:prSet presAssocID="{4FCC4274-4C64-994B-B171-B5DF4752AD93}" presName="dummyMaxCanvas" presStyleCnt="0">
        <dgm:presLayoutVars/>
      </dgm:prSet>
      <dgm:spPr/>
    </dgm:pt>
    <dgm:pt modelId="{8B4FB903-515D-465D-87D0-A26E17908B67}" type="pres">
      <dgm:prSet presAssocID="{4FCC4274-4C64-994B-B171-B5DF4752AD93}" presName="FiveNodes_1" presStyleLbl="node1" presStyleIdx="0" presStyleCnt="5" custScaleY="80704">
        <dgm:presLayoutVars>
          <dgm:bulletEnabled val="1"/>
        </dgm:presLayoutVars>
      </dgm:prSet>
      <dgm:spPr/>
    </dgm:pt>
    <dgm:pt modelId="{641B1A37-F42C-42CC-99A0-9089EC5A3A03}" type="pres">
      <dgm:prSet presAssocID="{4FCC4274-4C64-994B-B171-B5DF4752AD93}" presName="FiveNodes_2" presStyleLbl="node1" presStyleIdx="1" presStyleCnt="5" custScaleY="77883">
        <dgm:presLayoutVars>
          <dgm:bulletEnabled val="1"/>
        </dgm:presLayoutVars>
      </dgm:prSet>
      <dgm:spPr/>
    </dgm:pt>
    <dgm:pt modelId="{DE3D4C62-5A90-418C-8D1B-E4F69499FA30}" type="pres">
      <dgm:prSet presAssocID="{4FCC4274-4C64-994B-B171-B5DF4752AD93}" presName="FiveNodes_3" presStyleLbl="node1" presStyleIdx="2" presStyleCnt="5" custScaleY="82439">
        <dgm:presLayoutVars>
          <dgm:bulletEnabled val="1"/>
        </dgm:presLayoutVars>
      </dgm:prSet>
      <dgm:spPr/>
    </dgm:pt>
    <dgm:pt modelId="{844F8116-3E73-4888-A713-DD5645E56947}" type="pres">
      <dgm:prSet presAssocID="{4FCC4274-4C64-994B-B171-B5DF4752AD93}" presName="FiveNodes_4" presStyleLbl="node1" presStyleIdx="3" presStyleCnt="5" custScaleY="83306">
        <dgm:presLayoutVars>
          <dgm:bulletEnabled val="1"/>
        </dgm:presLayoutVars>
      </dgm:prSet>
      <dgm:spPr/>
    </dgm:pt>
    <dgm:pt modelId="{6993AA8A-6B1A-4B71-805A-9E2E79524FBA}" type="pres">
      <dgm:prSet presAssocID="{4FCC4274-4C64-994B-B171-B5DF4752AD93}" presName="FiveNodes_5" presStyleLbl="node1" presStyleIdx="4" presStyleCnt="5" custScaleY="85467">
        <dgm:presLayoutVars>
          <dgm:bulletEnabled val="1"/>
        </dgm:presLayoutVars>
      </dgm:prSet>
      <dgm:spPr/>
    </dgm:pt>
    <dgm:pt modelId="{D2BF4DB7-6AFB-4CDA-85CF-81ACFCE3ABAD}" type="pres">
      <dgm:prSet presAssocID="{4FCC4274-4C64-994B-B171-B5DF4752AD93}" presName="FiveConn_1-2" presStyleLbl="fgAccFollowNode1" presStyleIdx="0" presStyleCnt="4">
        <dgm:presLayoutVars>
          <dgm:bulletEnabled val="1"/>
        </dgm:presLayoutVars>
      </dgm:prSet>
      <dgm:spPr/>
    </dgm:pt>
    <dgm:pt modelId="{D02B1BFE-1FDA-4D04-915C-FAA5F5B28824}" type="pres">
      <dgm:prSet presAssocID="{4FCC4274-4C64-994B-B171-B5DF4752AD93}" presName="FiveConn_2-3" presStyleLbl="fgAccFollowNode1" presStyleIdx="1" presStyleCnt="4">
        <dgm:presLayoutVars>
          <dgm:bulletEnabled val="1"/>
        </dgm:presLayoutVars>
      </dgm:prSet>
      <dgm:spPr/>
    </dgm:pt>
    <dgm:pt modelId="{CE30E938-B168-4A35-BEE7-7E45EFBF10BD}" type="pres">
      <dgm:prSet presAssocID="{4FCC4274-4C64-994B-B171-B5DF4752AD93}" presName="FiveConn_3-4" presStyleLbl="fgAccFollowNode1" presStyleIdx="2" presStyleCnt="4">
        <dgm:presLayoutVars>
          <dgm:bulletEnabled val="1"/>
        </dgm:presLayoutVars>
      </dgm:prSet>
      <dgm:spPr/>
    </dgm:pt>
    <dgm:pt modelId="{64E6B9A2-7B21-41F4-9841-EA5A99E319B3}" type="pres">
      <dgm:prSet presAssocID="{4FCC4274-4C64-994B-B171-B5DF4752AD93}" presName="FiveConn_4-5" presStyleLbl="fgAccFollowNode1" presStyleIdx="3" presStyleCnt="4">
        <dgm:presLayoutVars>
          <dgm:bulletEnabled val="1"/>
        </dgm:presLayoutVars>
      </dgm:prSet>
      <dgm:spPr/>
    </dgm:pt>
    <dgm:pt modelId="{E6FBAD92-87C4-4149-9A71-F1D6864AC7E2}" type="pres">
      <dgm:prSet presAssocID="{4FCC4274-4C64-994B-B171-B5DF4752AD93}" presName="FiveNodes_1_text" presStyleLbl="node1" presStyleIdx="4" presStyleCnt="5">
        <dgm:presLayoutVars>
          <dgm:bulletEnabled val="1"/>
        </dgm:presLayoutVars>
      </dgm:prSet>
      <dgm:spPr/>
    </dgm:pt>
    <dgm:pt modelId="{91578E28-3A25-43D6-8785-6F7C96234915}" type="pres">
      <dgm:prSet presAssocID="{4FCC4274-4C64-994B-B171-B5DF4752AD93}" presName="FiveNodes_2_text" presStyleLbl="node1" presStyleIdx="4" presStyleCnt="5">
        <dgm:presLayoutVars>
          <dgm:bulletEnabled val="1"/>
        </dgm:presLayoutVars>
      </dgm:prSet>
      <dgm:spPr/>
    </dgm:pt>
    <dgm:pt modelId="{12861357-DA77-4138-8B45-0853F25875D5}" type="pres">
      <dgm:prSet presAssocID="{4FCC4274-4C64-994B-B171-B5DF4752AD93}" presName="FiveNodes_3_text" presStyleLbl="node1" presStyleIdx="4" presStyleCnt="5">
        <dgm:presLayoutVars>
          <dgm:bulletEnabled val="1"/>
        </dgm:presLayoutVars>
      </dgm:prSet>
      <dgm:spPr/>
    </dgm:pt>
    <dgm:pt modelId="{EE258A57-EB86-4098-9024-A4076569EF10}" type="pres">
      <dgm:prSet presAssocID="{4FCC4274-4C64-994B-B171-B5DF4752AD93}" presName="FiveNodes_4_text" presStyleLbl="node1" presStyleIdx="4" presStyleCnt="5">
        <dgm:presLayoutVars>
          <dgm:bulletEnabled val="1"/>
        </dgm:presLayoutVars>
      </dgm:prSet>
      <dgm:spPr/>
    </dgm:pt>
    <dgm:pt modelId="{59E2E39B-502F-4779-BC21-29E2B577D054}" type="pres">
      <dgm:prSet presAssocID="{4FCC4274-4C64-994B-B171-B5DF4752AD9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2771800-6723-CA46-A50B-9BEB873D37DE}" srcId="{4FCC4274-4C64-994B-B171-B5DF4752AD93}" destId="{B98BF454-091F-6148-8D4D-023BD7CD09E3}" srcOrd="0" destOrd="0" parTransId="{72049CAF-3660-9D45-9E23-9A32399305CD}" sibTransId="{5C710542-24BB-7641-8588-8380DFAE6279}"/>
    <dgm:cxn modelId="{4242A108-064F-459C-808A-108633DB8401}" type="presOf" srcId="{5C710542-24BB-7641-8588-8380DFAE6279}" destId="{D2BF4DB7-6AFB-4CDA-85CF-81ACFCE3ABAD}" srcOrd="0" destOrd="0" presId="urn:microsoft.com/office/officeart/2005/8/layout/vProcess5"/>
    <dgm:cxn modelId="{8196F20B-B189-4964-BCEB-BE2DE558964B}" srcId="{4FCC4274-4C64-994B-B171-B5DF4752AD93}" destId="{1EFC382B-DDE9-4990-8D4C-0C04115F4921}" srcOrd="4" destOrd="0" parTransId="{5DC5F1A2-6C76-4372-A0AD-CE220EDB980F}" sibTransId="{B36DC37E-B590-42C0-83EB-9CE5AC9596BE}"/>
    <dgm:cxn modelId="{F9AAA61B-2B5C-F44C-8CF0-33DDEAD280AD}" type="presOf" srcId="{4FCC4274-4C64-994B-B171-B5DF4752AD93}" destId="{E3EF9155-3952-C744-8317-A6A140462499}" srcOrd="0" destOrd="0" presId="urn:microsoft.com/office/officeart/2005/8/layout/vProcess5"/>
    <dgm:cxn modelId="{6E04043A-2795-4501-A28D-A89BD06254B0}" type="presOf" srcId="{54C0930B-6A90-4991-BAF5-449F1C32578E}" destId="{844F8116-3E73-4888-A713-DD5645E56947}" srcOrd="0" destOrd="0" presId="urn:microsoft.com/office/officeart/2005/8/layout/vProcess5"/>
    <dgm:cxn modelId="{CB7EAC67-F038-4229-966F-0536A1A8A7BA}" srcId="{4FCC4274-4C64-994B-B171-B5DF4752AD93}" destId="{92251F00-E690-4E0C-A4A2-AD0835AA0B84}" srcOrd="1" destOrd="0" parTransId="{21F10B91-A3D0-4102-941F-C8D4F7838673}" sibTransId="{B49B7F9D-2A9C-42AC-9D59-1C4D06388FDD}"/>
    <dgm:cxn modelId="{DED4FE4E-3E8A-4698-9E1A-4726DE232F45}" type="presOf" srcId="{1EFC382B-DDE9-4990-8D4C-0C04115F4921}" destId="{59E2E39B-502F-4779-BC21-29E2B577D054}" srcOrd="1" destOrd="0" presId="urn:microsoft.com/office/officeart/2005/8/layout/vProcess5"/>
    <dgm:cxn modelId="{B5748C6F-C8B1-49F6-AD1D-9BBB22789876}" type="presOf" srcId="{B98BF454-091F-6148-8D4D-023BD7CD09E3}" destId="{E6FBAD92-87C4-4149-9A71-F1D6864AC7E2}" srcOrd="1" destOrd="0" presId="urn:microsoft.com/office/officeart/2005/8/layout/vProcess5"/>
    <dgm:cxn modelId="{017A0C53-EDE4-45AF-9DF3-FE4ED25CC132}" type="presOf" srcId="{54C0930B-6A90-4991-BAF5-449F1C32578E}" destId="{EE258A57-EB86-4098-9024-A4076569EF10}" srcOrd="1" destOrd="0" presId="urn:microsoft.com/office/officeart/2005/8/layout/vProcess5"/>
    <dgm:cxn modelId="{92CD2276-D3B2-4A57-8E7C-8D14B32D992E}" srcId="{4FCC4274-4C64-994B-B171-B5DF4752AD93}" destId="{D1971159-D996-4E49-913B-71B13188B43E}" srcOrd="2" destOrd="0" parTransId="{2F307669-4B30-47C6-9CE5-D2301367C6B9}" sibTransId="{F10526B3-E001-4D4F-A6B9-6EE25CDC5AA6}"/>
    <dgm:cxn modelId="{8881C07F-55E1-4ECD-8DB1-7BC67713BD30}" type="presOf" srcId="{B49B7F9D-2A9C-42AC-9D59-1C4D06388FDD}" destId="{D02B1BFE-1FDA-4D04-915C-FAA5F5B28824}" srcOrd="0" destOrd="0" presId="urn:microsoft.com/office/officeart/2005/8/layout/vProcess5"/>
    <dgm:cxn modelId="{157CF79F-E515-427B-9410-3C2803676889}" srcId="{4FCC4274-4C64-994B-B171-B5DF4752AD93}" destId="{54C0930B-6A90-4991-BAF5-449F1C32578E}" srcOrd="3" destOrd="0" parTransId="{43DC3466-BF4F-455F-8D99-70961978551E}" sibTransId="{7A61CD1D-EBDF-4F24-BEAB-16DF13C6125C}"/>
    <dgm:cxn modelId="{CDB701A5-F16D-4382-A882-FA691AAE2E8C}" type="presOf" srcId="{7A61CD1D-EBDF-4F24-BEAB-16DF13C6125C}" destId="{64E6B9A2-7B21-41F4-9841-EA5A99E319B3}" srcOrd="0" destOrd="0" presId="urn:microsoft.com/office/officeart/2005/8/layout/vProcess5"/>
    <dgm:cxn modelId="{3AFD21A8-80B7-456A-8F79-BEE90B77AED0}" type="presOf" srcId="{B98BF454-091F-6148-8D4D-023BD7CD09E3}" destId="{8B4FB903-515D-465D-87D0-A26E17908B67}" srcOrd="0" destOrd="0" presId="urn:microsoft.com/office/officeart/2005/8/layout/vProcess5"/>
    <dgm:cxn modelId="{02E471AF-5EC8-4A7F-A96B-4784C5FD7355}" type="presOf" srcId="{92251F00-E690-4E0C-A4A2-AD0835AA0B84}" destId="{641B1A37-F42C-42CC-99A0-9089EC5A3A03}" srcOrd="0" destOrd="0" presId="urn:microsoft.com/office/officeart/2005/8/layout/vProcess5"/>
    <dgm:cxn modelId="{05ED1CB6-CB8B-4F18-845C-01165EDB619D}" type="presOf" srcId="{D1971159-D996-4E49-913B-71B13188B43E}" destId="{DE3D4C62-5A90-418C-8D1B-E4F69499FA30}" srcOrd="0" destOrd="0" presId="urn:microsoft.com/office/officeart/2005/8/layout/vProcess5"/>
    <dgm:cxn modelId="{8A7BB3E2-0FCA-4263-B81B-6899C2181B1D}" type="presOf" srcId="{1EFC382B-DDE9-4990-8D4C-0C04115F4921}" destId="{6993AA8A-6B1A-4B71-805A-9E2E79524FBA}" srcOrd="0" destOrd="0" presId="urn:microsoft.com/office/officeart/2005/8/layout/vProcess5"/>
    <dgm:cxn modelId="{73F8A1E7-1785-4A68-9692-B0A370B77B47}" type="presOf" srcId="{D1971159-D996-4E49-913B-71B13188B43E}" destId="{12861357-DA77-4138-8B45-0853F25875D5}" srcOrd="1" destOrd="0" presId="urn:microsoft.com/office/officeart/2005/8/layout/vProcess5"/>
    <dgm:cxn modelId="{5AF397EA-F97C-4D38-A128-2D3C28E03B42}" type="presOf" srcId="{92251F00-E690-4E0C-A4A2-AD0835AA0B84}" destId="{91578E28-3A25-43D6-8785-6F7C96234915}" srcOrd="1" destOrd="0" presId="urn:microsoft.com/office/officeart/2005/8/layout/vProcess5"/>
    <dgm:cxn modelId="{57A304FD-E0C6-474E-BD79-A854AED1FACA}" type="presOf" srcId="{F10526B3-E001-4D4F-A6B9-6EE25CDC5AA6}" destId="{CE30E938-B168-4A35-BEE7-7E45EFBF10BD}" srcOrd="0" destOrd="0" presId="urn:microsoft.com/office/officeart/2005/8/layout/vProcess5"/>
    <dgm:cxn modelId="{B54483BA-17A9-524F-A075-D0BD736BD321}" type="presParOf" srcId="{E3EF9155-3952-C744-8317-A6A140462499}" destId="{63D02D53-AAFF-F847-8965-3D6970BC9D61}" srcOrd="0" destOrd="0" presId="urn:microsoft.com/office/officeart/2005/8/layout/vProcess5"/>
    <dgm:cxn modelId="{E9CEF186-D333-45EB-AF04-22C6B75A00FB}" type="presParOf" srcId="{E3EF9155-3952-C744-8317-A6A140462499}" destId="{8B4FB903-515D-465D-87D0-A26E17908B67}" srcOrd="1" destOrd="0" presId="urn:microsoft.com/office/officeart/2005/8/layout/vProcess5"/>
    <dgm:cxn modelId="{E519FF81-CB5C-43D0-9809-8325A2B2BD01}" type="presParOf" srcId="{E3EF9155-3952-C744-8317-A6A140462499}" destId="{641B1A37-F42C-42CC-99A0-9089EC5A3A03}" srcOrd="2" destOrd="0" presId="urn:microsoft.com/office/officeart/2005/8/layout/vProcess5"/>
    <dgm:cxn modelId="{5B416D48-27DF-46A6-BDB1-F80665BB85DB}" type="presParOf" srcId="{E3EF9155-3952-C744-8317-A6A140462499}" destId="{DE3D4C62-5A90-418C-8D1B-E4F69499FA30}" srcOrd="3" destOrd="0" presId="urn:microsoft.com/office/officeart/2005/8/layout/vProcess5"/>
    <dgm:cxn modelId="{6B2C2CBD-8ABD-416B-8132-DA91916FD1AE}" type="presParOf" srcId="{E3EF9155-3952-C744-8317-A6A140462499}" destId="{844F8116-3E73-4888-A713-DD5645E56947}" srcOrd="4" destOrd="0" presId="urn:microsoft.com/office/officeart/2005/8/layout/vProcess5"/>
    <dgm:cxn modelId="{1CC989F0-1ABF-4932-8531-A8818D4B4D25}" type="presParOf" srcId="{E3EF9155-3952-C744-8317-A6A140462499}" destId="{6993AA8A-6B1A-4B71-805A-9E2E79524FBA}" srcOrd="5" destOrd="0" presId="urn:microsoft.com/office/officeart/2005/8/layout/vProcess5"/>
    <dgm:cxn modelId="{8EA20D2D-DC76-4062-B844-0D44405250E0}" type="presParOf" srcId="{E3EF9155-3952-C744-8317-A6A140462499}" destId="{D2BF4DB7-6AFB-4CDA-85CF-81ACFCE3ABAD}" srcOrd="6" destOrd="0" presId="urn:microsoft.com/office/officeart/2005/8/layout/vProcess5"/>
    <dgm:cxn modelId="{9E71888D-E8D6-4A48-88C9-AC740890466A}" type="presParOf" srcId="{E3EF9155-3952-C744-8317-A6A140462499}" destId="{D02B1BFE-1FDA-4D04-915C-FAA5F5B28824}" srcOrd="7" destOrd="0" presId="urn:microsoft.com/office/officeart/2005/8/layout/vProcess5"/>
    <dgm:cxn modelId="{0C2355D9-7DD1-400E-B439-588061B1CB0D}" type="presParOf" srcId="{E3EF9155-3952-C744-8317-A6A140462499}" destId="{CE30E938-B168-4A35-BEE7-7E45EFBF10BD}" srcOrd="8" destOrd="0" presId="urn:microsoft.com/office/officeart/2005/8/layout/vProcess5"/>
    <dgm:cxn modelId="{810111A6-392C-42DE-B40A-419F37CF1DB2}" type="presParOf" srcId="{E3EF9155-3952-C744-8317-A6A140462499}" destId="{64E6B9A2-7B21-41F4-9841-EA5A99E319B3}" srcOrd="9" destOrd="0" presId="urn:microsoft.com/office/officeart/2005/8/layout/vProcess5"/>
    <dgm:cxn modelId="{38B75706-F3A1-45A7-A09F-56C14502082E}" type="presParOf" srcId="{E3EF9155-3952-C744-8317-A6A140462499}" destId="{E6FBAD92-87C4-4149-9A71-F1D6864AC7E2}" srcOrd="10" destOrd="0" presId="urn:microsoft.com/office/officeart/2005/8/layout/vProcess5"/>
    <dgm:cxn modelId="{AD3020A3-1197-4897-BBE6-1C2FA0ABF825}" type="presParOf" srcId="{E3EF9155-3952-C744-8317-A6A140462499}" destId="{91578E28-3A25-43D6-8785-6F7C96234915}" srcOrd="11" destOrd="0" presId="urn:microsoft.com/office/officeart/2005/8/layout/vProcess5"/>
    <dgm:cxn modelId="{DE00254A-0EF6-44AB-808F-2A2C9A5D8814}" type="presParOf" srcId="{E3EF9155-3952-C744-8317-A6A140462499}" destId="{12861357-DA77-4138-8B45-0853F25875D5}" srcOrd="12" destOrd="0" presId="urn:microsoft.com/office/officeart/2005/8/layout/vProcess5"/>
    <dgm:cxn modelId="{017FAD1B-E675-44AE-9901-9B87D112BC39}" type="presParOf" srcId="{E3EF9155-3952-C744-8317-A6A140462499}" destId="{EE258A57-EB86-4098-9024-A4076569EF10}" srcOrd="13" destOrd="0" presId="urn:microsoft.com/office/officeart/2005/8/layout/vProcess5"/>
    <dgm:cxn modelId="{093E4013-07E7-46F7-B86C-21407E86B974}" type="presParOf" srcId="{E3EF9155-3952-C744-8317-A6A140462499}" destId="{59E2E39B-502F-4779-BC21-29E2B577D05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220C78-4F60-4E19-B858-4F441037F195}" type="doc">
      <dgm:prSet loTypeId="urn:microsoft.com/office/officeart/2005/8/layout/hList7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NA"/>
        </a:p>
      </dgm:t>
    </dgm:pt>
    <dgm:pt modelId="{81ACFEA6-77AD-4865-A55A-842A6AF571D9}">
      <dgm:prSet phldrT="[Text]" custT="1"/>
      <dgm:spPr/>
      <dgm:t>
        <a:bodyPr/>
        <a:lstStyle/>
        <a:p>
          <a:r>
            <a:rPr lang="en-ZA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Agriculture</a:t>
          </a:r>
          <a:endParaRPr lang="en-NA" sz="13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C2EF1F-FE91-4A08-93BC-981467E28AE3}" type="parTrans" cxnId="{39BF1AC9-B981-41C3-B8A8-FD1E024F0F72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92BDBE-9CF0-499E-B8F0-03FB3E4A2949}" type="sibTrans" cxnId="{39BF1AC9-B981-41C3-B8A8-FD1E024F0F72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07DE50-033E-444B-9571-77A3766FCE28}">
      <dgm:prSet phldrT="[Text]" custT="1"/>
      <dgm:spPr/>
      <dgm:t>
        <a:bodyPr/>
        <a:lstStyle/>
        <a:p>
          <a:r>
            <a:rPr lang="en-ZA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Enhance food security and reduce food imports.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0CACB4-7892-43BD-A6AE-E36DB4F7CE9E}" type="parTrans" cxnId="{EBA95059-27F5-41F5-AA37-B76BB40E254B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3E6F9-BDFE-4642-824A-8BA69FAE636F}" type="sibTrans" cxnId="{EBA95059-27F5-41F5-AA37-B76BB40E254B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963AE-8061-4AB9-950A-98E7413DB8AD}">
      <dgm:prSet phldrT="[Text]" custT="1"/>
      <dgm:spPr/>
      <dgm:t>
        <a:bodyPr/>
        <a:lstStyle/>
        <a:p>
          <a:r>
            <a:rPr lang="en-ZA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Sports</a:t>
          </a:r>
          <a:endParaRPr lang="en-NA" sz="13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09811-742C-4FE8-A763-FA9FEAD53858}" type="parTrans" cxnId="{A48D2C78-6652-4B9E-ADB4-1EAFAC8752AE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4115C-46FD-43E2-ADF0-2BE223E60F9E}" type="sibTrans" cxnId="{A48D2C78-6652-4B9E-ADB4-1EAFAC8752AE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E5D670-003A-44CD-BD72-A00A111C8F1C}">
      <dgm:prSet phldrT="[Text]" custT="1"/>
      <dgm:spPr/>
      <dgm:t>
        <a:bodyPr/>
        <a:lstStyle/>
        <a:p>
          <a:r>
            <a:rPr lang="en-ZA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Build basic sports infrastructure in all 121 constituencies.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D405D4-47B1-488A-9158-EE3ADA8C5D12}" type="parTrans" cxnId="{7CF48662-806A-4664-9B1F-E2DE72378D1D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5DC476-6C14-45FA-BA2D-3F0E3FCD120D}" type="sibTrans" cxnId="{7CF48662-806A-4664-9B1F-E2DE72378D1D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A554A-46BF-472A-8491-517A948D8AE7}">
      <dgm:prSet phldrT="[Text]" custT="1"/>
      <dgm:spPr/>
      <dgm:t>
        <a:bodyPr/>
        <a:lstStyle/>
        <a:p>
          <a:r>
            <a:rPr lang="en-ZA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Youth Empowerment</a:t>
          </a:r>
          <a:endParaRPr lang="en-NA" sz="13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D1684-F268-46E0-A369-068AD61F5908}" type="parTrans" cxnId="{A2026435-9E36-42B6-BED9-E253BACF560F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A98C7A-50FD-4F91-A4D2-4B97DC7587F3}" type="sibTrans" cxnId="{A2026435-9E36-42B6-BED9-E253BACF560F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9C6032-2D55-4417-9862-DEC745D589DE}">
      <dgm:prSet phldrT="[Text]"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Establish a National Youth Fund (N$500 million annually).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95FA60-176A-4BE4-B094-075B86C4287D}" type="parTrans" cxnId="{1A59A974-896F-4071-8A64-BCB2157EB8D8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C67026-73A7-4652-83EB-0B87269F81FD}" type="sibTrans" cxnId="{1A59A974-896F-4071-8A64-BCB2157EB8D8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407CAE-9611-4560-929B-319E084A294F}">
      <dgm:prSet phldrT="[Text]" custT="1"/>
      <dgm:spPr/>
      <dgm:t>
        <a:bodyPr/>
        <a:lstStyle/>
        <a:p>
          <a:r>
            <a:rPr lang="en-ZA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Education and Training</a:t>
          </a:r>
          <a:endParaRPr lang="en-NA" sz="13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F4C4C0-2EFB-4680-BDED-B2B319FA126F}" type="parTrans" cxnId="{65C6CCF7-0EDD-40A0-A739-170BBCD702ED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A6289-8BA4-41CD-8457-7D73EF3CA87F}" type="sibTrans" cxnId="{65C6CCF7-0EDD-40A0-A739-170BBCD702ED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80326-7E50-42EC-B214-FDA7B8D7B665}">
      <dgm:prSet phldrT="[Text]"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free higher education and vocational training.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95038-B623-4D7D-B44B-B2D7F36CF35F}" type="parTrans" cxnId="{2496B298-044B-4FAC-BDDD-99322CD94F0E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90A155-0361-40EE-8E32-DB6A5DB0CE9E}" type="sibTrans" cxnId="{2496B298-044B-4FAC-BDDD-99322CD94F0E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5E30C7-C655-4D7D-9298-826FAF72D2F3}">
      <dgm:prSet phldrT="[Text]" custT="1"/>
      <dgm:spPr/>
      <dgm:t>
        <a:bodyPr/>
        <a:lstStyle/>
        <a:p>
          <a:r>
            <a:rPr lang="en-ZA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Creative Industry</a:t>
          </a:r>
          <a:endParaRPr lang="en-NA" sz="13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494F03-4ADD-4D0A-8B4C-2B59FD72691A}" type="parTrans" cxnId="{81F2AC05-F08F-4EAF-912D-18CC32BFD50D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1B452-E955-49E6-BB3E-EF5C3ADD64B7}" type="sibTrans" cxnId="{81F2AC05-F08F-4EAF-912D-18CC32BFD50D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130C9C-D653-40B6-AE72-39611F299ADF}">
      <dgm:prSet phldrT="[Text]"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Establish national arts and creative industry awards.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38AB8A-48F8-48B2-8920-2CA59736642E}" type="parTrans" cxnId="{6B382718-432C-4742-8EA4-9CE1C39F3F03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6A821-7C5D-456C-84B7-7C548BF7FF42}" type="sibTrans" cxnId="{6B382718-432C-4742-8EA4-9CE1C39F3F03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80FA7C-E092-47ED-A7FF-5D7DB3FC6403}">
      <dgm:prSet phldrT="[Text]" custT="1"/>
      <dgm:spPr/>
      <dgm:t>
        <a:bodyPr/>
        <a:lstStyle/>
        <a:p>
          <a:r>
            <a:rPr lang="en-ZA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Health and Social Welfare</a:t>
          </a:r>
          <a:endParaRPr lang="en-NA" sz="13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DC504-BAC8-4161-A80A-FF0BD71062E8}" type="parTrans" cxnId="{E8631EFE-B4AD-4198-A850-651FB2193716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C66157-6E71-4DEA-98C9-9A5934D8EA98}" type="sibTrans" cxnId="{E8631EFE-B4AD-4198-A850-651FB2193716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E4F35-E57E-400D-B675-4783C1B8A286}">
      <dgm:prSet phldrT="[Text]"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Expand access to healthcare, especially in rural areas.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525279-5E0F-4105-A04B-F1C230DB2781}" type="parTrans" cxnId="{10BD1F60-D8E2-4C88-9146-39912D29CA87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AF908-E51C-4F87-9615-C30C9BCD8202}" type="sibTrans" cxnId="{10BD1F60-D8E2-4C88-9146-39912D29CA87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D66A3-8A20-4902-BE39-A50D25403DCE}">
      <dgm:prSet phldrT="[Text]" custT="1"/>
      <dgm:spPr/>
      <dgm:t>
        <a:bodyPr/>
        <a:lstStyle/>
        <a:p>
          <a:r>
            <a:rPr lang="en-ZA" sz="1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Land, Housing and Sanitation</a:t>
          </a:r>
          <a:endParaRPr lang="en-NA" sz="13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DB4167-4901-40BB-A2E5-D6011808EC75}" type="parTrans" cxnId="{30080935-0396-4011-8A90-E056C9C206F5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406ED-9FDD-4182-9E11-DA30E42E0363}" type="sibTrans" cxnId="{30080935-0396-4011-8A90-E056C9C206F5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9B295-5EC3-4FB0-A5A8-DF0365114842}">
      <dgm:prSet phldrT="[Text]"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Construct 50,000 affordable houses by 2029.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4E2A04-4CA4-4D4C-9B56-E1067F89437D}" type="parTrans" cxnId="{58009C1C-8E21-4E31-ACB5-9A5675FE0E86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FDF4E5-9697-42A3-99EE-7F1F3F2248B9}" type="sibTrans" cxnId="{58009C1C-8E21-4E31-ACB5-9A5675FE0E86}">
      <dgm:prSet/>
      <dgm:spPr/>
      <dgm:t>
        <a:bodyPr/>
        <a:lstStyle/>
        <a:p>
          <a:endParaRPr lang="en-N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CED48B-A4D0-473C-B199-72DF98A1E98E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130,000 hectares of large-scale farms.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02E7E-749D-4851-A2F0-1A96C6867294}" type="parTrans" cxnId="{64C93958-B9C9-4980-A997-7C06AF66D86E}">
      <dgm:prSet/>
      <dgm:spPr/>
      <dgm:t>
        <a:bodyPr/>
        <a:lstStyle/>
        <a:p>
          <a:endParaRPr lang="en-NA" sz="1600"/>
        </a:p>
      </dgm:t>
    </dgm:pt>
    <dgm:pt modelId="{29608623-590D-43E6-B868-E3F0739D4CFA}" type="sibTrans" cxnId="{64C93958-B9C9-4980-A997-7C06AF66D86E}">
      <dgm:prSet/>
      <dgm:spPr/>
      <dgm:t>
        <a:bodyPr/>
        <a:lstStyle/>
        <a:p>
          <a:endParaRPr lang="en-NA" sz="1600"/>
        </a:p>
      </dgm:t>
    </dgm:pt>
    <dgm:pt modelId="{E7EE89FB-7159-47BB-AC85-69C9A99CF73C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Expand Green Schemes to 100% capacity.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CE7C46-E6AF-48C3-BD60-F941E69A37FC}" type="parTrans" cxnId="{D6492FD8-6FF3-4246-9D9A-5C4CC7374703}">
      <dgm:prSet/>
      <dgm:spPr/>
      <dgm:t>
        <a:bodyPr/>
        <a:lstStyle/>
        <a:p>
          <a:endParaRPr lang="en-NA" sz="1600"/>
        </a:p>
      </dgm:t>
    </dgm:pt>
    <dgm:pt modelId="{B348EE45-2FDE-427E-BF53-4F84072CB571}" type="sibTrans" cxnId="{D6492FD8-6FF3-4246-9D9A-5C4CC7374703}">
      <dgm:prSet/>
      <dgm:spPr/>
      <dgm:t>
        <a:bodyPr/>
        <a:lstStyle/>
        <a:p>
          <a:endParaRPr lang="en-NA" sz="1600"/>
        </a:p>
      </dgm:t>
    </dgm:pt>
    <dgm:pt modelId="{A700CDEE-C60C-47AF-9129-44C50E4B3A36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Integrate small-scale farmers into value chains.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BA68B-099A-4DCC-901B-FEA29A7FD8A5}" type="parTrans" cxnId="{2A155347-433C-4706-BF6E-76DF0ECB20A6}">
      <dgm:prSet/>
      <dgm:spPr/>
      <dgm:t>
        <a:bodyPr/>
        <a:lstStyle/>
        <a:p>
          <a:endParaRPr lang="en-NA" sz="1600"/>
        </a:p>
      </dgm:t>
    </dgm:pt>
    <dgm:pt modelId="{159587AD-49E9-4C95-B997-DD92E52A691E}" type="sibTrans" cxnId="{2A155347-433C-4706-BF6E-76DF0ECB20A6}">
      <dgm:prSet/>
      <dgm:spPr/>
      <dgm:t>
        <a:bodyPr/>
        <a:lstStyle/>
        <a:p>
          <a:endParaRPr lang="en-NA" sz="1600"/>
        </a:p>
      </dgm:t>
    </dgm:pt>
    <dgm:pt modelId="{F9A15D67-9BEF-4E69-90D0-3109FE1338E8}">
      <dgm:prSet custT="1"/>
      <dgm:spPr/>
      <dgm:t>
        <a:bodyPr/>
        <a:lstStyle/>
        <a:p>
          <a:endParaRPr lang="en-NA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8B225-C728-4451-88B0-CE5AC497F1F8}" type="parTrans" cxnId="{AA846122-8B42-48E7-A558-8B9325DA7AA2}">
      <dgm:prSet/>
      <dgm:spPr/>
      <dgm:t>
        <a:bodyPr/>
        <a:lstStyle/>
        <a:p>
          <a:endParaRPr lang="en-NA" sz="1600"/>
        </a:p>
      </dgm:t>
    </dgm:pt>
    <dgm:pt modelId="{D15499C6-C1EC-44F5-8FB0-1BE7825EDBF9}" type="sibTrans" cxnId="{AA846122-8B42-48E7-A558-8B9325DA7AA2}">
      <dgm:prSet/>
      <dgm:spPr/>
      <dgm:t>
        <a:bodyPr/>
        <a:lstStyle/>
        <a:p>
          <a:endParaRPr lang="en-NA" sz="1600"/>
        </a:p>
      </dgm:t>
    </dgm:pt>
    <dgm:pt modelId="{08AC03F7-7604-4CAF-A518-7414ABD66369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Mass formalization of informal settlements.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14D5A-C5B4-494D-8BE5-C8DF4717B4CD}" type="parTrans" cxnId="{5D7790B9-3C90-416B-8732-3F8776B0863B}">
      <dgm:prSet/>
      <dgm:spPr/>
      <dgm:t>
        <a:bodyPr/>
        <a:lstStyle/>
        <a:p>
          <a:endParaRPr lang="en-NA" sz="1600"/>
        </a:p>
      </dgm:t>
    </dgm:pt>
    <dgm:pt modelId="{66200B93-188C-4A06-8465-20BF0707AF93}" type="sibTrans" cxnId="{5D7790B9-3C90-416B-8732-3F8776B0863B}">
      <dgm:prSet/>
      <dgm:spPr/>
      <dgm:t>
        <a:bodyPr/>
        <a:lstStyle/>
        <a:p>
          <a:endParaRPr lang="en-NA" sz="1600"/>
        </a:p>
      </dgm:t>
    </dgm:pt>
    <dgm:pt modelId="{99979938-EAE2-4C71-992F-7030A49C2A8A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Build 1,000 sanitation facilities (20,000 units).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9B13D5-F441-4BA2-9A29-70160ACD53D9}" type="parTrans" cxnId="{AEC85046-FED1-4720-9965-7403EE07E504}">
      <dgm:prSet/>
      <dgm:spPr/>
      <dgm:t>
        <a:bodyPr/>
        <a:lstStyle/>
        <a:p>
          <a:endParaRPr lang="en-NA" sz="1600"/>
        </a:p>
      </dgm:t>
    </dgm:pt>
    <dgm:pt modelId="{5663505F-EE1D-4A86-9256-F000583991C1}" type="sibTrans" cxnId="{AEC85046-FED1-4720-9965-7403EE07E504}">
      <dgm:prSet/>
      <dgm:spPr/>
      <dgm:t>
        <a:bodyPr/>
        <a:lstStyle/>
        <a:p>
          <a:endParaRPr lang="en-NA" sz="1600"/>
        </a:p>
      </dgm:t>
    </dgm:pt>
    <dgm:pt modelId="{3E75B0AD-4F1F-4353-9F81-156736D41264}">
      <dgm:prSet custT="1"/>
      <dgm:spPr/>
      <dgm:t>
        <a:bodyPr/>
        <a:lstStyle/>
        <a:p>
          <a:endParaRPr lang="en-NA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1FBF04-E97C-4C2B-9DA2-8E7D09DE24B8}" type="parTrans" cxnId="{9DA2F137-8DB1-4E24-BDE0-311ED9AAF51A}">
      <dgm:prSet/>
      <dgm:spPr/>
      <dgm:t>
        <a:bodyPr/>
        <a:lstStyle/>
        <a:p>
          <a:endParaRPr lang="en-NA" sz="1600"/>
        </a:p>
      </dgm:t>
    </dgm:pt>
    <dgm:pt modelId="{EEC5A8BB-BDD3-41CC-B291-CB6ADBB19AAB}" type="sibTrans" cxnId="{9DA2F137-8DB1-4E24-BDE0-311ED9AAF51A}">
      <dgm:prSet/>
      <dgm:spPr/>
      <dgm:t>
        <a:bodyPr/>
        <a:lstStyle/>
        <a:p>
          <a:endParaRPr lang="en-NA" sz="1600"/>
        </a:p>
      </dgm:t>
    </dgm:pt>
    <dgm:pt modelId="{ED02F1E0-36F6-4A2D-ACE0-1533B4DE558A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funding for studios, facilities, and equipment.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6113AD-D165-4035-BDC7-8AA3E0817DC2}" type="parTrans" cxnId="{D0FBC8D8-2708-4782-9A0A-00483CB2757E}">
      <dgm:prSet/>
      <dgm:spPr/>
      <dgm:t>
        <a:bodyPr/>
        <a:lstStyle/>
        <a:p>
          <a:endParaRPr lang="en-NA" sz="1600"/>
        </a:p>
      </dgm:t>
    </dgm:pt>
    <dgm:pt modelId="{9B611C35-BF1E-4B56-A575-6977FE9D42CA}" type="sibTrans" cxnId="{D0FBC8D8-2708-4782-9A0A-00483CB2757E}">
      <dgm:prSet/>
      <dgm:spPr/>
      <dgm:t>
        <a:bodyPr/>
        <a:lstStyle/>
        <a:p>
          <a:endParaRPr lang="en-NA" sz="1600"/>
        </a:p>
      </dgm:t>
    </dgm:pt>
    <dgm:pt modelId="{211F2480-E936-44F5-BF99-4A9143F7C3CB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infrastructure to support local talent.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DA2AC-7A95-4947-9945-1CA2CA8985AC}" type="parTrans" cxnId="{6EE76693-6377-4341-B271-6A841E74741A}">
      <dgm:prSet/>
      <dgm:spPr/>
      <dgm:t>
        <a:bodyPr/>
        <a:lstStyle/>
        <a:p>
          <a:endParaRPr lang="en-NA" sz="1600"/>
        </a:p>
      </dgm:t>
    </dgm:pt>
    <dgm:pt modelId="{6E0867FF-668A-4F63-9900-686AD02BCAAB}" type="sibTrans" cxnId="{6EE76693-6377-4341-B271-6A841E74741A}">
      <dgm:prSet/>
      <dgm:spPr/>
      <dgm:t>
        <a:bodyPr/>
        <a:lstStyle/>
        <a:p>
          <a:endParaRPr lang="en-NA" sz="1600"/>
        </a:p>
      </dgm:t>
    </dgm:pt>
    <dgm:pt modelId="{E2081A65-6641-4F9F-B58C-9CF996173535}">
      <dgm:prSet custT="1"/>
      <dgm:spPr/>
      <dgm:t>
        <a:bodyPr/>
        <a:lstStyle/>
        <a:p>
          <a:endParaRPr lang="en-NA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4C982-CCB6-47C8-B448-C954D9DACE8F}" type="parTrans" cxnId="{D0D16485-6A42-4646-BF2D-957FAF6398BD}">
      <dgm:prSet/>
      <dgm:spPr/>
      <dgm:t>
        <a:bodyPr/>
        <a:lstStyle/>
        <a:p>
          <a:endParaRPr lang="en-NA" sz="1600"/>
        </a:p>
      </dgm:t>
    </dgm:pt>
    <dgm:pt modelId="{9CF9DC61-659B-40F3-AA0F-5E7A68AF846B}" type="sibTrans" cxnId="{D0D16485-6A42-4646-BF2D-957FAF6398BD}">
      <dgm:prSet/>
      <dgm:spPr/>
      <dgm:t>
        <a:bodyPr/>
        <a:lstStyle/>
        <a:p>
          <a:endParaRPr lang="en-NA" sz="1600"/>
        </a:p>
      </dgm:t>
    </dgm:pt>
    <dgm:pt modelId="{5AE1C0BF-66B2-460F-A0B0-6BA2A40CC0F4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funding for 6,000 youth-owned businesses annually.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F8FA6D-3A26-49EF-921F-6967A4E0CD43}" type="parTrans" cxnId="{84611F1E-2700-47C2-8144-CA80C2A4DC59}">
      <dgm:prSet/>
      <dgm:spPr/>
      <dgm:t>
        <a:bodyPr/>
        <a:lstStyle/>
        <a:p>
          <a:endParaRPr lang="en-NA" sz="1600"/>
        </a:p>
      </dgm:t>
    </dgm:pt>
    <dgm:pt modelId="{29516479-5F82-4E39-90D3-0538FF886967}" type="sibTrans" cxnId="{84611F1E-2700-47C2-8144-CA80C2A4DC59}">
      <dgm:prSet/>
      <dgm:spPr/>
      <dgm:t>
        <a:bodyPr/>
        <a:lstStyle/>
        <a:p>
          <a:endParaRPr lang="en-NA" sz="1600"/>
        </a:p>
      </dgm:t>
    </dgm:pt>
    <dgm:pt modelId="{463C4464-C623-455E-BBB0-8BB685304FD0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Create youth apprenticeship and internship programs.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92F47-03A6-4D9F-A15E-1514F142E9CE}" type="parTrans" cxnId="{FC1AFDB9-68C1-4C80-BB72-E1F4585C7862}">
      <dgm:prSet/>
      <dgm:spPr/>
      <dgm:t>
        <a:bodyPr/>
        <a:lstStyle/>
        <a:p>
          <a:endParaRPr lang="en-NA" sz="1600"/>
        </a:p>
      </dgm:t>
    </dgm:pt>
    <dgm:pt modelId="{73AB7ACB-90CB-4CFB-83B6-3D08E6F9D423}" type="sibTrans" cxnId="{FC1AFDB9-68C1-4C80-BB72-E1F4585C7862}">
      <dgm:prSet/>
      <dgm:spPr/>
      <dgm:t>
        <a:bodyPr/>
        <a:lstStyle/>
        <a:p>
          <a:endParaRPr lang="en-NA" sz="1600"/>
        </a:p>
      </dgm:t>
    </dgm:pt>
    <dgm:pt modelId="{451B7AF6-51B3-434F-9578-99E6F5004BCD}">
      <dgm:prSet custT="1"/>
      <dgm:spPr/>
      <dgm:t>
        <a:bodyPr/>
        <a:lstStyle/>
        <a:p>
          <a:endParaRPr lang="en-NA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FBF4C-E6D8-42C2-A870-E2059C550328}" type="parTrans" cxnId="{D4BAD70F-7B4E-4897-B550-EBAC600BBDA0}">
      <dgm:prSet/>
      <dgm:spPr/>
      <dgm:t>
        <a:bodyPr/>
        <a:lstStyle/>
        <a:p>
          <a:endParaRPr lang="en-NA" sz="1600"/>
        </a:p>
      </dgm:t>
    </dgm:pt>
    <dgm:pt modelId="{B3DF6A87-6696-4D36-9113-14171789D71F}" type="sibTrans" cxnId="{D4BAD70F-7B4E-4897-B550-EBAC600BBDA0}">
      <dgm:prSet/>
      <dgm:spPr/>
      <dgm:t>
        <a:bodyPr/>
        <a:lstStyle/>
        <a:p>
          <a:endParaRPr lang="en-NA" sz="1600"/>
        </a:p>
      </dgm:t>
    </dgm:pt>
    <dgm:pt modelId="{A2A0666B-B9DF-45DC-BF60-860A62466148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Construct CAF Category 2 &amp; 3 stadiums.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2E2D47-2E72-4E4A-A9C8-3A6FF31D639F}" type="parTrans" cxnId="{2B288711-0C99-4516-BF7E-3DBF8B8D08EC}">
      <dgm:prSet/>
      <dgm:spPr/>
      <dgm:t>
        <a:bodyPr/>
        <a:lstStyle/>
        <a:p>
          <a:endParaRPr lang="en-NA" sz="1600"/>
        </a:p>
      </dgm:t>
    </dgm:pt>
    <dgm:pt modelId="{4E704DE3-C05D-4455-BC08-F656495A1558}" type="sibTrans" cxnId="{2B288711-0C99-4516-BF7E-3DBF8B8D08EC}">
      <dgm:prSet/>
      <dgm:spPr/>
      <dgm:t>
        <a:bodyPr/>
        <a:lstStyle/>
        <a:p>
          <a:endParaRPr lang="en-NA" sz="1600"/>
        </a:p>
      </dgm:t>
    </dgm:pt>
    <dgm:pt modelId="{CB3ABA93-E5A5-4737-90ED-44C6BAC21B97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Establish Sports Centres of Excellence.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59BC4A-542C-4CC7-B2F2-4E52DD280585}" type="parTrans" cxnId="{FFD86C03-9537-4DCC-A43B-F597077125FA}">
      <dgm:prSet/>
      <dgm:spPr/>
      <dgm:t>
        <a:bodyPr/>
        <a:lstStyle/>
        <a:p>
          <a:endParaRPr lang="en-NA" sz="1600"/>
        </a:p>
      </dgm:t>
    </dgm:pt>
    <dgm:pt modelId="{E06F275A-616F-46B3-8E35-EFE115E73E77}" type="sibTrans" cxnId="{FFD86C03-9537-4DCC-A43B-F597077125FA}">
      <dgm:prSet/>
      <dgm:spPr/>
      <dgm:t>
        <a:bodyPr/>
        <a:lstStyle/>
        <a:p>
          <a:endParaRPr lang="en-NA" sz="1600"/>
        </a:p>
      </dgm:t>
    </dgm:pt>
    <dgm:pt modelId="{3FE1F225-D664-4952-AA46-EFF1CA2334CA}">
      <dgm:prSet custT="1"/>
      <dgm:spPr/>
      <dgm:t>
        <a:bodyPr/>
        <a:lstStyle/>
        <a:p>
          <a:endParaRPr lang="en-NA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AD0852-41B0-49DD-BF71-5412C902A94D}" type="parTrans" cxnId="{A7CF541E-A7D9-4A9F-8FAC-F7EB0CCC1BC6}">
      <dgm:prSet/>
      <dgm:spPr/>
      <dgm:t>
        <a:bodyPr/>
        <a:lstStyle/>
        <a:p>
          <a:endParaRPr lang="en-NA" sz="1600"/>
        </a:p>
      </dgm:t>
    </dgm:pt>
    <dgm:pt modelId="{ECE20BB2-052B-4768-8FAF-A73DF6B696A8}" type="sibTrans" cxnId="{A7CF541E-A7D9-4A9F-8FAC-F7EB0CCC1BC6}">
      <dgm:prSet/>
      <dgm:spPr/>
      <dgm:t>
        <a:bodyPr/>
        <a:lstStyle/>
        <a:p>
          <a:endParaRPr lang="en-NA" sz="1600"/>
        </a:p>
      </dgm:t>
    </dgm:pt>
    <dgm:pt modelId="{10149A0C-3BD1-40FB-8F97-51EBF12BD326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 N$25 billion over five years in education infrastructure.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FFE0D-356B-4FF4-993C-797F1FBB4EC3}" type="parTrans" cxnId="{8569256F-CBB4-423F-B55B-30EED1B1D60F}">
      <dgm:prSet/>
      <dgm:spPr/>
      <dgm:t>
        <a:bodyPr/>
        <a:lstStyle/>
        <a:p>
          <a:endParaRPr lang="en-NA" sz="1600"/>
        </a:p>
      </dgm:t>
    </dgm:pt>
    <dgm:pt modelId="{508B8E10-9C65-4BD4-8E55-072A2C699267}" type="sibTrans" cxnId="{8569256F-CBB4-423F-B55B-30EED1B1D60F}">
      <dgm:prSet/>
      <dgm:spPr/>
      <dgm:t>
        <a:bodyPr/>
        <a:lstStyle/>
        <a:p>
          <a:endParaRPr lang="en-NA" sz="1600"/>
        </a:p>
      </dgm:t>
    </dgm:pt>
    <dgm:pt modelId="{53E729DA-9B33-43E9-BDA0-F6EA1CBE9817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Expand and upgrade HEI and TVET institutions.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DFFD94-0429-4B5E-902E-ADDD137277CD}" type="parTrans" cxnId="{B531D476-81DA-4191-B573-C3667FF6CBBA}">
      <dgm:prSet/>
      <dgm:spPr/>
      <dgm:t>
        <a:bodyPr/>
        <a:lstStyle/>
        <a:p>
          <a:endParaRPr lang="en-NA" sz="1600"/>
        </a:p>
      </dgm:t>
    </dgm:pt>
    <dgm:pt modelId="{96652110-FB15-4162-A9C5-DE65D934539F}" type="sibTrans" cxnId="{B531D476-81DA-4191-B573-C3667FF6CBBA}">
      <dgm:prSet/>
      <dgm:spPr/>
      <dgm:t>
        <a:bodyPr/>
        <a:lstStyle/>
        <a:p>
          <a:endParaRPr lang="en-NA" sz="1600"/>
        </a:p>
      </dgm:t>
    </dgm:pt>
    <dgm:pt modelId="{3FCE5762-2421-43B9-BC98-07E854CA75D2}">
      <dgm:prSet custT="1"/>
      <dgm:spPr/>
      <dgm:t>
        <a:bodyPr/>
        <a:lstStyle/>
        <a:p>
          <a:endParaRPr lang="en-NA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2CE46-5A4D-45F0-903E-CDE814F78070}" type="parTrans" cxnId="{CA6FCD39-39EC-4687-819A-C0E870E42C37}">
      <dgm:prSet/>
      <dgm:spPr/>
      <dgm:t>
        <a:bodyPr/>
        <a:lstStyle/>
        <a:p>
          <a:endParaRPr lang="en-NA" sz="1600"/>
        </a:p>
      </dgm:t>
    </dgm:pt>
    <dgm:pt modelId="{5B80F516-EF99-4C8E-9913-5EED723D01CF}" type="sibTrans" cxnId="{CA6FCD39-39EC-4687-819A-C0E870E42C37}">
      <dgm:prSet/>
      <dgm:spPr/>
      <dgm:t>
        <a:bodyPr/>
        <a:lstStyle/>
        <a:p>
          <a:endParaRPr lang="en-NA" sz="1600"/>
        </a:p>
      </dgm:t>
    </dgm:pt>
    <dgm:pt modelId="{EFC10787-92DC-4A9F-AC84-5F5885A9794E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Build 11 new intermediate hospitals.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D1F465-54B6-4905-896B-F4D8C033025A}" type="parTrans" cxnId="{5DCE7E5C-123A-442B-BA7E-0EB6E522C4B4}">
      <dgm:prSet/>
      <dgm:spPr/>
      <dgm:t>
        <a:bodyPr/>
        <a:lstStyle/>
        <a:p>
          <a:endParaRPr lang="en-NA" sz="1600"/>
        </a:p>
      </dgm:t>
    </dgm:pt>
    <dgm:pt modelId="{C2DDF823-B26B-4101-8FAB-E7AA2CB52CC9}" type="sibTrans" cxnId="{5DCE7E5C-123A-442B-BA7E-0EB6E522C4B4}">
      <dgm:prSet/>
      <dgm:spPr/>
      <dgm:t>
        <a:bodyPr/>
        <a:lstStyle/>
        <a:p>
          <a:endParaRPr lang="en-NA" sz="1600"/>
        </a:p>
      </dgm:t>
    </dgm:pt>
    <dgm:pt modelId="{B889BB4B-517C-42D2-A90B-4C87548413EE}">
      <dgm:prSet custT="1"/>
      <dgm:spPr/>
      <dgm:t>
        <a:bodyPr/>
        <a:lstStyle/>
        <a:p>
          <a:r>
            <a:rPr lang="en-US" sz="1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Strengthen emergency medical services and recruit 8,134 healthcare personnel.</a:t>
          </a:r>
          <a:endParaRPr lang="en-NA" sz="13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F6CE3-293B-4CD2-85EB-79D24D9FB5C2}" type="parTrans" cxnId="{41C8FA2A-FDFF-49AE-95F7-038F621C8161}">
      <dgm:prSet/>
      <dgm:spPr/>
      <dgm:t>
        <a:bodyPr/>
        <a:lstStyle/>
        <a:p>
          <a:endParaRPr lang="en-NA" sz="1600"/>
        </a:p>
      </dgm:t>
    </dgm:pt>
    <dgm:pt modelId="{972881A9-9C3B-41E7-8CAD-D988C1A73F6E}" type="sibTrans" cxnId="{41C8FA2A-FDFF-49AE-95F7-038F621C8161}">
      <dgm:prSet/>
      <dgm:spPr/>
      <dgm:t>
        <a:bodyPr/>
        <a:lstStyle/>
        <a:p>
          <a:endParaRPr lang="en-NA" sz="1600"/>
        </a:p>
      </dgm:t>
    </dgm:pt>
    <dgm:pt modelId="{80AC416B-5A3C-4459-B2B9-A88A5B7EE695}">
      <dgm:prSet custT="1"/>
      <dgm:spPr/>
      <dgm:t>
        <a:bodyPr/>
        <a:lstStyle/>
        <a:p>
          <a:endParaRPr lang="en-NA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77D145-CB9A-4758-88C8-9593EE144FDE}" type="parTrans" cxnId="{6359C04B-DD2B-4284-BE7C-567000B5477D}">
      <dgm:prSet/>
      <dgm:spPr/>
      <dgm:t>
        <a:bodyPr/>
        <a:lstStyle/>
        <a:p>
          <a:endParaRPr lang="en-NA" sz="1600"/>
        </a:p>
      </dgm:t>
    </dgm:pt>
    <dgm:pt modelId="{9F16A0A9-E226-4625-9CD0-6C1433BC88BC}" type="sibTrans" cxnId="{6359C04B-DD2B-4284-BE7C-567000B5477D}">
      <dgm:prSet/>
      <dgm:spPr/>
      <dgm:t>
        <a:bodyPr/>
        <a:lstStyle/>
        <a:p>
          <a:endParaRPr lang="en-NA" sz="1600"/>
        </a:p>
      </dgm:t>
    </dgm:pt>
    <dgm:pt modelId="{EAFB5366-A0A9-45D5-AD50-1A38D9A432C7}" type="pres">
      <dgm:prSet presAssocID="{5B220C78-4F60-4E19-B858-4F441037F195}" presName="Name0" presStyleCnt="0">
        <dgm:presLayoutVars>
          <dgm:dir/>
          <dgm:resizeHandles val="exact"/>
        </dgm:presLayoutVars>
      </dgm:prSet>
      <dgm:spPr/>
    </dgm:pt>
    <dgm:pt modelId="{6EF30B18-AEAB-405A-8755-98F530CFE722}" type="pres">
      <dgm:prSet presAssocID="{5B220C78-4F60-4E19-B858-4F441037F195}" presName="fgShape" presStyleLbl="fgShp" presStyleIdx="0" presStyleCnt="1" custScaleY="62114" custLinFactY="-300000" custLinFactNeighborX="1456" custLinFactNeighborY="-394521"/>
      <dgm:spPr>
        <a:gradFill rotWithShape="0">
          <a:gsLst>
            <a:gs pos="0">
              <a:srgbClr val="002060"/>
            </a:gs>
            <a:gs pos="99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</dgm:pt>
    <dgm:pt modelId="{F502A3A8-ED58-4CF0-A12C-A216519BF6BA}" type="pres">
      <dgm:prSet presAssocID="{5B220C78-4F60-4E19-B858-4F441037F195}" presName="linComp" presStyleCnt="0"/>
      <dgm:spPr/>
    </dgm:pt>
    <dgm:pt modelId="{77505B58-7CA9-46C6-B2D0-6625D4793026}" type="pres">
      <dgm:prSet presAssocID="{81ACFEA6-77AD-4865-A55A-842A6AF571D9}" presName="compNode" presStyleCnt="0"/>
      <dgm:spPr/>
    </dgm:pt>
    <dgm:pt modelId="{6435403F-F180-4A0A-856C-57E6A8D805F7}" type="pres">
      <dgm:prSet presAssocID="{81ACFEA6-77AD-4865-A55A-842A6AF571D9}" presName="bkgdShape" presStyleLbl="node1" presStyleIdx="0" presStyleCnt="7"/>
      <dgm:spPr/>
    </dgm:pt>
    <dgm:pt modelId="{687C0924-F1A0-49A5-A5CD-B46AC493C331}" type="pres">
      <dgm:prSet presAssocID="{81ACFEA6-77AD-4865-A55A-842A6AF571D9}" presName="nodeTx" presStyleLbl="node1" presStyleIdx="0" presStyleCnt="7">
        <dgm:presLayoutVars>
          <dgm:bulletEnabled val="1"/>
        </dgm:presLayoutVars>
      </dgm:prSet>
      <dgm:spPr/>
    </dgm:pt>
    <dgm:pt modelId="{ABB29A51-0521-4723-AE8B-08C7D2AFF68C}" type="pres">
      <dgm:prSet presAssocID="{81ACFEA6-77AD-4865-A55A-842A6AF571D9}" presName="invisiNode" presStyleLbl="node1" presStyleIdx="0" presStyleCnt="7"/>
      <dgm:spPr/>
    </dgm:pt>
    <dgm:pt modelId="{59356679-1056-49CE-A7D4-84E16D9159B1}" type="pres">
      <dgm:prSet presAssocID="{81ACFEA6-77AD-4865-A55A-842A6AF571D9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74911EF5-A1F8-4C3E-807B-A07D5B02E0A9}" type="pres">
      <dgm:prSet presAssocID="{D392BDBE-9CF0-499E-B8F0-03FB3E4A2949}" presName="sibTrans" presStyleLbl="sibTrans2D1" presStyleIdx="0" presStyleCnt="0"/>
      <dgm:spPr/>
    </dgm:pt>
    <dgm:pt modelId="{978B7532-1A1E-4EBB-945D-983074A8FDC9}" type="pres">
      <dgm:prSet presAssocID="{843963AE-8061-4AB9-950A-98E7413DB8AD}" presName="compNode" presStyleCnt="0"/>
      <dgm:spPr/>
    </dgm:pt>
    <dgm:pt modelId="{86699CBB-A29B-459F-A49E-0105748471E7}" type="pres">
      <dgm:prSet presAssocID="{843963AE-8061-4AB9-950A-98E7413DB8AD}" presName="bkgdShape" presStyleLbl="node1" presStyleIdx="1" presStyleCnt="7"/>
      <dgm:spPr/>
    </dgm:pt>
    <dgm:pt modelId="{2F992D62-1DBB-4F7B-99DD-68DF5CF9DC57}" type="pres">
      <dgm:prSet presAssocID="{843963AE-8061-4AB9-950A-98E7413DB8AD}" presName="nodeTx" presStyleLbl="node1" presStyleIdx="1" presStyleCnt="7">
        <dgm:presLayoutVars>
          <dgm:bulletEnabled val="1"/>
        </dgm:presLayoutVars>
      </dgm:prSet>
      <dgm:spPr/>
    </dgm:pt>
    <dgm:pt modelId="{66C0F0A8-BE02-4EBA-89EF-785B7C2E418E}" type="pres">
      <dgm:prSet presAssocID="{843963AE-8061-4AB9-950A-98E7413DB8AD}" presName="invisiNode" presStyleLbl="node1" presStyleIdx="1" presStyleCnt="7"/>
      <dgm:spPr/>
    </dgm:pt>
    <dgm:pt modelId="{AE8B2426-1BB5-41DC-BFA7-221F693C68F6}" type="pres">
      <dgm:prSet presAssocID="{843963AE-8061-4AB9-950A-98E7413DB8AD}" presName="imagNode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84AE3114-B65D-4D40-9241-CECF30EB1304}" type="pres">
      <dgm:prSet presAssocID="{4734115C-46FD-43E2-ADF0-2BE223E60F9E}" presName="sibTrans" presStyleLbl="sibTrans2D1" presStyleIdx="0" presStyleCnt="0"/>
      <dgm:spPr/>
    </dgm:pt>
    <dgm:pt modelId="{33AA2784-64B0-43E4-B3BB-C7634F85A942}" type="pres">
      <dgm:prSet presAssocID="{32BA554A-46BF-472A-8491-517A948D8AE7}" presName="compNode" presStyleCnt="0"/>
      <dgm:spPr/>
    </dgm:pt>
    <dgm:pt modelId="{253BCB81-BDBB-457F-A071-D88D21B8A47A}" type="pres">
      <dgm:prSet presAssocID="{32BA554A-46BF-472A-8491-517A948D8AE7}" presName="bkgdShape" presStyleLbl="node1" presStyleIdx="2" presStyleCnt="7"/>
      <dgm:spPr/>
    </dgm:pt>
    <dgm:pt modelId="{4D1C3813-E9AC-486E-AD7F-B1E919AC333B}" type="pres">
      <dgm:prSet presAssocID="{32BA554A-46BF-472A-8491-517A948D8AE7}" presName="nodeTx" presStyleLbl="node1" presStyleIdx="2" presStyleCnt="7">
        <dgm:presLayoutVars>
          <dgm:bulletEnabled val="1"/>
        </dgm:presLayoutVars>
      </dgm:prSet>
      <dgm:spPr/>
    </dgm:pt>
    <dgm:pt modelId="{17839110-0402-4946-997A-98813F89A1A3}" type="pres">
      <dgm:prSet presAssocID="{32BA554A-46BF-472A-8491-517A948D8AE7}" presName="invisiNode" presStyleLbl="node1" presStyleIdx="2" presStyleCnt="7"/>
      <dgm:spPr/>
    </dgm:pt>
    <dgm:pt modelId="{BCA0FB9E-DEBB-47B9-A69D-AD8D7C7615D5}" type="pres">
      <dgm:prSet presAssocID="{32BA554A-46BF-472A-8491-517A948D8AE7}" presName="imagNode" presStyleLbl="fgImgPlace1" presStyleIdx="2" presStyleCnt="7"/>
      <dgm:spPr>
        <a:blipFill>
          <a:blip xmlns:r="http://schemas.openxmlformats.org/officeDocument/2006/relationships" r:embed="rId3"/>
          <a:srcRect/>
          <a:stretch>
            <a:fillRect l="-3000" r="-3000"/>
          </a:stretch>
        </a:blipFill>
      </dgm:spPr>
    </dgm:pt>
    <dgm:pt modelId="{35CB41ED-FD05-44B2-99BD-EBCCA037D3D2}" type="pres">
      <dgm:prSet presAssocID="{63A98C7A-50FD-4F91-A4D2-4B97DC7587F3}" presName="sibTrans" presStyleLbl="sibTrans2D1" presStyleIdx="0" presStyleCnt="0"/>
      <dgm:spPr/>
    </dgm:pt>
    <dgm:pt modelId="{F9064EA9-AD5A-4CD1-B6BA-EE85EBFE0D5F}" type="pres">
      <dgm:prSet presAssocID="{BC407CAE-9611-4560-929B-319E084A294F}" presName="compNode" presStyleCnt="0"/>
      <dgm:spPr/>
    </dgm:pt>
    <dgm:pt modelId="{8B404C63-F012-4FF4-AEF0-DE46A8FA7BCE}" type="pres">
      <dgm:prSet presAssocID="{BC407CAE-9611-4560-929B-319E084A294F}" presName="bkgdShape" presStyleLbl="node1" presStyleIdx="3" presStyleCnt="7"/>
      <dgm:spPr/>
    </dgm:pt>
    <dgm:pt modelId="{664B9F5B-EB32-47B5-A52A-BB995AE725D5}" type="pres">
      <dgm:prSet presAssocID="{BC407CAE-9611-4560-929B-319E084A294F}" presName="nodeTx" presStyleLbl="node1" presStyleIdx="3" presStyleCnt="7">
        <dgm:presLayoutVars>
          <dgm:bulletEnabled val="1"/>
        </dgm:presLayoutVars>
      </dgm:prSet>
      <dgm:spPr/>
    </dgm:pt>
    <dgm:pt modelId="{34399C7F-1AC8-4807-840E-849534A6B7A1}" type="pres">
      <dgm:prSet presAssocID="{BC407CAE-9611-4560-929B-319E084A294F}" presName="invisiNode" presStyleLbl="node1" presStyleIdx="3" presStyleCnt="7"/>
      <dgm:spPr/>
    </dgm:pt>
    <dgm:pt modelId="{E5A72E28-11E7-4C43-A71A-3B4645DD841F}" type="pres">
      <dgm:prSet presAssocID="{BC407CAE-9611-4560-929B-319E084A294F}" presName="imagNode" presStyleLbl="fgImgPlace1" presStyleIdx="3" presStyleCnt="7"/>
      <dgm:spPr>
        <a:blipFill>
          <a:blip xmlns:r="http://schemas.openxmlformats.org/officeDocument/2006/relationships" r:embed="rId4"/>
          <a:srcRect/>
          <a:stretch>
            <a:fillRect l="-3000" r="-3000"/>
          </a:stretch>
        </a:blipFill>
      </dgm:spPr>
    </dgm:pt>
    <dgm:pt modelId="{A7CF75B0-3B67-47E0-98CB-1FBA19D7E161}" type="pres">
      <dgm:prSet presAssocID="{724A6289-8BA4-41CD-8457-7D73EF3CA87F}" presName="sibTrans" presStyleLbl="sibTrans2D1" presStyleIdx="0" presStyleCnt="0"/>
      <dgm:spPr/>
    </dgm:pt>
    <dgm:pt modelId="{47B4CFEA-59BE-48A3-8F5C-B2D9DF07E70F}" type="pres">
      <dgm:prSet presAssocID="{465E30C7-C655-4D7D-9298-826FAF72D2F3}" presName="compNode" presStyleCnt="0"/>
      <dgm:spPr/>
    </dgm:pt>
    <dgm:pt modelId="{4F4F8B95-98BB-425D-90D1-3C93BC969EC6}" type="pres">
      <dgm:prSet presAssocID="{465E30C7-C655-4D7D-9298-826FAF72D2F3}" presName="bkgdShape" presStyleLbl="node1" presStyleIdx="4" presStyleCnt="7"/>
      <dgm:spPr/>
    </dgm:pt>
    <dgm:pt modelId="{616185D7-8A8E-4B63-841F-F47A3E324DE3}" type="pres">
      <dgm:prSet presAssocID="{465E30C7-C655-4D7D-9298-826FAF72D2F3}" presName="nodeTx" presStyleLbl="node1" presStyleIdx="4" presStyleCnt="7">
        <dgm:presLayoutVars>
          <dgm:bulletEnabled val="1"/>
        </dgm:presLayoutVars>
      </dgm:prSet>
      <dgm:spPr/>
    </dgm:pt>
    <dgm:pt modelId="{3B4BB1EF-B6B0-48B4-B368-48C8614FE6E4}" type="pres">
      <dgm:prSet presAssocID="{465E30C7-C655-4D7D-9298-826FAF72D2F3}" presName="invisiNode" presStyleLbl="node1" presStyleIdx="4" presStyleCnt="7"/>
      <dgm:spPr/>
    </dgm:pt>
    <dgm:pt modelId="{13B6C5CF-1EA1-46CE-AAB8-7ABE121E2344}" type="pres">
      <dgm:prSet presAssocID="{465E30C7-C655-4D7D-9298-826FAF72D2F3}" presName="imagNode" presStyleLbl="fgImgPlace1" presStyleIdx="4" presStyleCnt="7"/>
      <dgm:spPr>
        <a:blipFill>
          <a:blip xmlns:r="http://schemas.openxmlformats.org/officeDocument/2006/relationships" r:embed="rId5"/>
          <a:srcRect/>
          <a:stretch>
            <a:fillRect l="-3000" r="-3000"/>
          </a:stretch>
        </a:blipFill>
      </dgm:spPr>
    </dgm:pt>
    <dgm:pt modelId="{E94004F0-7D3C-4F41-B17D-A3CF1C6ECFF3}" type="pres">
      <dgm:prSet presAssocID="{B1E1B452-E955-49E6-BB3E-EF5C3ADD64B7}" presName="sibTrans" presStyleLbl="sibTrans2D1" presStyleIdx="0" presStyleCnt="0"/>
      <dgm:spPr/>
    </dgm:pt>
    <dgm:pt modelId="{CE177EC9-1BF3-4677-B985-B9C5C4B4178C}" type="pres">
      <dgm:prSet presAssocID="{2480FA7C-E092-47ED-A7FF-5D7DB3FC6403}" presName="compNode" presStyleCnt="0"/>
      <dgm:spPr/>
    </dgm:pt>
    <dgm:pt modelId="{D8AC2188-BB52-4845-91F1-53034D8CA9EB}" type="pres">
      <dgm:prSet presAssocID="{2480FA7C-E092-47ED-A7FF-5D7DB3FC6403}" presName="bkgdShape" presStyleLbl="node1" presStyleIdx="5" presStyleCnt="7"/>
      <dgm:spPr/>
    </dgm:pt>
    <dgm:pt modelId="{A8D39C41-EE21-4E46-9E13-B7D0BD12C306}" type="pres">
      <dgm:prSet presAssocID="{2480FA7C-E092-47ED-A7FF-5D7DB3FC6403}" presName="nodeTx" presStyleLbl="node1" presStyleIdx="5" presStyleCnt="7">
        <dgm:presLayoutVars>
          <dgm:bulletEnabled val="1"/>
        </dgm:presLayoutVars>
      </dgm:prSet>
      <dgm:spPr/>
    </dgm:pt>
    <dgm:pt modelId="{A45444BB-F790-4CE4-ABF0-1359D29F25E1}" type="pres">
      <dgm:prSet presAssocID="{2480FA7C-E092-47ED-A7FF-5D7DB3FC6403}" presName="invisiNode" presStyleLbl="node1" presStyleIdx="5" presStyleCnt="7"/>
      <dgm:spPr/>
    </dgm:pt>
    <dgm:pt modelId="{BDE834EA-A964-4E43-9CD6-64EE2F9A7F18}" type="pres">
      <dgm:prSet presAssocID="{2480FA7C-E092-47ED-A7FF-5D7DB3FC6403}" presName="imagNode" presStyleLbl="fgImgPlace1" presStyleIdx="5" presStyleCnt="7"/>
      <dgm:spPr>
        <a:blipFill>
          <a:blip xmlns:r="http://schemas.openxmlformats.org/officeDocument/2006/relationships" r:embed="rId6"/>
          <a:srcRect/>
          <a:stretch>
            <a:fillRect l="-3000" r="-3000"/>
          </a:stretch>
        </a:blipFill>
      </dgm:spPr>
    </dgm:pt>
    <dgm:pt modelId="{90D1D0D8-01C7-48C5-AA6C-986810A49EF6}" type="pres">
      <dgm:prSet presAssocID="{DCC66157-6E71-4DEA-98C9-9A5934D8EA98}" presName="sibTrans" presStyleLbl="sibTrans2D1" presStyleIdx="0" presStyleCnt="0"/>
      <dgm:spPr/>
    </dgm:pt>
    <dgm:pt modelId="{3CFD92D9-EECE-4B60-9337-AEF933E8973F}" type="pres">
      <dgm:prSet presAssocID="{90FD66A3-8A20-4902-BE39-A50D25403DCE}" presName="compNode" presStyleCnt="0"/>
      <dgm:spPr/>
    </dgm:pt>
    <dgm:pt modelId="{4E21EC4C-EF20-4863-A0D9-B73F28C2C225}" type="pres">
      <dgm:prSet presAssocID="{90FD66A3-8A20-4902-BE39-A50D25403DCE}" presName="bkgdShape" presStyleLbl="node1" presStyleIdx="6" presStyleCnt="7"/>
      <dgm:spPr/>
    </dgm:pt>
    <dgm:pt modelId="{86112FF5-AD75-4CBE-B23E-87F56B767D0B}" type="pres">
      <dgm:prSet presAssocID="{90FD66A3-8A20-4902-BE39-A50D25403DCE}" presName="nodeTx" presStyleLbl="node1" presStyleIdx="6" presStyleCnt="7">
        <dgm:presLayoutVars>
          <dgm:bulletEnabled val="1"/>
        </dgm:presLayoutVars>
      </dgm:prSet>
      <dgm:spPr/>
    </dgm:pt>
    <dgm:pt modelId="{11331C77-84FF-480F-ADD0-A239662D29ED}" type="pres">
      <dgm:prSet presAssocID="{90FD66A3-8A20-4902-BE39-A50D25403DCE}" presName="invisiNode" presStyleLbl="node1" presStyleIdx="6" presStyleCnt="7"/>
      <dgm:spPr/>
    </dgm:pt>
    <dgm:pt modelId="{A97241A1-3708-4A41-9158-8219D7881515}" type="pres">
      <dgm:prSet presAssocID="{90FD66A3-8A20-4902-BE39-A50D25403DCE}" presName="imagNode" presStyleLbl="fgImgPlace1" presStyleIdx="6" presStyleCnt="7"/>
      <dgm:spPr>
        <a:blipFill>
          <a:blip xmlns:r="http://schemas.openxmlformats.org/officeDocument/2006/relationships" r:embed="rId7"/>
          <a:srcRect/>
          <a:stretch>
            <a:fillRect l="-3000" r="-3000"/>
          </a:stretch>
        </a:blipFill>
      </dgm:spPr>
    </dgm:pt>
  </dgm:ptLst>
  <dgm:cxnLst>
    <dgm:cxn modelId="{FFD86C03-9537-4DCC-A43B-F597077125FA}" srcId="{843963AE-8061-4AB9-950A-98E7413DB8AD}" destId="{CB3ABA93-E5A5-4737-90ED-44C6BAC21B97}" srcOrd="2" destOrd="0" parTransId="{3F59BC4A-542C-4CC7-B2F2-4E52DD280585}" sibTransId="{E06F275A-616F-46B3-8E35-EFE115E73E77}"/>
    <dgm:cxn modelId="{7BA00404-E47C-45B8-9A9D-99C2351CD0F9}" type="presOf" srcId="{ED02F1E0-36F6-4A2D-ACE0-1533B4DE558A}" destId="{4F4F8B95-98BB-425D-90D1-3C93BC969EC6}" srcOrd="0" destOrd="2" presId="urn:microsoft.com/office/officeart/2005/8/layout/hList7"/>
    <dgm:cxn modelId="{39AB3E04-794B-4C03-B2B8-65A83F2FE5C5}" type="presOf" srcId="{724A6289-8BA4-41CD-8457-7D73EF3CA87F}" destId="{A7CF75B0-3B67-47E0-98CB-1FBA19D7E161}" srcOrd="0" destOrd="0" presId="urn:microsoft.com/office/officeart/2005/8/layout/hList7"/>
    <dgm:cxn modelId="{81F2AC05-F08F-4EAF-912D-18CC32BFD50D}" srcId="{5B220C78-4F60-4E19-B858-4F441037F195}" destId="{465E30C7-C655-4D7D-9298-826FAF72D2F3}" srcOrd="4" destOrd="0" parTransId="{5E494F03-4ADD-4D0A-8B4C-2B59FD72691A}" sibTransId="{B1E1B452-E955-49E6-BB3E-EF5C3ADD64B7}"/>
    <dgm:cxn modelId="{AC22FD06-2C62-4D91-BAD2-4956431F2A43}" type="presOf" srcId="{E7EE89FB-7159-47BB-AC85-69C9A99CF73C}" destId="{687C0924-F1A0-49A5-A5CD-B46AC493C331}" srcOrd="1" destOrd="3" presId="urn:microsoft.com/office/officeart/2005/8/layout/hList7"/>
    <dgm:cxn modelId="{7C444907-3E85-4940-A34F-D42F81742C36}" type="presOf" srcId="{EC3E4F35-E57E-400D-B675-4783C1B8A286}" destId="{A8D39C41-EE21-4E46-9E13-B7D0BD12C306}" srcOrd="1" destOrd="1" presId="urn:microsoft.com/office/officeart/2005/8/layout/hList7"/>
    <dgm:cxn modelId="{D4BAD70F-7B4E-4897-B550-EBAC600BBDA0}" srcId="{32BA554A-46BF-472A-8491-517A948D8AE7}" destId="{451B7AF6-51B3-434F-9578-99E6F5004BCD}" srcOrd="3" destOrd="0" parTransId="{9BEFBF4C-E6D8-42C2-A870-E2059C550328}" sibTransId="{B3DF6A87-6696-4D36-9113-14171789D71F}"/>
    <dgm:cxn modelId="{2B288711-0C99-4516-BF7E-3DBF8B8D08EC}" srcId="{843963AE-8061-4AB9-950A-98E7413DB8AD}" destId="{A2A0666B-B9DF-45DC-BF60-860A62466148}" srcOrd="1" destOrd="0" parTransId="{5E2E2D47-2E72-4E4A-A9C8-3A6FF31D639F}" sibTransId="{4E704DE3-C05D-4455-BC08-F656495A1558}"/>
    <dgm:cxn modelId="{3A0D8F11-224C-469B-AE11-C351E88D7EC4}" type="presOf" srcId="{32BA554A-46BF-472A-8491-517A948D8AE7}" destId="{4D1C3813-E9AC-486E-AD7F-B1E919AC333B}" srcOrd="1" destOrd="0" presId="urn:microsoft.com/office/officeart/2005/8/layout/hList7"/>
    <dgm:cxn modelId="{9A2DD311-E6A1-4D20-BDD4-940A9296FB78}" type="presOf" srcId="{F9A15D67-9BEF-4E69-90D0-3109FE1338E8}" destId="{6435403F-F180-4A0A-856C-57E6A8D805F7}" srcOrd="0" destOrd="5" presId="urn:microsoft.com/office/officeart/2005/8/layout/hList7"/>
    <dgm:cxn modelId="{103A0E12-4D67-4452-80A3-CE72B490A5A7}" type="presOf" srcId="{46A80326-7E50-42EC-B214-FDA7B8D7B665}" destId="{664B9F5B-EB32-47B5-A52A-BB995AE725D5}" srcOrd="1" destOrd="1" presId="urn:microsoft.com/office/officeart/2005/8/layout/hList7"/>
    <dgm:cxn modelId="{E5658417-7DDF-4F0C-8B36-008D2642B431}" type="presOf" srcId="{63A98C7A-50FD-4F91-A4D2-4B97DC7587F3}" destId="{35CB41ED-FD05-44B2-99BD-EBCCA037D3D2}" srcOrd="0" destOrd="0" presId="urn:microsoft.com/office/officeart/2005/8/layout/hList7"/>
    <dgm:cxn modelId="{6B382718-432C-4742-8EA4-9CE1C39F3F03}" srcId="{465E30C7-C655-4D7D-9298-826FAF72D2F3}" destId="{E3130C9C-D653-40B6-AE72-39611F299ADF}" srcOrd="0" destOrd="0" parTransId="{A338AB8A-48F8-48B2-8920-2CA59736642E}" sibTransId="{D376A821-7C5D-456C-84B7-7C548BF7FF42}"/>
    <dgm:cxn modelId="{46398118-8229-4E26-817A-7B01B561F39E}" type="presOf" srcId="{5AE1C0BF-66B2-460F-A0B0-6BA2A40CC0F4}" destId="{253BCB81-BDBB-457F-A071-D88D21B8A47A}" srcOrd="0" destOrd="2" presId="urn:microsoft.com/office/officeart/2005/8/layout/hList7"/>
    <dgm:cxn modelId="{FA6FDB19-BA0B-4D18-BA63-AE30A16A12F3}" type="presOf" srcId="{CB3ABA93-E5A5-4737-90ED-44C6BAC21B97}" destId="{86699CBB-A29B-459F-A49E-0105748471E7}" srcOrd="0" destOrd="3" presId="urn:microsoft.com/office/officeart/2005/8/layout/hList7"/>
    <dgm:cxn modelId="{58009C1C-8E21-4E31-ACB5-9A5675FE0E86}" srcId="{90FD66A3-8A20-4902-BE39-A50D25403DCE}" destId="{D729B295-5EC3-4FB0-A5A8-DF0365114842}" srcOrd="0" destOrd="0" parTransId="{0B4E2A04-4CA4-4D4C-9B56-E1067F89437D}" sibTransId="{26FDF4E5-9697-42A3-99EE-7F1F3F2248B9}"/>
    <dgm:cxn modelId="{37210E1D-9FE9-4808-92E6-E7B69CA6928B}" type="presOf" srcId="{ED02F1E0-36F6-4A2D-ACE0-1533B4DE558A}" destId="{616185D7-8A8E-4B63-841F-F47A3E324DE3}" srcOrd="1" destOrd="2" presId="urn:microsoft.com/office/officeart/2005/8/layout/hList7"/>
    <dgm:cxn modelId="{84611F1E-2700-47C2-8144-CA80C2A4DC59}" srcId="{32BA554A-46BF-472A-8491-517A948D8AE7}" destId="{5AE1C0BF-66B2-460F-A0B0-6BA2A40CC0F4}" srcOrd="1" destOrd="0" parTransId="{34F8FA6D-3A26-49EF-921F-6967A4E0CD43}" sibTransId="{29516479-5F82-4E39-90D3-0538FF886967}"/>
    <dgm:cxn modelId="{A7CF541E-A7D9-4A9F-8FAC-F7EB0CCC1BC6}" srcId="{843963AE-8061-4AB9-950A-98E7413DB8AD}" destId="{3FE1F225-D664-4952-AA46-EFF1CA2334CA}" srcOrd="3" destOrd="0" parTransId="{98AD0852-41B0-49DD-BF71-5412C902A94D}" sibTransId="{ECE20BB2-052B-4768-8FAF-A73DF6B696A8}"/>
    <dgm:cxn modelId="{47309B20-F17C-492C-A6AE-878131AF9D85}" type="presOf" srcId="{08AC03F7-7604-4CAF-A518-7414ABD66369}" destId="{86112FF5-AD75-4CBE-B23E-87F56B767D0B}" srcOrd="1" destOrd="2" presId="urn:microsoft.com/office/officeart/2005/8/layout/hList7"/>
    <dgm:cxn modelId="{1259AF20-7BA2-40B8-890C-030B7793CADA}" type="presOf" srcId="{3E75B0AD-4F1F-4353-9F81-156736D41264}" destId="{86112FF5-AD75-4CBE-B23E-87F56B767D0B}" srcOrd="1" destOrd="4" presId="urn:microsoft.com/office/officeart/2005/8/layout/hList7"/>
    <dgm:cxn modelId="{BA1F2E21-9477-4D25-B8D3-9433AEA5A730}" type="presOf" srcId="{843963AE-8061-4AB9-950A-98E7413DB8AD}" destId="{2F992D62-1DBB-4F7B-99DD-68DF5CF9DC57}" srcOrd="1" destOrd="0" presId="urn:microsoft.com/office/officeart/2005/8/layout/hList7"/>
    <dgm:cxn modelId="{AA846122-8B42-48E7-A558-8B9325DA7AA2}" srcId="{81ACFEA6-77AD-4865-A55A-842A6AF571D9}" destId="{F9A15D67-9BEF-4E69-90D0-3109FE1338E8}" srcOrd="4" destOrd="0" parTransId="{7888B225-C728-4451-88B0-CE5AC497F1F8}" sibTransId="{D15499C6-C1EC-44F5-8FB0-1BE7825EDBF9}"/>
    <dgm:cxn modelId="{11648525-4ACC-4264-9C51-B1885BF0C9C7}" type="presOf" srcId="{E2081A65-6641-4F9F-B58C-9CF996173535}" destId="{616185D7-8A8E-4B63-841F-F47A3E324DE3}" srcOrd="1" destOrd="4" presId="urn:microsoft.com/office/officeart/2005/8/layout/hList7"/>
    <dgm:cxn modelId="{F9E11B2A-37C1-4485-BB9E-B315B8650E20}" type="presOf" srcId="{53E729DA-9B33-43E9-BDA0-F6EA1CBE9817}" destId="{664B9F5B-EB32-47B5-A52A-BB995AE725D5}" srcOrd="1" destOrd="3" presId="urn:microsoft.com/office/officeart/2005/8/layout/hList7"/>
    <dgm:cxn modelId="{F9B2632A-ACC3-4D83-AB2A-A277DE4885C1}" type="presOf" srcId="{D729B295-5EC3-4FB0-A5A8-DF0365114842}" destId="{86112FF5-AD75-4CBE-B23E-87F56B767D0B}" srcOrd="1" destOrd="1" presId="urn:microsoft.com/office/officeart/2005/8/layout/hList7"/>
    <dgm:cxn modelId="{41C8FA2A-FDFF-49AE-95F7-038F621C8161}" srcId="{2480FA7C-E092-47ED-A7FF-5D7DB3FC6403}" destId="{B889BB4B-517C-42D2-A90B-4C87548413EE}" srcOrd="2" destOrd="0" parTransId="{8F4F6CE3-293B-4CD2-85EB-79D24D9FB5C2}" sibTransId="{972881A9-9C3B-41E7-8CAD-D988C1A73F6E}"/>
    <dgm:cxn modelId="{2522122C-1A9F-4177-80FD-E9AEEA3BFA76}" type="presOf" srcId="{90FD66A3-8A20-4902-BE39-A50D25403DCE}" destId="{86112FF5-AD75-4CBE-B23E-87F56B767D0B}" srcOrd="1" destOrd="0" presId="urn:microsoft.com/office/officeart/2005/8/layout/hList7"/>
    <dgm:cxn modelId="{B0311B33-B9EB-43F6-BCA6-B1088E520507}" type="presOf" srcId="{465E30C7-C655-4D7D-9298-826FAF72D2F3}" destId="{616185D7-8A8E-4B63-841F-F47A3E324DE3}" srcOrd="1" destOrd="0" presId="urn:microsoft.com/office/officeart/2005/8/layout/hList7"/>
    <dgm:cxn modelId="{30080935-0396-4011-8A90-E056C9C206F5}" srcId="{5B220C78-4F60-4E19-B858-4F441037F195}" destId="{90FD66A3-8A20-4902-BE39-A50D25403DCE}" srcOrd="6" destOrd="0" parTransId="{4EDB4167-4901-40BB-A2E5-D6011808EC75}" sibTransId="{5F3406ED-9FDD-4182-9E11-DA30E42E0363}"/>
    <dgm:cxn modelId="{A2026435-9E36-42B6-BED9-E253BACF560F}" srcId="{5B220C78-4F60-4E19-B858-4F441037F195}" destId="{32BA554A-46BF-472A-8491-517A948D8AE7}" srcOrd="2" destOrd="0" parTransId="{CA7D1684-F268-46E0-A369-068AD61F5908}" sibTransId="{63A98C7A-50FD-4F91-A4D2-4B97DC7587F3}"/>
    <dgm:cxn modelId="{7C00B235-A523-4FB8-A029-F91BBF95FAAA}" type="presOf" srcId="{3FE1F225-D664-4952-AA46-EFF1CA2334CA}" destId="{2F992D62-1DBB-4F7B-99DD-68DF5CF9DC57}" srcOrd="1" destOrd="4" presId="urn:microsoft.com/office/officeart/2005/8/layout/hList7"/>
    <dgm:cxn modelId="{35BA5336-1507-4BA3-AF10-61E211EE7425}" type="presOf" srcId="{843963AE-8061-4AB9-950A-98E7413DB8AD}" destId="{86699CBB-A29B-459F-A49E-0105748471E7}" srcOrd="0" destOrd="0" presId="urn:microsoft.com/office/officeart/2005/8/layout/hList7"/>
    <dgm:cxn modelId="{9DA2F137-8DB1-4E24-BDE0-311ED9AAF51A}" srcId="{90FD66A3-8A20-4902-BE39-A50D25403DCE}" destId="{3E75B0AD-4F1F-4353-9F81-156736D41264}" srcOrd="3" destOrd="0" parTransId="{EC1FBF04-E97C-4C2B-9DA2-8E7D09DE24B8}" sibTransId="{EEC5A8BB-BDD3-41CC-B291-CB6ADBB19AAB}"/>
    <dgm:cxn modelId="{2BACFB37-9835-429D-BAA4-D576637E6775}" type="presOf" srcId="{BC407CAE-9611-4560-929B-319E084A294F}" destId="{8B404C63-F012-4FF4-AEF0-DE46A8FA7BCE}" srcOrd="0" destOrd="0" presId="urn:microsoft.com/office/officeart/2005/8/layout/hList7"/>
    <dgm:cxn modelId="{0D509C38-1BE4-48A1-BF21-8B7FB5CC0D73}" type="presOf" srcId="{80AC416B-5A3C-4459-B2B9-A88A5B7EE695}" destId="{A8D39C41-EE21-4E46-9E13-B7D0BD12C306}" srcOrd="1" destOrd="4" presId="urn:microsoft.com/office/officeart/2005/8/layout/hList7"/>
    <dgm:cxn modelId="{CA6FCD39-39EC-4687-819A-C0E870E42C37}" srcId="{BC407CAE-9611-4560-929B-319E084A294F}" destId="{3FCE5762-2421-43B9-BC98-07E854CA75D2}" srcOrd="3" destOrd="0" parTransId="{ADA2CE46-5A4D-45F0-903E-CDE814F78070}" sibTransId="{5B80F516-EF99-4C8E-9913-5EED723D01CF}"/>
    <dgm:cxn modelId="{CC5D873B-62DF-482A-8C51-A1B574288A4D}" type="presOf" srcId="{99979938-EAE2-4C71-992F-7030A49C2A8A}" destId="{86112FF5-AD75-4CBE-B23E-87F56B767D0B}" srcOrd="1" destOrd="3" presId="urn:microsoft.com/office/officeart/2005/8/layout/hList7"/>
    <dgm:cxn modelId="{FCBAD33B-157D-41A5-9F23-787EFA269AA9}" type="presOf" srcId="{E3130C9C-D653-40B6-AE72-39611F299ADF}" destId="{4F4F8B95-98BB-425D-90D1-3C93BC969EC6}" srcOrd="0" destOrd="1" presId="urn:microsoft.com/office/officeart/2005/8/layout/hList7"/>
    <dgm:cxn modelId="{DBD90C3C-940C-4B59-ABAB-1A2E5082EF95}" type="presOf" srcId="{DCC66157-6E71-4DEA-98C9-9A5934D8EA98}" destId="{90D1D0D8-01C7-48C5-AA6C-986810A49EF6}" srcOrd="0" destOrd="0" presId="urn:microsoft.com/office/officeart/2005/8/layout/hList7"/>
    <dgm:cxn modelId="{9E7B495C-91C6-4AAC-A023-059740CDB5E2}" type="presOf" srcId="{2FCED48B-A4D0-473C-B199-72DF98A1E98E}" destId="{6435403F-F180-4A0A-856C-57E6A8D805F7}" srcOrd="0" destOrd="2" presId="urn:microsoft.com/office/officeart/2005/8/layout/hList7"/>
    <dgm:cxn modelId="{5DCE7E5C-123A-442B-BA7E-0EB6E522C4B4}" srcId="{2480FA7C-E092-47ED-A7FF-5D7DB3FC6403}" destId="{EFC10787-92DC-4A9F-AC84-5F5885A9794E}" srcOrd="1" destOrd="0" parTransId="{D6D1F465-54B6-4905-896B-F4D8C033025A}" sibTransId="{C2DDF823-B26B-4101-8FAB-E7AA2CB52CC9}"/>
    <dgm:cxn modelId="{10BD1F60-D8E2-4C88-9146-39912D29CA87}" srcId="{2480FA7C-E092-47ED-A7FF-5D7DB3FC6403}" destId="{EC3E4F35-E57E-400D-B675-4783C1B8A286}" srcOrd="0" destOrd="0" parTransId="{5E525279-5E0F-4105-A04B-F1C230DB2781}" sibTransId="{C6EAF908-E51C-4F87-9615-C30C9BCD8202}"/>
    <dgm:cxn modelId="{7CF48662-806A-4664-9B1F-E2DE72378D1D}" srcId="{843963AE-8061-4AB9-950A-98E7413DB8AD}" destId="{76E5D670-003A-44CD-BD72-A00A111C8F1C}" srcOrd="0" destOrd="0" parTransId="{F5D405D4-47B1-488A-9158-EE3ADA8C5D12}" sibTransId="{905DC476-6C14-45FA-BA2D-3F0E3FCD120D}"/>
    <dgm:cxn modelId="{AEC85046-FED1-4720-9965-7403EE07E504}" srcId="{90FD66A3-8A20-4902-BE39-A50D25403DCE}" destId="{99979938-EAE2-4C71-992F-7030A49C2A8A}" srcOrd="2" destOrd="0" parTransId="{569B13D5-F441-4BA2-9A29-70160ACD53D9}" sibTransId="{5663505F-EE1D-4A86-9256-F000583991C1}"/>
    <dgm:cxn modelId="{55565466-F87E-44C7-8929-96DEB932A722}" type="presOf" srcId="{3FCE5762-2421-43B9-BC98-07E854CA75D2}" destId="{664B9F5B-EB32-47B5-A52A-BB995AE725D5}" srcOrd="1" destOrd="4" presId="urn:microsoft.com/office/officeart/2005/8/layout/hList7"/>
    <dgm:cxn modelId="{2A155347-433C-4706-BF6E-76DF0ECB20A6}" srcId="{81ACFEA6-77AD-4865-A55A-842A6AF571D9}" destId="{A700CDEE-C60C-47AF-9129-44C50E4B3A36}" srcOrd="3" destOrd="0" parTransId="{877BA68B-099A-4DCC-901B-FEA29A7FD8A5}" sibTransId="{159587AD-49E9-4C95-B997-DD92E52A691E}"/>
    <dgm:cxn modelId="{48259068-6433-44EB-8FF5-8F1C265980DE}" type="presOf" srcId="{A700CDEE-C60C-47AF-9129-44C50E4B3A36}" destId="{687C0924-F1A0-49A5-A5CD-B46AC493C331}" srcOrd="1" destOrd="4" presId="urn:microsoft.com/office/officeart/2005/8/layout/hList7"/>
    <dgm:cxn modelId="{660C7D6B-4FEF-4DD6-B9E4-2158C58F5E7A}" type="presOf" srcId="{9B9C6032-2D55-4417-9862-DEC745D589DE}" destId="{253BCB81-BDBB-457F-A071-D88D21B8A47A}" srcOrd="0" destOrd="1" presId="urn:microsoft.com/office/officeart/2005/8/layout/hList7"/>
    <dgm:cxn modelId="{6359C04B-DD2B-4284-BE7C-567000B5477D}" srcId="{2480FA7C-E092-47ED-A7FF-5D7DB3FC6403}" destId="{80AC416B-5A3C-4459-B2B9-A88A5B7EE695}" srcOrd="3" destOrd="0" parTransId="{C877D145-CB9A-4758-88C8-9593EE144FDE}" sibTransId="{9F16A0A9-E226-4625-9CD0-6C1433BC88BC}"/>
    <dgm:cxn modelId="{8569256F-CBB4-423F-B55B-30EED1B1D60F}" srcId="{BC407CAE-9611-4560-929B-319E084A294F}" destId="{10149A0C-3BD1-40FB-8F97-51EBF12BD326}" srcOrd="1" destOrd="0" parTransId="{3AEFFE0D-356B-4FF4-993C-797F1FBB4EC3}" sibTransId="{508B8E10-9C65-4BD4-8E55-072A2C699267}"/>
    <dgm:cxn modelId="{2F947D50-807C-4BAA-A610-2AA52FD2D1ED}" type="presOf" srcId="{3FE1F225-D664-4952-AA46-EFF1CA2334CA}" destId="{86699CBB-A29B-459F-A49E-0105748471E7}" srcOrd="0" destOrd="4" presId="urn:microsoft.com/office/officeart/2005/8/layout/hList7"/>
    <dgm:cxn modelId="{3E313C52-4504-4163-BD0F-247E296F5843}" type="presOf" srcId="{2480FA7C-E092-47ED-A7FF-5D7DB3FC6403}" destId="{D8AC2188-BB52-4845-91F1-53034D8CA9EB}" srcOrd="0" destOrd="0" presId="urn:microsoft.com/office/officeart/2005/8/layout/hList7"/>
    <dgm:cxn modelId="{1A59A974-896F-4071-8A64-BCB2157EB8D8}" srcId="{32BA554A-46BF-472A-8491-517A948D8AE7}" destId="{9B9C6032-2D55-4417-9862-DEC745D589DE}" srcOrd="0" destOrd="0" parTransId="{DB95FA60-176A-4BE4-B094-075B86C4287D}" sibTransId="{E7C67026-73A7-4652-83EB-0B87269F81FD}"/>
    <dgm:cxn modelId="{38D30055-D0C6-4444-B0AE-03359DB271E6}" type="presOf" srcId="{D007DE50-033E-444B-9571-77A3766FCE28}" destId="{6435403F-F180-4A0A-856C-57E6A8D805F7}" srcOrd="0" destOrd="1" presId="urn:microsoft.com/office/officeart/2005/8/layout/hList7"/>
    <dgm:cxn modelId="{0621A275-3E31-4811-9824-ED9B889E1A84}" type="presOf" srcId="{D729B295-5EC3-4FB0-A5A8-DF0365114842}" destId="{4E21EC4C-EF20-4863-A0D9-B73F28C2C225}" srcOrd="0" destOrd="1" presId="urn:microsoft.com/office/officeart/2005/8/layout/hList7"/>
    <dgm:cxn modelId="{FEA1CF76-9EF7-48E2-971A-F335D69EFA0D}" type="presOf" srcId="{465E30C7-C655-4D7D-9298-826FAF72D2F3}" destId="{4F4F8B95-98BB-425D-90D1-3C93BC969EC6}" srcOrd="0" destOrd="0" presId="urn:microsoft.com/office/officeart/2005/8/layout/hList7"/>
    <dgm:cxn modelId="{B531D476-81DA-4191-B573-C3667FF6CBBA}" srcId="{BC407CAE-9611-4560-929B-319E084A294F}" destId="{53E729DA-9B33-43E9-BDA0-F6EA1CBE9817}" srcOrd="2" destOrd="0" parTransId="{08DFFD94-0429-4B5E-902E-ADDD137277CD}" sibTransId="{96652110-FB15-4162-A9C5-DE65D934539F}"/>
    <dgm:cxn modelId="{FE762658-5A0E-4D47-922F-89BFA546AA5A}" type="presOf" srcId="{99979938-EAE2-4C71-992F-7030A49C2A8A}" destId="{4E21EC4C-EF20-4863-A0D9-B73F28C2C225}" srcOrd="0" destOrd="3" presId="urn:microsoft.com/office/officeart/2005/8/layout/hList7"/>
    <dgm:cxn modelId="{A48D2C78-6652-4B9E-ADB4-1EAFAC8752AE}" srcId="{5B220C78-4F60-4E19-B858-4F441037F195}" destId="{843963AE-8061-4AB9-950A-98E7413DB8AD}" srcOrd="1" destOrd="0" parTransId="{91409811-742C-4FE8-A763-FA9FEAD53858}" sibTransId="{4734115C-46FD-43E2-ADF0-2BE223E60F9E}"/>
    <dgm:cxn modelId="{64C93958-B9C9-4980-A997-7C06AF66D86E}" srcId="{81ACFEA6-77AD-4865-A55A-842A6AF571D9}" destId="{2FCED48B-A4D0-473C-B199-72DF98A1E98E}" srcOrd="1" destOrd="0" parTransId="{21802E7E-749D-4851-A2F0-1A96C6867294}" sibTransId="{29608623-590D-43E6-B868-E3F0739D4CFA}"/>
    <dgm:cxn modelId="{0A01BE78-D545-466B-B8DC-5B088D886372}" type="presOf" srcId="{A2A0666B-B9DF-45DC-BF60-860A62466148}" destId="{2F992D62-1DBB-4F7B-99DD-68DF5CF9DC57}" srcOrd="1" destOrd="2" presId="urn:microsoft.com/office/officeart/2005/8/layout/hList7"/>
    <dgm:cxn modelId="{EBA95059-27F5-41F5-AA37-B76BB40E254B}" srcId="{81ACFEA6-77AD-4865-A55A-842A6AF571D9}" destId="{D007DE50-033E-444B-9571-77A3766FCE28}" srcOrd="0" destOrd="0" parTransId="{600CACB4-7892-43BD-A6AE-E36DB4F7CE9E}" sibTransId="{0B33E6F9-BDFE-4642-824A-8BA69FAE636F}"/>
    <dgm:cxn modelId="{1FFC867B-50CB-4547-86B6-90B1173933A8}" type="presOf" srcId="{4734115C-46FD-43E2-ADF0-2BE223E60F9E}" destId="{84AE3114-B65D-4D40-9241-CECF30EB1304}" srcOrd="0" destOrd="0" presId="urn:microsoft.com/office/officeart/2005/8/layout/hList7"/>
    <dgm:cxn modelId="{DB66687F-1F91-4E0B-B008-12D9C4C24F5E}" type="presOf" srcId="{211F2480-E936-44F5-BF99-4A9143F7C3CB}" destId="{4F4F8B95-98BB-425D-90D1-3C93BC969EC6}" srcOrd="0" destOrd="3" presId="urn:microsoft.com/office/officeart/2005/8/layout/hList7"/>
    <dgm:cxn modelId="{902CCF7F-DB30-4F0E-AA9E-6C8938970CB5}" type="presOf" srcId="{5B220C78-4F60-4E19-B858-4F441037F195}" destId="{EAFB5366-A0A9-45D5-AD50-1A38D9A432C7}" srcOrd="0" destOrd="0" presId="urn:microsoft.com/office/officeart/2005/8/layout/hList7"/>
    <dgm:cxn modelId="{D0D16485-6A42-4646-BF2D-957FAF6398BD}" srcId="{465E30C7-C655-4D7D-9298-826FAF72D2F3}" destId="{E2081A65-6641-4F9F-B58C-9CF996173535}" srcOrd="3" destOrd="0" parTransId="{0DC4C982-CCB6-47C8-B448-C954D9DACE8F}" sibTransId="{9CF9DC61-659B-40F3-AA0F-5E7A68AF846B}"/>
    <dgm:cxn modelId="{6EE76693-6377-4341-B271-6A841E74741A}" srcId="{465E30C7-C655-4D7D-9298-826FAF72D2F3}" destId="{211F2480-E936-44F5-BF99-4A9143F7C3CB}" srcOrd="2" destOrd="0" parTransId="{D98DA2AC-7A95-4947-9945-1CA2CA8985AC}" sibTransId="{6E0867FF-668A-4F63-9900-686AD02BCAAB}"/>
    <dgm:cxn modelId="{F3E8A796-9D5A-48FD-B01B-354A796D1C4A}" type="presOf" srcId="{B889BB4B-517C-42D2-A90B-4C87548413EE}" destId="{D8AC2188-BB52-4845-91F1-53034D8CA9EB}" srcOrd="0" destOrd="3" presId="urn:microsoft.com/office/officeart/2005/8/layout/hList7"/>
    <dgm:cxn modelId="{B5DAD596-173F-41B6-9192-B8CA28314D9B}" type="presOf" srcId="{32BA554A-46BF-472A-8491-517A948D8AE7}" destId="{253BCB81-BDBB-457F-A071-D88D21B8A47A}" srcOrd="0" destOrd="0" presId="urn:microsoft.com/office/officeart/2005/8/layout/hList7"/>
    <dgm:cxn modelId="{2496B298-044B-4FAC-BDDD-99322CD94F0E}" srcId="{BC407CAE-9611-4560-929B-319E084A294F}" destId="{46A80326-7E50-42EC-B214-FDA7B8D7B665}" srcOrd="0" destOrd="0" parTransId="{ECA95038-B623-4D7D-B44B-B2D7F36CF35F}" sibTransId="{7F90A155-0361-40EE-8E32-DB6A5DB0CE9E}"/>
    <dgm:cxn modelId="{1B0AE09A-0DE4-4723-B424-9DFFDAFFE1E8}" type="presOf" srcId="{211F2480-E936-44F5-BF99-4A9143F7C3CB}" destId="{616185D7-8A8E-4B63-841F-F47A3E324DE3}" srcOrd="1" destOrd="3" presId="urn:microsoft.com/office/officeart/2005/8/layout/hList7"/>
    <dgm:cxn modelId="{9578E79A-EB66-430D-8F11-BE10F8584824}" type="presOf" srcId="{463C4464-C623-455E-BBB0-8BB685304FD0}" destId="{4D1C3813-E9AC-486E-AD7F-B1E919AC333B}" srcOrd="1" destOrd="3" presId="urn:microsoft.com/office/officeart/2005/8/layout/hList7"/>
    <dgm:cxn modelId="{3B81609B-D91C-4B84-B1DA-4787FD7EA31B}" type="presOf" srcId="{BC407CAE-9611-4560-929B-319E084A294F}" destId="{664B9F5B-EB32-47B5-A52A-BB995AE725D5}" srcOrd="1" destOrd="0" presId="urn:microsoft.com/office/officeart/2005/8/layout/hList7"/>
    <dgm:cxn modelId="{221F23A2-62A3-403B-A6E8-F86451F87B31}" type="presOf" srcId="{81ACFEA6-77AD-4865-A55A-842A6AF571D9}" destId="{687C0924-F1A0-49A5-A5CD-B46AC493C331}" srcOrd="1" destOrd="0" presId="urn:microsoft.com/office/officeart/2005/8/layout/hList7"/>
    <dgm:cxn modelId="{05A6D4A3-83C4-4BCD-ACED-F73CD3893AC6}" type="presOf" srcId="{90FD66A3-8A20-4902-BE39-A50D25403DCE}" destId="{4E21EC4C-EF20-4863-A0D9-B73F28C2C225}" srcOrd="0" destOrd="0" presId="urn:microsoft.com/office/officeart/2005/8/layout/hList7"/>
    <dgm:cxn modelId="{B3CF4CA4-0290-401E-B361-E4D529B22E45}" type="presOf" srcId="{5AE1C0BF-66B2-460F-A0B0-6BA2A40CC0F4}" destId="{4D1C3813-E9AC-486E-AD7F-B1E919AC333B}" srcOrd="1" destOrd="2" presId="urn:microsoft.com/office/officeart/2005/8/layout/hList7"/>
    <dgm:cxn modelId="{14D44AA6-0953-4089-88C8-FA94D8C37DA8}" type="presOf" srcId="{451B7AF6-51B3-434F-9578-99E6F5004BCD}" destId="{253BCB81-BDBB-457F-A071-D88D21B8A47A}" srcOrd="0" destOrd="4" presId="urn:microsoft.com/office/officeart/2005/8/layout/hList7"/>
    <dgm:cxn modelId="{A7EF38A8-677F-4AC4-8AEA-0587A51D8BB6}" type="presOf" srcId="{46A80326-7E50-42EC-B214-FDA7B8D7B665}" destId="{8B404C63-F012-4FF4-AEF0-DE46A8FA7BCE}" srcOrd="0" destOrd="1" presId="urn:microsoft.com/office/officeart/2005/8/layout/hList7"/>
    <dgm:cxn modelId="{0B03F7A8-EA19-4D41-966D-22BEEE95F65A}" type="presOf" srcId="{53E729DA-9B33-43E9-BDA0-F6EA1CBE9817}" destId="{8B404C63-F012-4FF4-AEF0-DE46A8FA7BCE}" srcOrd="0" destOrd="3" presId="urn:microsoft.com/office/officeart/2005/8/layout/hList7"/>
    <dgm:cxn modelId="{B2CEC6AD-5389-4C77-ADBC-6CF1193FB3BB}" type="presOf" srcId="{A2A0666B-B9DF-45DC-BF60-860A62466148}" destId="{86699CBB-A29B-459F-A49E-0105748471E7}" srcOrd="0" destOrd="2" presId="urn:microsoft.com/office/officeart/2005/8/layout/hList7"/>
    <dgm:cxn modelId="{5277E0AD-AC0C-4215-9DD2-687B4A741EDE}" type="presOf" srcId="{D007DE50-033E-444B-9571-77A3766FCE28}" destId="{687C0924-F1A0-49A5-A5CD-B46AC493C331}" srcOrd="1" destOrd="1" presId="urn:microsoft.com/office/officeart/2005/8/layout/hList7"/>
    <dgm:cxn modelId="{C1AC1AAE-EAA2-4F39-8076-2CE64E0C7589}" type="presOf" srcId="{10149A0C-3BD1-40FB-8F97-51EBF12BD326}" destId="{664B9F5B-EB32-47B5-A52A-BB995AE725D5}" srcOrd="1" destOrd="2" presId="urn:microsoft.com/office/officeart/2005/8/layout/hList7"/>
    <dgm:cxn modelId="{543D04AF-6742-42C2-92D2-FD54C706E752}" type="presOf" srcId="{463C4464-C623-455E-BBB0-8BB685304FD0}" destId="{253BCB81-BDBB-457F-A071-D88D21B8A47A}" srcOrd="0" destOrd="3" presId="urn:microsoft.com/office/officeart/2005/8/layout/hList7"/>
    <dgm:cxn modelId="{CF462CB2-9CF1-484F-B510-FEA20CA14A00}" type="presOf" srcId="{10149A0C-3BD1-40FB-8F97-51EBF12BD326}" destId="{8B404C63-F012-4FF4-AEF0-DE46A8FA7BCE}" srcOrd="0" destOrd="2" presId="urn:microsoft.com/office/officeart/2005/8/layout/hList7"/>
    <dgm:cxn modelId="{5979B9B2-1EB1-40FB-A104-C837F10E959C}" type="presOf" srcId="{B1E1B452-E955-49E6-BB3E-EF5C3ADD64B7}" destId="{E94004F0-7D3C-4F41-B17D-A3CF1C6ECFF3}" srcOrd="0" destOrd="0" presId="urn:microsoft.com/office/officeart/2005/8/layout/hList7"/>
    <dgm:cxn modelId="{B3242AB4-6166-4EDE-8042-5FE4F1873131}" type="presOf" srcId="{2480FA7C-E092-47ED-A7FF-5D7DB3FC6403}" destId="{A8D39C41-EE21-4E46-9E13-B7D0BD12C306}" srcOrd="1" destOrd="0" presId="urn:microsoft.com/office/officeart/2005/8/layout/hList7"/>
    <dgm:cxn modelId="{5D7790B9-3C90-416B-8732-3F8776B0863B}" srcId="{90FD66A3-8A20-4902-BE39-A50D25403DCE}" destId="{08AC03F7-7604-4CAF-A518-7414ABD66369}" srcOrd="1" destOrd="0" parTransId="{4F014D5A-C5B4-494D-8BE5-C8DF4717B4CD}" sibTransId="{66200B93-188C-4A06-8465-20BF0707AF93}"/>
    <dgm:cxn modelId="{FC1AFDB9-68C1-4C80-BB72-E1F4585C7862}" srcId="{32BA554A-46BF-472A-8491-517A948D8AE7}" destId="{463C4464-C623-455E-BBB0-8BB685304FD0}" srcOrd="2" destOrd="0" parTransId="{85892F47-03A6-4D9F-A15E-1514F142E9CE}" sibTransId="{73AB7ACB-90CB-4CFB-83B6-3D08E6F9D423}"/>
    <dgm:cxn modelId="{02C4FCBD-DF72-4826-BDC0-27DFD7AEC445}" type="presOf" srcId="{E2081A65-6641-4F9F-B58C-9CF996173535}" destId="{4F4F8B95-98BB-425D-90D1-3C93BC969EC6}" srcOrd="0" destOrd="4" presId="urn:microsoft.com/office/officeart/2005/8/layout/hList7"/>
    <dgm:cxn modelId="{DB7C5FBF-C049-48E0-ADAF-6E009D88FF97}" type="presOf" srcId="{451B7AF6-51B3-434F-9578-99E6F5004BCD}" destId="{4D1C3813-E9AC-486E-AD7F-B1E919AC333B}" srcOrd="1" destOrd="4" presId="urn:microsoft.com/office/officeart/2005/8/layout/hList7"/>
    <dgm:cxn modelId="{57BDDBC0-6967-4B26-9161-ADBC61D79D5F}" type="presOf" srcId="{EC3E4F35-E57E-400D-B675-4783C1B8A286}" destId="{D8AC2188-BB52-4845-91F1-53034D8CA9EB}" srcOrd="0" destOrd="1" presId="urn:microsoft.com/office/officeart/2005/8/layout/hList7"/>
    <dgm:cxn modelId="{675F83C2-96E8-47F6-A044-70AB9B78F05A}" type="presOf" srcId="{E3130C9C-D653-40B6-AE72-39611F299ADF}" destId="{616185D7-8A8E-4B63-841F-F47A3E324DE3}" srcOrd="1" destOrd="1" presId="urn:microsoft.com/office/officeart/2005/8/layout/hList7"/>
    <dgm:cxn modelId="{3AE58AC2-B353-4ACA-8697-ED84F625AA86}" type="presOf" srcId="{E7EE89FB-7159-47BB-AC85-69C9A99CF73C}" destId="{6435403F-F180-4A0A-856C-57E6A8D805F7}" srcOrd="0" destOrd="3" presId="urn:microsoft.com/office/officeart/2005/8/layout/hList7"/>
    <dgm:cxn modelId="{95D681C5-9420-45AE-80EF-2F479FEF00AB}" type="presOf" srcId="{81ACFEA6-77AD-4865-A55A-842A6AF571D9}" destId="{6435403F-F180-4A0A-856C-57E6A8D805F7}" srcOrd="0" destOrd="0" presId="urn:microsoft.com/office/officeart/2005/8/layout/hList7"/>
    <dgm:cxn modelId="{7D5225C7-35C6-4372-A170-D202B5212E36}" type="presOf" srcId="{F9A15D67-9BEF-4E69-90D0-3109FE1338E8}" destId="{687C0924-F1A0-49A5-A5CD-B46AC493C331}" srcOrd="1" destOrd="5" presId="urn:microsoft.com/office/officeart/2005/8/layout/hList7"/>
    <dgm:cxn modelId="{39BF1AC9-B981-41C3-B8A8-FD1E024F0F72}" srcId="{5B220C78-4F60-4E19-B858-4F441037F195}" destId="{81ACFEA6-77AD-4865-A55A-842A6AF571D9}" srcOrd="0" destOrd="0" parTransId="{8AC2EF1F-FE91-4A08-93BC-981467E28AE3}" sibTransId="{D392BDBE-9CF0-499E-B8F0-03FB3E4A2949}"/>
    <dgm:cxn modelId="{2EE18EC9-468C-45BA-8292-CE88E973A3E8}" type="presOf" srcId="{3E75B0AD-4F1F-4353-9F81-156736D41264}" destId="{4E21EC4C-EF20-4863-A0D9-B73F28C2C225}" srcOrd="0" destOrd="4" presId="urn:microsoft.com/office/officeart/2005/8/layout/hList7"/>
    <dgm:cxn modelId="{C35E9EC9-BB08-43DD-8379-5A90AA054EC3}" type="presOf" srcId="{A700CDEE-C60C-47AF-9129-44C50E4B3A36}" destId="{6435403F-F180-4A0A-856C-57E6A8D805F7}" srcOrd="0" destOrd="4" presId="urn:microsoft.com/office/officeart/2005/8/layout/hList7"/>
    <dgm:cxn modelId="{3451A8D3-2B44-4016-A1EE-BD0458D5A6F6}" type="presOf" srcId="{76E5D670-003A-44CD-BD72-A00A111C8F1C}" destId="{2F992D62-1DBB-4F7B-99DD-68DF5CF9DC57}" srcOrd="1" destOrd="1" presId="urn:microsoft.com/office/officeart/2005/8/layout/hList7"/>
    <dgm:cxn modelId="{F845B1D4-1BA2-4770-9997-A6D5BE1C3D46}" type="presOf" srcId="{3FCE5762-2421-43B9-BC98-07E854CA75D2}" destId="{8B404C63-F012-4FF4-AEF0-DE46A8FA7BCE}" srcOrd="0" destOrd="4" presId="urn:microsoft.com/office/officeart/2005/8/layout/hList7"/>
    <dgm:cxn modelId="{D6492FD8-6FF3-4246-9D9A-5C4CC7374703}" srcId="{81ACFEA6-77AD-4865-A55A-842A6AF571D9}" destId="{E7EE89FB-7159-47BB-AC85-69C9A99CF73C}" srcOrd="2" destOrd="0" parTransId="{0CCE7C46-E6AF-48C3-BD60-F941E69A37FC}" sibTransId="{B348EE45-2FDE-427E-BF53-4F84072CB571}"/>
    <dgm:cxn modelId="{D0FBC8D8-2708-4782-9A0A-00483CB2757E}" srcId="{465E30C7-C655-4D7D-9298-826FAF72D2F3}" destId="{ED02F1E0-36F6-4A2D-ACE0-1533B4DE558A}" srcOrd="1" destOrd="0" parTransId="{076113AD-D165-4035-BDC7-8AA3E0817DC2}" sibTransId="{9B611C35-BF1E-4B56-A575-6977FE9D42CA}"/>
    <dgm:cxn modelId="{27AC30D9-5DA3-4C44-B549-0A237C92D37E}" type="presOf" srcId="{CB3ABA93-E5A5-4737-90ED-44C6BAC21B97}" destId="{2F992D62-1DBB-4F7B-99DD-68DF5CF9DC57}" srcOrd="1" destOrd="3" presId="urn:microsoft.com/office/officeart/2005/8/layout/hList7"/>
    <dgm:cxn modelId="{3C8C58D9-7B4A-4947-86DB-E64E755397F8}" type="presOf" srcId="{2FCED48B-A4D0-473C-B199-72DF98A1E98E}" destId="{687C0924-F1A0-49A5-A5CD-B46AC493C331}" srcOrd="1" destOrd="2" presId="urn:microsoft.com/office/officeart/2005/8/layout/hList7"/>
    <dgm:cxn modelId="{A15C0EDA-3518-4F70-9003-5A9E5CA82402}" type="presOf" srcId="{EFC10787-92DC-4A9F-AC84-5F5885A9794E}" destId="{D8AC2188-BB52-4845-91F1-53034D8CA9EB}" srcOrd="0" destOrd="2" presId="urn:microsoft.com/office/officeart/2005/8/layout/hList7"/>
    <dgm:cxn modelId="{EE94B3E0-DDF5-4183-8E39-515EB288E62A}" type="presOf" srcId="{08AC03F7-7604-4CAF-A518-7414ABD66369}" destId="{4E21EC4C-EF20-4863-A0D9-B73F28C2C225}" srcOrd="0" destOrd="2" presId="urn:microsoft.com/office/officeart/2005/8/layout/hList7"/>
    <dgm:cxn modelId="{A379A2E5-AB03-4738-89D7-F60E25F1CEBF}" type="presOf" srcId="{80AC416B-5A3C-4459-B2B9-A88A5B7EE695}" destId="{D8AC2188-BB52-4845-91F1-53034D8CA9EB}" srcOrd="0" destOrd="4" presId="urn:microsoft.com/office/officeart/2005/8/layout/hList7"/>
    <dgm:cxn modelId="{11DA09F0-0125-4711-8D05-4F5785E820CC}" type="presOf" srcId="{B889BB4B-517C-42D2-A90B-4C87548413EE}" destId="{A8D39C41-EE21-4E46-9E13-B7D0BD12C306}" srcOrd="1" destOrd="3" presId="urn:microsoft.com/office/officeart/2005/8/layout/hList7"/>
    <dgm:cxn modelId="{740625F0-C86D-4FA4-95C6-3EE2C44A05CF}" type="presOf" srcId="{EFC10787-92DC-4A9F-AC84-5F5885A9794E}" destId="{A8D39C41-EE21-4E46-9E13-B7D0BD12C306}" srcOrd="1" destOrd="2" presId="urn:microsoft.com/office/officeart/2005/8/layout/hList7"/>
    <dgm:cxn modelId="{D7025CF0-738E-42A6-8EC2-BDAEA6057490}" type="presOf" srcId="{76E5D670-003A-44CD-BD72-A00A111C8F1C}" destId="{86699CBB-A29B-459F-A49E-0105748471E7}" srcOrd="0" destOrd="1" presId="urn:microsoft.com/office/officeart/2005/8/layout/hList7"/>
    <dgm:cxn modelId="{A957CFF3-E353-4B98-9919-5BAFAF57A179}" type="presOf" srcId="{9B9C6032-2D55-4417-9862-DEC745D589DE}" destId="{4D1C3813-E9AC-486E-AD7F-B1E919AC333B}" srcOrd="1" destOrd="1" presId="urn:microsoft.com/office/officeart/2005/8/layout/hList7"/>
    <dgm:cxn modelId="{D7E643F7-C61F-4211-BB72-7EA26A2E76B1}" type="presOf" srcId="{D392BDBE-9CF0-499E-B8F0-03FB3E4A2949}" destId="{74911EF5-A1F8-4C3E-807B-A07D5B02E0A9}" srcOrd="0" destOrd="0" presId="urn:microsoft.com/office/officeart/2005/8/layout/hList7"/>
    <dgm:cxn modelId="{65C6CCF7-0EDD-40A0-A739-170BBCD702ED}" srcId="{5B220C78-4F60-4E19-B858-4F441037F195}" destId="{BC407CAE-9611-4560-929B-319E084A294F}" srcOrd="3" destOrd="0" parTransId="{7BF4C4C0-2EFB-4680-BDED-B2B319FA126F}" sibTransId="{724A6289-8BA4-41CD-8457-7D73EF3CA87F}"/>
    <dgm:cxn modelId="{E8631EFE-B4AD-4198-A850-651FB2193716}" srcId="{5B220C78-4F60-4E19-B858-4F441037F195}" destId="{2480FA7C-E092-47ED-A7FF-5D7DB3FC6403}" srcOrd="5" destOrd="0" parTransId="{F7DDC504-BAC8-4161-A80A-FF0BD71062E8}" sibTransId="{DCC66157-6E71-4DEA-98C9-9A5934D8EA98}"/>
    <dgm:cxn modelId="{1CFF90B9-01E1-4E58-A34F-1B9D384F841F}" type="presParOf" srcId="{EAFB5366-A0A9-45D5-AD50-1A38D9A432C7}" destId="{6EF30B18-AEAB-405A-8755-98F530CFE722}" srcOrd="0" destOrd="0" presId="urn:microsoft.com/office/officeart/2005/8/layout/hList7"/>
    <dgm:cxn modelId="{AEE413BF-5766-48AF-B343-AC1CC2EC7407}" type="presParOf" srcId="{EAFB5366-A0A9-45D5-AD50-1A38D9A432C7}" destId="{F502A3A8-ED58-4CF0-A12C-A216519BF6BA}" srcOrd="1" destOrd="0" presId="urn:microsoft.com/office/officeart/2005/8/layout/hList7"/>
    <dgm:cxn modelId="{3EDC0201-B4FB-4AE3-9FC9-8EAB303AB5B5}" type="presParOf" srcId="{F502A3A8-ED58-4CF0-A12C-A216519BF6BA}" destId="{77505B58-7CA9-46C6-B2D0-6625D4793026}" srcOrd="0" destOrd="0" presId="urn:microsoft.com/office/officeart/2005/8/layout/hList7"/>
    <dgm:cxn modelId="{A1DD2C9F-5A6E-452C-AD14-26F165A382DB}" type="presParOf" srcId="{77505B58-7CA9-46C6-B2D0-6625D4793026}" destId="{6435403F-F180-4A0A-856C-57E6A8D805F7}" srcOrd="0" destOrd="0" presId="urn:microsoft.com/office/officeart/2005/8/layout/hList7"/>
    <dgm:cxn modelId="{870E0256-3DC0-434F-B3EE-3A65E4DD9F24}" type="presParOf" srcId="{77505B58-7CA9-46C6-B2D0-6625D4793026}" destId="{687C0924-F1A0-49A5-A5CD-B46AC493C331}" srcOrd="1" destOrd="0" presId="urn:microsoft.com/office/officeart/2005/8/layout/hList7"/>
    <dgm:cxn modelId="{1988E9EB-D84A-4D03-9E02-DAE994EEF8B3}" type="presParOf" srcId="{77505B58-7CA9-46C6-B2D0-6625D4793026}" destId="{ABB29A51-0521-4723-AE8B-08C7D2AFF68C}" srcOrd="2" destOrd="0" presId="urn:microsoft.com/office/officeart/2005/8/layout/hList7"/>
    <dgm:cxn modelId="{FC463F13-C487-428B-9C8C-2C8EBCB8A8F6}" type="presParOf" srcId="{77505B58-7CA9-46C6-B2D0-6625D4793026}" destId="{59356679-1056-49CE-A7D4-84E16D9159B1}" srcOrd="3" destOrd="0" presId="urn:microsoft.com/office/officeart/2005/8/layout/hList7"/>
    <dgm:cxn modelId="{B09CA521-511A-427C-B403-FBDE4FB728D3}" type="presParOf" srcId="{F502A3A8-ED58-4CF0-A12C-A216519BF6BA}" destId="{74911EF5-A1F8-4C3E-807B-A07D5B02E0A9}" srcOrd="1" destOrd="0" presId="urn:microsoft.com/office/officeart/2005/8/layout/hList7"/>
    <dgm:cxn modelId="{954F3E70-1E9F-4668-B691-30E7871D48BA}" type="presParOf" srcId="{F502A3A8-ED58-4CF0-A12C-A216519BF6BA}" destId="{978B7532-1A1E-4EBB-945D-983074A8FDC9}" srcOrd="2" destOrd="0" presId="urn:microsoft.com/office/officeart/2005/8/layout/hList7"/>
    <dgm:cxn modelId="{77DA2A5B-DDB4-43D7-A3A4-AE8B808990D2}" type="presParOf" srcId="{978B7532-1A1E-4EBB-945D-983074A8FDC9}" destId="{86699CBB-A29B-459F-A49E-0105748471E7}" srcOrd="0" destOrd="0" presId="urn:microsoft.com/office/officeart/2005/8/layout/hList7"/>
    <dgm:cxn modelId="{0B701AAB-ACDC-44BA-93DA-BFA70BFEE2A1}" type="presParOf" srcId="{978B7532-1A1E-4EBB-945D-983074A8FDC9}" destId="{2F992D62-1DBB-4F7B-99DD-68DF5CF9DC57}" srcOrd="1" destOrd="0" presId="urn:microsoft.com/office/officeart/2005/8/layout/hList7"/>
    <dgm:cxn modelId="{0A4D455F-0FD0-4841-AB4B-BAE0FAFFE469}" type="presParOf" srcId="{978B7532-1A1E-4EBB-945D-983074A8FDC9}" destId="{66C0F0A8-BE02-4EBA-89EF-785B7C2E418E}" srcOrd="2" destOrd="0" presId="urn:microsoft.com/office/officeart/2005/8/layout/hList7"/>
    <dgm:cxn modelId="{3E4DAB83-8A77-4FF5-99F6-1C4B68FA94B4}" type="presParOf" srcId="{978B7532-1A1E-4EBB-945D-983074A8FDC9}" destId="{AE8B2426-1BB5-41DC-BFA7-221F693C68F6}" srcOrd="3" destOrd="0" presId="urn:microsoft.com/office/officeart/2005/8/layout/hList7"/>
    <dgm:cxn modelId="{3EFE2BEC-AEA3-4954-B08C-BFC4619441A7}" type="presParOf" srcId="{F502A3A8-ED58-4CF0-A12C-A216519BF6BA}" destId="{84AE3114-B65D-4D40-9241-CECF30EB1304}" srcOrd="3" destOrd="0" presId="urn:microsoft.com/office/officeart/2005/8/layout/hList7"/>
    <dgm:cxn modelId="{78FFA5A3-9C78-4554-AEE0-D4A9329470EA}" type="presParOf" srcId="{F502A3A8-ED58-4CF0-A12C-A216519BF6BA}" destId="{33AA2784-64B0-43E4-B3BB-C7634F85A942}" srcOrd="4" destOrd="0" presId="urn:microsoft.com/office/officeart/2005/8/layout/hList7"/>
    <dgm:cxn modelId="{23B615BF-E4B4-42C3-89DC-D0BDCA4207AA}" type="presParOf" srcId="{33AA2784-64B0-43E4-B3BB-C7634F85A942}" destId="{253BCB81-BDBB-457F-A071-D88D21B8A47A}" srcOrd="0" destOrd="0" presId="urn:microsoft.com/office/officeart/2005/8/layout/hList7"/>
    <dgm:cxn modelId="{2B757F48-4A56-4F25-9367-715F1E69AD6F}" type="presParOf" srcId="{33AA2784-64B0-43E4-B3BB-C7634F85A942}" destId="{4D1C3813-E9AC-486E-AD7F-B1E919AC333B}" srcOrd="1" destOrd="0" presId="urn:microsoft.com/office/officeart/2005/8/layout/hList7"/>
    <dgm:cxn modelId="{B6FC637D-AA5F-4231-935A-4F0A9F1AC742}" type="presParOf" srcId="{33AA2784-64B0-43E4-B3BB-C7634F85A942}" destId="{17839110-0402-4946-997A-98813F89A1A3}" srcOrd="2" destOrd="0" presId="urn:microsoft.com/office/officeart/2005/8/layout/hList7"/>
    <dgm:cxn modelId="{426E8F57-AC7D-458C-AF81-B2C85B7EC9F9}" type="presParOf" srcId="{33AA2784-64B0-43E4-B3BB-C7634F85A942}" destId="{BCA0FB9E-DEBB-47B9-A69D-AD8D7C7615D5}" srcOrd="3" destOrd="0" presId="urn:microsoft.com/office/officeart/2005/8/layout/hList7"/>
    <dgm:cxn modelId="{F69A9896-3210-4C05-9DE6-FC79B972F174}" type="presParOf" srcId="{F502A3A8-ED58-4CF0-A12C-A216519BF6BA}" destId="{35CB41ED-FD05-44B2-99BD-EBCCA037D3D2}" srcOrd="5" destOrd="0" presId="urn:microsoft.com/office/officeart/2005/8/layout/hList7"/>
    <dgm:cxn modelId="{CC6566FC-1E54-41AA-AD35-CAFFF376C707}" type="presParOf" srcId="{F502A3A8-ED58-4CF0-A12C-A216519BF6BA}" destId="{F9064EA9-AD5A-4CD1-B6BA-EE85EBFE0D5F}" srcOrd="6" destOrd="0" presId="urn:microsoft.com/office/officeart/2005/8/layout/hList7"/>
    <dgm:cxn modelId="{902144DC-2F12-4405-B1CF-907113D16263}" type="presParOf" srcId="{F9064EA9-AD5A-4CD1-B6BA-EE85EBFE0D5F}" destId="{8B404C63-F012-4FF4-AEF0-DE46A8FA7BCE}" srcOrd="0" destOrd="0" presId="urn:microsoft.com/office/officeart/2005/8/layout/hList7"/>
    <dgm:cxn modelId="{C9C77586-EFB4-4428-A2E6-42E5C2BB7A6A}" type="presParOf" srcId="{F9064EA9-AD5A-4CD1-B6BA-EE85EBFE0D5F}" destId="{664B9F5B-EB32-47B5-A52A-BB995AE725D5}" srcOrd="1" destOrd="0" presId="urn:microsoft.com/office/officeart/2005/8/layout/hList7"/>
    <dgm:cxn modelId="{8088600B-FF5E-42C2-B55E-7AEBC5CB7690}" type="presParOf" srcId="{F9064EA9-AD5A-4CD1-B6BA-EE85EBFE0D5F}" destId="{34399C7F-1AC8-4807-840E-849534A6B7A1}" srcOrd="2" destOrd="0" presId="urn:microsoft.com/office/officeart/2005/8/layout/hList7"/>
    <dgm:cxn modelId="{01F533EE-4312-4F17-AF7B-1DECEEDDFE3D}" type="presParOf" srcId="{F9064EA9-AD5A-4CD1-B6BA-EE85EBFE0D5F}" destId="{E5A72E28-11E7-4C43-A71A-3B4645DD841F}" srcOrd="3" destOrd="0" presId="urn:microsoft.com/office/officeart/2005/8/layout/hList7"/>
    <dgm:cxn modelId="{E3C38627-528D-473C-BC0D-78BFC568428B}" type="presParOf" srcId="{F502A3A8-ED58-4CF0-A12C-A216519BF6BA}" destId="{A7CF75B0-3B67-47E0-98CB-1FBA19D7E161}" srcOrd="7" destOrd="0" presId="urn:microsoft.com/office/officeart/2005/8/layout/hList7"/>
    <dgm:cxn modelId="{38A3D0CA-8D31-4C32-8DF9-F1E2623093E0}" type="presParOf" srcId="{F502A3A8-ED58-4CF0-A12C-A216519BF6BA}" destId="{47B4CFEA-59BE-48A3-8F5C-B2D9DF07E70F}" srcOrd="8" destOrd="0" presId="urn:microsoft.com/office/officeart/2005/8/layout/hList7"/>
    <dgm:cxn modelId="{A324883A-2306-4388-B130-A1FA39DEF61F}" type="presParOf" srcId="{47B4CFEA-59BE-48A3-8F5C-B2D9DF07E70F}" destId="{4F4F8B95-98BB-425D-90D1-3C93BC969EC6}" srcOrd="0" destOrd="0" presId="urn:microsoft.com/office/officeart/2005/8/layout/hList7"/>
    <dgm:cxn modelId="{8D430A49-44F2-49A2-895C-FBEDEF71E0D1}" type="presParOf" srcId="{47B4CFEA-59BE-48A3-8F5C-B2D9DF07E70F}" destId="{616185D7-8A8E-4B63-841F-F47A3E324DE3}" srcOrd="1" destOrd="0" presId="urn:microsoft.com/office/officeart/2005/8/layout/hList7"/>
    <dgm:cxn modelId="{6E76B023-B18C-4511-AA40-644E5BAF9936}" type="presParOf" srcId="{47B4CFEA-59BE-48A3-8F5C-B2D9DF07E70F}" destId="{3B4BB1EF-B6B0-48B4-B368-48C8614FE6E4}" srcOrd="2" destOrd="0" presId="urn:microsoft.com/office/officeart/2005/8/layout/hList7"/>
    <dgm:cxn modelId="{15966097-FBD1-4377-8C01-0EA7E8B8EACE}" type="presParOf" srcId="{47B4CFEA-59BE-48A3-8F5C-B2D9DF07E70F}" destId="{13B6C5CF-1EA1-46CE-AAB8-7ABE121E2344}" srcOrd="3" destOrd="0" presId="urn:microsoft.com/office/officeart/2005/8/layout/hList7"/>
    <dgm:cxn modelId="{A076AB7A-0768-464A-83CE-A694425791FA}" type="presParOf" srcId="{F502A3A8-ED58-4CF0-A12C-A216519BF6BA}" destId="{E94004F0-7D3C-4F41-B17D-A3CF1C6ECFF3}" srcOrd="9" destOrd="0" presId="urn:microsoft.com/office/officeart/2005/8/layout/hList7"/>
    <dgm:cxn modelId="{2EE70091-0E21-4A1F-AC92-E24CB933DFDD}" type="presParOf" srcId="{F502A3A8-ED58-4CF0-A12C-A216519BF6BA}" destId="{CE177EC9-1BF3-4677-B985-B9C5C4B4178C}" srcOrd="10" destOrd="0" presId="urn:microsoft.com/office/officeart/2005/8/layout/hList7"/>
    <dgm:cxn modelId="{2DCB502C-D53B-4035-85C8-EEFD8C839CAF}" type="presParOf" srcId="{CE177EC9-1BF3-4677-B985-B9C5C4B4178C}" destId="{D8AC2188-BB52-4845-91F1-53034D8CA9EB}" srcOrd="0" destOrd="0" presId="urn:microsoft.com/office/officeart/2005/8/layout/hList7"/>
    <dgm:cxn modelId="{74082154-6EA0-451C-BB6C-374B676E7DAF}" type="presParOf" srcId="{CE177EC9-1BF3-4677-B985-B9C5C4B4178C}" destId="{A8D39C41-EE21-4E46-9E13-B7D0BD12C306}" srcOrd="1" destOrd="0" presId="urn:microsoft.com/office/officeart/2005/8/layout/hList7"/>
    <dgm:cxn modelId="{81C0A2B1-DD3F-4735-9A20-3563B45D9F41}" type="presParOf" srcId="{CE177EC9-1BF3-4677-B985-B9C5C4B4178C}" destId="{A45444BB-F790-4CE4-ABF0-1359D29F25E1}" srcOrd="2" destOrd="0" presId="urn:microsoft.com/office/officeart/2005/8/layout/hList7"/>
    <dgm:cxn modelId="{2DE1371F-610A-4EAC-98FD-B50E3E743822}" type="presParOf" srcId="{CE177EC9-1BF3-4677-B985-B9C5C4B4178C}" destId="{BDE834EA-A964-4E43-9CD6-64EE2F9A7F18}" srcOrd="3" destOrd="0" presId="urn:microsoft.com/office/officeart/2005/8/layout/hList7"/>
    <dgm:cxn modelId="{C0C18E22-6CAE-414E-9ADD-65ECB364994B}" type="presParOf" srcId="{F502A3A8-ED58-4CF0-A12C-A216519BF6BA}" destId="{90D1D0D8-01C7-48C5-AA6C-986810A49EF6}" srcOrd="11" destOrd="0" presId="urn:microsoft.com/office/officeart/2005/8/layout/hList7"/>
    <dgm:cxn modelId="{520CBD47-5602-4D1D-9774-5248C7AA1287}" type="presParOf" srcId="{F502A3A8-ED58-4CF0-A12C-A216519BF6BA}" destId="{3CFD92D9-EECE-4B60-9337-AEF933E8973F}" srcOrd="12" destOrd="0" presId="urn:microsoft.com/office/officeart/2005/8/layout/hList7"/>
    <dgm:cxn modelId="{E0FAEC31-A00A-4EA8-ACA7-89FB36D9E725}" type="presParOf" srcId="{3CFD92D9-EECE-4B60-9337-AEF933E8973F}" destId="{4E21EC4C-EF20-4863-A0D9-B73F28C2C225}" srcOrd="0" destOrd="0" presId="urn:microsoft.com/office/officeart/2005/8/layout/hList7"/>
    <dgm:cxn modelId="{725931B2-5A1A-4BFA-8420-EF96A3BBFFAF}" type="presParOf" srcId="{3CFD92D9-EECE-4B60-9337-AEF933E8973F}" destId="{86112FF5-AD75-4CBE-B23E-87F56B767D0B}" srcOrd="1" destOrd="0" presId="urn:microsoft.com/office/officeart/2005/8/layout/hList7"/>
    <dgm:cxn modelId="{82402417-407C-474A-9CD8-41AA668F102D}" type="presParOf" srcId="{3CFD92D9-EECE-4B60-9337-AEF933E8973F}" destId="{11331C77-84FF-480F-ADD0-A239662D29ED}" srcOrd="2" destOrd="0" presId="urn:microsoft.com/office/officeart/2005/8/layout/hList7"/>
    <dgm:cxn modelId="{97E99A74-C5BB-4730-9E0D-62BEFFAAF619}" type="presParOf" srcId="{3CFD92D9-EECE-4B60-9337-AEF933E8973F}" destId="{A97241A1-3708-4A41-9158-8219D788151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FB903-515D-465D-87D0-A26E17908B67}">
      <dsp:nvSpPr>
        <dsp:cNvPr id="0" name=""/>
        <dsp:cNvSpPr/>
      </dsp:nvSpPr>
      <dsp:spPr>
        <a:xfrm>
          <a:off x="0" y="85436"/>
          <a:ext cx="8097012" cy="714665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1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Global, Regional and Domestic Outlook</a:t>
          </a:r>
          <a:endParaRPr lang="en-GB" sz="31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32" y="106368"/>
        <a:ext cx="7047847" cy="672801"/>
      </dsp:txXfrm>
    </dsp:sp>
    <dsp:sp modelId="{641B1A37-F42C-42CC-99A0-9089EC5A3A03}">
      <dsp:nvSpPr>
        <dsp:cNvPr id="0" name=""/>
        <dsp:cNvSpPr/>
      </dsp:nvSpPr>
      <dsp:spPr>
        <a:xfrm>
          <a:off x="604647" y="1106458"/>
          <a:ext cx="8097012" cy="689684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1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Budget Trends</a:t>
          </a:r>
          <a:endParaRPr lang="en-GB" sz="31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4847" y="1126658"/>
        <a:ext cx="6876364" cy="649284"/>
      </dsp:txXfrm>
    </dsp:sp>
    <dsp:sp modelId="{DE3D4C62-5A90-418C-8D1B-E4F69499FA30}">
      <dsp:nvSpPr>
        <dsp:cNvPr id="0" name=""/>
        <dsp:cNvSpPr/>
      </dsp:nvSpPr>
      <dsp:spPr>
        <a:xfrm>
          <a:off x="1209293" y="2094816"/>
          <a:ext cx="8097012" cy="730029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1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Choices, Trade Offs &amp; Direction</a:t>
          </a:r>
          <a:endParaRPr lang="en-GB" sz="31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0675" y="2116198"/>
        <a:ext cx="6874000" cy="687265"/>
      </dsp:txXfrm>
    </dsp:sp>
    <dsp:sp modelId="{844F8116-3E73-4888-A713-DD5645E56947}">
      <dsp:nvSpPr>
        <dsp:cNvPr id="0" name=""/>
        <dsp:cNvSpPr/>
      </dsp:nvSpPr>
      <dsp:spPr>
        <a:xfrm>
          <a:off x="1813940" y="3099508"/>
          <a:ext cx="8097012" cy="737707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Economic Direction</a:t>
          </a:r>
        </a:p>
      </dsp:txBody>
      <dsp:txXfrm>
        <a:off x="1835547" y="3121115"/>
        <a:ext cx="6873550" cy="694493"/>
      </dsp:txXfrm>
    </dsp:sp>
    <dsp:sp modelId="{6993AA8A-6B1A-4B71-805A-9E2E79524FBA}">
      <dsp:nvSpPr>
        <dsp:cNvPr id="0" name=""/>
        <dsp:cNvSpPr/>
      </dsp:nvSpPr>
      <dsp:spPr>
        <a:xfrm>
          <a:off x="2418587" y="4098471"/>
          <a:ext cx="8097012" cy="756843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b="1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  <a:endParaRPr lang="en-GB" sz="31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40754" y="4120638"/>
        <a:ext cx="6872430" cy="712509"/>
      </dsp:txXfrm>
    </dsp:sp>
    <dsp:sp modelId="{D2BF4DB7-6AFB-4CDA-85CF-81ACFCE3ABAD}">
      <dsp:nvSpPr>
        <dsp:cNvPr id="0" name=""/>
        <dsp:cNvSpPr/>
      </dsp:nvSpPr>
      <dsp:spPr>
        <a:xfrm>
          <a:off x="7521411" y="646935"/>
          <a:ext cx="575600" cy="575600"/>
        </a:xfrm>
        <a:prstGeom prst="downArrow">
          <a:avLst>
            <a:gd name="adj1" fmla="val 55000"/>
            <a:gd name="adj2" fmla="val 45000"/>
          </a:avLst>
        </a:prstGeom>
        <a:solidFill>
          <a:srgbClr val="FB7E00">
            <a:alpha val="90000"/>
          </a:srgbClr>
        </a:solidFill>
        <a:ln w="1905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600" b="1" kern="1200" dirty="0"/>
        </a:p>
      </dsp:txBody>
      <dsp:txXfrm>
        <a:off x="7650921" y="646935"/>
        <a:ext cx="316580" cy="433139"/>
      </dsp:txXfrm>
    </dsp:sp>
    <dsp:sp modelId="{D02B1BFE-1FDA-4D04-915C-FAA5F5B28824}">
      <dsp:nvSpPr>
        <dsp:cNvPr id="0" name=""/>
        <dsp:cNvSpPr/>
      </dsp:nvSpPr>
      <dsp:spPr>
        <a:xfrm>
          <a:off x="8126058" y="1655466"/>
          <a:ext cx="575600" cy="575600"/>
        </a:xfrm>
        <a:prstGeom prst="downArrow">
          <a:avLst>
            <a:gd name="adj1" fmla="val 55000"/>
            <a:gd name="adj2" fmla="val 45000"/>
          </a:avLst>
        </a:prstGeom>
        <a:solidFill>
          <a:srgbClr val="FB7E00">
            <a:alpha val="90000"/>
          </a:srgbClr>
        </a:solidFill>
        <a:ln w="1905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600" kern="1200"/>
        </a:p>
      </dsp:txBody>
      <dsp:txXfrm>
        <a:off x="8255568" y="1655466"/>
        <a:ext cx="316580" cy="433139"/>
      </dsp:txXfrm>
    </dsp:sp>
    <dsp:sp modelId="{CE30E938-B168-4A35-BEE7-7E45EFBF10BD}">
      <dsp:nvSpPr>
        <dsp:cNvPr id="0" name=""/>
        <dsp:cNvSpPr/>
      </dsp:nvSpPr>
      <dsp:spPr>
        <a:xfrm>
          <a:off x="8730705" y="2649238"/>
          <a:ext cx="575600" cy="575600"/>
        </a:xfrm>
        <a:prstGeom prst="downArrow">
          <a:avLst>
            <a:gd name="adj1" fmla="val 55000"/>
            <a:gd name="adj2" fmla="val 45000"/>
          </a:avLst>
        </a:prstGeom>
        <a:solidFill>
          <a:srgbClr val="FB7E00">
            <a:alpha val="90000"/>
          </a:srgbClr>
        </a:solidFill>
        <a:ln w="1905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600" kern="1200" dirty="0"/>
        </a:p>
      </dsp:txBody>
      <dsp:txXfrm>
        <a:off x="8860215" y="2649238"/>
        <a:ext cx="316580" cy="433139"/>
      </dsp:txXfrm>
    </dsp:sp>
    <dsp:sp modelId="{64E6B9A2-7B21-41F4-9841-EA5A99E319B3}">
      <dsp:nvSpPr>
        <dsp:cNvPr id="0" name=""/>
        <dsp:cNvSpPr/>
      </dsp:nvSpPr>
      <dsp:spPr>
        <a:xfrm>
          <a:off x="9335352" y="3667608"/>
          <a:ext cx="575600" cy="575600"/>
        </a:xfrm>
        <a:prstGeom prst="downArrow">
          <a:avLst>
            <a:gd name="adj1" fmla="val 55000"/>
            <a:gd name="adj2" fmla="val 45000"/>
          </a:avLst>
        </a:prstGeom>
        <a:solidFill>
          <a:srgbClr val="FB7E00">
            <a:alpha val="90000"/>
          </a:srgbClr>
        </a:solidFill>
        <a:ln w="19050" cap="flat" cmpd="sng" algn="ctr">
          <a:solidFill>
            <a:srgbClr val="00206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600" kern="1200"/>
        </a:p>
      </dsp:txBody>
      <dsp:txXfrm>
        <a:off x="9464862" y="3667608"/>
        <a:ext cx="316580" cy="433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5403F-F180-4A0A-856C-57E6A8D805F7}">
      <dsp:nvSpPr>
        <dsp:cNvPr id="0" name=""/>
        <dsp:cNvSpPr/>
      </dsp:nvSpPr>
      <dsp:spPr>
        <a:xfrm>
          <a:off x="4364" y="0"/>
          <a:ext cx="1463352" cy="501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Agriculture</a:t>
          </a:r>
          <a:endParaRPr lang="en-NA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Enhance food security and reduce food imports.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130,000 hectares of large-scale farms.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Expand Green Schemes to 100% capacity.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Integrate small-scale farmers into value chains.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A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4" y="2004059"/>
        <a:ext cx="1463352" cy="2004059"/>
      </dsp:txXfrm>
    </dsp:sp>
    <dsp:sp modelId="{59356679-1056-49CE-A7D4-84E16D9159B1}">
      <dsp:nvSpPr>
        <dsp:cNvPr id="0" name=""/>
        <dsp:cNvSpPr/>
      </dsp:nvSpPr>
      <dsp:spPr>
        <a:xfrm>
          <a:off x="48264" y="300608"/>
          <a:ext cx="1375551" cy="16683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699CBB-A29B-459F-A49E-0105748471E7}">
      <dsp:nvSpPr>
        <dsp:cNvPr id="0" name=""/>
        <dsp:cNvSpPr/>
      </dsp:nvSpPr>
      <dsp:spPr>
        <a:xfrm>
          <a:off x="1511617" y="0"/>
          <a:ext cx="1463352" cy="501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Sports</a:t>
          </a:r>
          <a:endParaRPr lang="en-NA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Build basic sports infrastructure in all 121 constituencies.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Construct CAF Category 2 &amp; 3 stadiums.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Establish Sports Centres of Excellence.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A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11617" y="2004059"/>
        <a:ext cx="1463352" cy="2004059"/>
      </dsp:txXfrm>
    </dsp:sp>
    <dsp:sp modelId="{AE8B2426-1BB5-41DC-BFA7-221F693C68F6}">
      <dsp:nvSpPr>
        <dsp:cNvPr id="0" name=""/>
        <dsp:cNvSpPr/>
      </dsp:nvSpPr>
      <dsp:spPr>
        <a:xfrm>
          <a:off x="1555518" y="300608"/>
          <a:ext cx="1375551" cy="166837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53BCB81-BDBB-457F-A071-D88D21B8A47A}">
      <dsp:nvSpPr>
        <dsp:cNvPr id="0" name=""/>
        <dsp:cNvSpPr/>
      </dsp:nvSpPr>
      <dsp:spPr>
        <a:xfrm>
          <a:off x="3018870" y="0"/>
          <a:ext cx="1463352" cy="501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Youth Empowerment</a:t>
          </a:r>
          <a:endParaRPr lang="en-NA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Establish a National Youth Fund (N$500 million annually).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funding for 6,000 youth-owned businesses annually.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Create youth apprenticeship and internship programs.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A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8870" y="2004059"/>
        <a:ext cx="1463352" cy="2004059"/>
      </dsp:txXfrm>
    </dsp:sp>
    <dsp:sp modelId="{BCA0FB9E-DEBB-47B9-A69D-AD8D7C7615D5}">
      <dsp:nvSpPr>
        <dsp:cNvPr id="0" name=""/>
        <dsp:cNvSpPr/>
      </dsp:nvSpPr>
      <dsp:spPr>
        <a:xfrm>
          <a:off x="3062771" y="300608"/>
          <a:ext cx="1375551" cy="1668379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B404C63-F012-4FF4-AEF0-DE46A8FA7BCE}">
      <dsp:nvSpPr>
        <dsp:cNvPr id="0" name=""/>
        <dsp:cNvSpPr/>
      </dsp:nvSpPr>
      <dsp:spPr>
        <a:xfrm>
          <a:off x="4526123" y="0"/>
          <a:ext cx="1463352" cy="501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Education and Training</a:t>
          </a:r>
          <a:endParaRPr lang="en-NA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free higher education and vocational training.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Invest N$25 billion over five years in education infrastructure.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Expand and upgrade HEI and TVET institutions.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A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26123" y="2004059"/>
        <a:ext cx="1463352" cy="2004059"/>
      </dsp:txXfrm>
    </dsp:sp>
    <dsp:sp modelId="{E5A72E28-11E7-4C43-A71A-3B4645DD841F}">
      <dsp:nvSpPr>
        <dsp:cNvPr id="0" name=""/>
        <dsp:cNvSpPr/>
      </dsp:nvSpPr>
      <dsp:spPr>
        <a:xfrm>
          <a:off x="4570024" y="300608"/>
          <a:ext cx="1375551" cy="1668379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F4F8B95-98BB-425D-90D1-3C93BC969EC6}">
      <dsp:nvSpPr>
        <dsp:cNvPr id="0" name=""/>
        <dsp:cNvSpPr/>
      </dsp:nvSpPr>
      <dsp:spPr>
        <a:xfrm>
          <a:off x="6033376" y="0"/>
          <a:ext cx="1463352" cy="501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Creative Industry</a:t>
          </a:r>
          <a:endParaRPr lang="en-NA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Establish national arts and creative industry awards.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Provide funding for studios, facilities, and equipment.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infrastructure to support local talent.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A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33376" y="2004059"/>
        <a:ext cx="1463352" cy="2004059"/>
      </dsp:txXfrm>
    </dsp:sp>
    <dsp:sp modelId="{13B6C5CF-1EA1-46CE-AAB8-7ABE121E2344}">
      <dsp:nvSpPr>
        <dsp:cNvPr id="0" name=""/>
        <dsp:cNvSpPr/>
      </dsp:nvSpPr>
      <dsp:spPr>
        <a:xfrm>
          <a:off x="6077277" y="300608"/>
          <a:ext cx="1375551" cy="1668379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8AC2188-BB52-4845-91F1-53034D8CA9EB}">
      <dsp:nvSpPr>
        <dsp:cNvPr id="0" name=""/>
        <dsp:cNvSpPr/>
      </dsp:nvSpPr>
      <dsp:spPr>
        <a:xfrm>
          <a:off x="7540629" y="0"/>
          <a:ext cx="1463352" cy="501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Quality Health and Social Welfare</a:t>
          </a:r>
          <a:endParaRPr lang="en-NA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Expand access to healthcare, especially in rural areas.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Build 11 new intermediate hospitals.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Strengthen emergency medical services and recruit 8,134 healthcare personnel.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A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0629" y="2004059"/>
        <a:ext cx="1463352" cy="2004059"/>
      </dsp:txXfrm>
    </dsp:sp>
    <dsp:sp modelId="{BDE834EA-A964-4E43-9CD6-64EE2F9A7F18}">
      <dsp:nvSpPr>
        <dsp:cNvPr id="0" name=""/>
        <dsp:cNvSpPr/>
      </dsp:nvSpPr>
      <dsp:spPr>
        <a:xfrm>
          <a:off x="7584530" y="300608"/>
          <a:ext cx="1375551" cy="1668379"/>
        </a:xfrm>
        <a:prstGeom prst="ellipse">
          <a:avLst/>
        </a:prstGeom>
        <a:blipFill>
          <a:blip xmlns:r="http://schemas.openxmlformats.org/officeDocument/2006/relationships" r:embed="rId6"/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21EC4C-EF20-4863-A0D9-B73F28C2C225}">
      <dsp:nvSpPr>
        <dsp:cNvPr id="0" name=""/>
        <dsp:cNvSpPr/>
      </dsp:nvSpPr>
      <dsp:spPr>
        <a:xfrm>
          <a:off x="9047883" y="0"/>
          <a:ext cx="1463352" cy="50101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3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Land, Housing and Sanitation</a:t>
          </a:r>
          <a:endParaRPr lang="en-NA" sz="1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Construct 50,000 affordable houses by 2029.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Mass formalization of informal settlements.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Build 1,000 sanitation facilities (20,000 units).</a:t>
          </a:r>
          <a:endParaRPr lang="en-NA" sz="13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NA" sz="1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47883" y="2004059"/>
        <a:ext cx="1463352" cy="2004059"/>
      </dsp:txXfrm>
    </dsp:sp>
    <dsp:sp modelId="{A97241A1-3708-4A41-9158-8219D7881515}">
      <dsp:nvSpPr>
        <dsp:cNvPr id="0" name=""/>
        <dsp:cNvSpPr/>
      </dsp:nvSpPr>
      <dsp:spPr>
        <a:xfrm>
          <a:off x="9091783" y="300608"/>
          <a:ext cx="1375551" cy="1668379"/>
        </a:xfrm>
        <a:prstGeom prst="ellipse">
          <a:avLst/>
        </a:prstGeom>
        <a:blipFill>
          <a:blip xmlns:r="http://schemas.openxmlformats.org/officeDocument/2006/relationships" r:embed="rId7"/>
          <a:srcRect/>
          <a:stretch>
            <a:fillRect l="-3000" r="-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F30B18-AEAB-405A-8755-98F530CFE722}">
      <dsp:nvSpPr>
        <dsp:cNvPr id="0" name=""/>
        <dsp:cNvSpPr/>
      </dsp:nvSpPr>
      <dsp:spPr>
        <a:xfrm>
          <a:off x="561482" y="0"/>
          <a:ext cx="9674352" cy="466800"/>
        </a:xfrm>
        <a:prstGeom prst="leftRightArrow">
          <a:avLst/>
        </a:prstGeom>
        <a:gradFill rotWithShape="0">
          <a:gsLst>
            <a:gs pos="0">
              <a:srgbClr val="002060"/>
            </a:gs>
            <a:gs pos="99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0.43957</cdr:x>
      <cdr:y>0.16197</cdr:y>
    </cdr:from>
    <cdr:to>
      <cdr:x>0.46812</cdr:x>
      <cdr:y>0.63692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0DA49E0B-8658-38CA-2839-7DEDCB45680E}"/>
            </a:ext>
          </a:extLst>
        </cdr:cNvPr>
        <cdr:cNvSpPr/>
      </cdr:nvSpPr>
      <cdr:spPr>
        <a:xfrm xmlns:a="http://schemas.openxmlformats.org/drawingml/2006/main">
          <a:off x="5012074" y="744683"/>
          <a:ext cx="325598" cy="21835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0.56374</cdr:x>
      <cdr:y>0.54732</cdr:y>
    </cdr:from>
    <cdr:to>
      <cdr:x>0.59229</cdr:x>
      <cdr:y>0.62835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92E1753C-4855-7786-7355-B60A0A8DF2B3}"/>
            </a:ext>
          </a:extLst>
        </cdr:cNvPr>
        <cdr:cNvSpPr/>
      </cdr:nvSpPr>
      <cdr:spPr>
        <a:xfrm xmlns:a="http://schemas.openxmlformats.org/drawingml/2006/main">
          <a:off x="6427892" y="2516332"/>
          <a:ext cx="325598" cy="3725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0.68985</cdr:x>
      <cdr:y>0.34982</cdr:y>
    </cdr:from>
    <cdr:to>
      <cdr:x>0.71841</cdr:x>
      <cdr:y>0.62882</cdr:y>
    </cdr:to>
    <cdr:sp macro="" textlink="">
      <cdr:nvSpPr>
        <cdr:cNvPr id="4" name="Rectangle 3">
          <a:extLst xmlns:a="http://schemas.openxmlformats.org/drawingml/2006/main">
            <a:ext uri="{FF2B5EF4-FFF2-40B4-BE49-F238E27FC236}">
              <a16:creationId xmlns:a16="http://schemas.microsoft.com/office/drawing/2014/main" id="{6F72B4EC-702E-87B4-23D3-F4095DEDE0B7}"/>
            </a:ext>
          </a:extLst>
        </cdr:cNvPr>
        <cdr:cNvSpPr/>
      </cdr:nvSpPr>
      <cdr:spPr>
        <a:xfrm xmlns:a="http://schemas.openxmlformats.org/drawingml/2006/main">
          <a:off x="7865904" y="1608308"/>
          <a:ext cx="325598" cy="12827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0.81089</cdr:x>
      <cdr:y>0.60556</cdr:y>
    </cdr:from>
    <cdr:to>
      <cdr:x>0.83945</cdr:x>
      <cdr:y>0.74456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E4600A47-833D-EDB3-96B7-893453A8AF29}"/>
            </a:ext>
          </a:extLst>
        </cdr:cNvPr>
        <cdr:cNvSpPr/>
      </cdr:nvSpPr>
      <cdr:spPr>
        <a:xfrm xmlns:a="http://schemas.openxmlformats.org/drawingml/2006/main">
          <a:off x="9246019" y="2784070"/>
          <a:ext cx="325598" cy="6390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0.93743</cdr:x>
      <cdr:y>0.44576</cdr:y>
    </cdr:from>
    <cdr:to>
      <cdr:x>0.96598</cdr:x>
      <cdr:y>0.63154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09C660F9-BC07-7FBF-DFC5-3D2B3933DBD7}"/>
            </a:ext>
          </a:extLst>
        </cdr:cNvPr>
        <cdr:cNvSpPr/>
      </cdr:nvSpPr>
      <cdr:spPr>
        <a:xfrm xmlns:a="http://schemas.openxmlformats.org/drawingml/2006/main">
          <a:off x="10688801" y="2049419"/>
          <a:ext cx="325598" cy="8541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 algn="l" defTabSz="914400" rtl="0" eaLnBrk="1" latinLnBrk="0" hangingPunct="1">
            <a:defRPr sz="11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0.10058</cdr:x>
      <cdr:y>0.11637</cdr:y>
    </cdr:from>
    <cdr:to>
      <cdr:x>0.50288</cdr:x>
      <cdr:y>0.20153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F4C25D8B-716B-5EBF-6211-B418E9169DAE}"/>
            </a:ext>
          </a:extLst>
        </cdr:cNvPr>
        <cdr:cNvSpPr/>
      </cdr:nvSpPr>
      <cdr:spPr>
        <a:xfrm xmlns:a="http://schemas.openxmlformats.org/drawingml/2006/main" rot="16200000">
          <a:off x="1404855" y="-252786"/>
          <a:ext cx="446005" cy="2170442"/>
        </a:xfrm>
        <a:prstGeom xmlns:a="http://schemas.openxmlformats.org/drawingml/2006/main" prst="rightBrace">
          <a:avLst>
            <a:gd name="adj1" fmla="val 67332"/>
            <a:gd name="adj2" fmla="val 51935"/>
          </a:avLst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FF0000"/>
          </a:solidFill>
          <a:prstDash val="solid"/>
          <a:miter lim="800000"/>
        </a:ln>
        <a:effectLst xmlns:a="http://schemas.openxmlformats.org/drawingml/2006/main"/>
      </cdr:spPr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NA" sz="1800" b="0" i="0" u="none" strike="noStrike" kern="0" cap="none" spc="0" normalizeH="0" baseline="0" noProof="0">
            <a:ln>
              <a:noFill/>
            </a:ln>
            <a:solidFill>
              <a:srgbClr val="002060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0.24505</cdr:x>
      <cdr:y>0.0515</cdr:y>
    </cdr:from>
    <cdr:to>
      <cdr:x>0.37249</cdr:x>
      <cdr:y>0.10439</cdr:y>
    </cdr:to>
    <cdr:sp macro="" textlink="">
      <cdr:nvSpPr>
        <cdr:cNvPr id="3" name="TextBox 5">
          <a:extLst xmlns:a="http://schemas.openxmlformats.org/drawingml/2006/main">
            <a:ext uri="{FF2B5EF4-FFF2-40B4-BE49-F238E27FC236}">
              <a16:creationId xmlns:a16="http://schemas.microsoft.com/office/drawing/2014/main" id="{A8E3F4FF-3D77-F10A-D22E-4188FFB41DD2}"/>
            </a:ext>
          </a:extLst>
        </cdr:cNvPr>
        <cdr:cNvSpPr txBox="1"/>
      </cdr:nvSpPr>
      <cdr:spPr>
        <a:xfrm xmlns:a="http://schemas.openxmlformats.org/drawingml/2006/main">
          <a:off x="1322066" y="269706"/>
          <a:ext cx="687560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75.85%</a:t>
          </a:r>
          <a:endParaRPr lang="en-NA" sz="12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BC6EA-29D8-42FD-B478-242BC2464D3F}" type="datetimeFigureOut">
              <a:rPr lang="en-ZA" smtClean="0"/>
              <a:t>2026/02/17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28F3B-BF65-4EEC-A48C-010BC044985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8889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28F3B-BF65-4EEC-A48C-010BC0449851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9307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5C885-5F28-9BF4-4F03-46AC0ECD3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207B41-A7F8-55F7-E402-19F95FF77E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12B93-BA33-DCC6-93A8-D488BC249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D240D-1403-2158-5300-725F01D57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28F3B-BF65-4EEC-A48C-010BC0449851}" type="slidenum">
              <a:rPr lang="en-ZA" smtClean="0"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4477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5069E-47AD-9DB3-D06E-99B971ABF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AF3B21-9E5E-7B70-13D0-A010B16C84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883D66-06F0-8450-D3A0-FF25AE8E1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What are the "SAD500 Declarations"?</a:t>
            </a:r>
          </a:p>
          <a:p>
            <a:r>
              <a:rPr lang="en-GB" dirty="0"/>
              <a:t>The </a:t>
            </a:r>
            <a:r>
              <a:rPr lang="en-GB" b="1" dirty="0"/>
              <a:t>SAD500</a:t>
            </a:r>
            <a:r>
              <a:rPr lang="en-GB" dirty="0"/>
              <a:t> (Single Administrative Document) is the official customs form used in Namibia (and across the Southern African Customs Union) to declare goods.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F4E2-FBBF-B546-F367-8D663ABC2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28F3B-BF65-4EEC-A48C-010BC0449851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594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D184A-3CD8-B9E3-BFBB-C66177E73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D15D6-68A1-3192-371E-11D4E0FBD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E99F6B-9780-F285-7E79-30CE43A7E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7EA39-3AD3-CB81-8373-D72EF7BD1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28F3B-BF65-4EEC-A48C-010BC0449851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821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A7A36-0893-5911-BA05-8E34E0A4C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5EE6FC-C74B-74AD-5D27-C62FBDB2F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944B7-3DE6-83AF-BFF5-CEE93DE3A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9C53-B46A-727B-5D3C-87DA64F90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28F3B-BF65-4EEC-A48C-010BC0449851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8946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28F3B-BF65-4EEC-A48C-010BC0449851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8877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AFD2A-621D-6153-FFC5-8E5149AC0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B6A849-8F6C-A874-ED86-370D53EFC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8E07C6-CAA1-9C70-073B-69540A872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2020C-739A-0298-5A47-27B931E3C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28F3B-BF65-4EEC-A48C-010BC0449851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23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28687-FCC1-FD19-EF33-51ABB7D26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891F15-4DF9-CB7A-0F33-498AEE9C55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25C245-B374-07F7-95E5-7144B358D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Signal:</a:t>
            </a:r>
          </a:p>
          <a:p>
            <a:pPr marL="0" indent="0">
              <a:buNone/>
            </a:pPr>
            <a:r>
              <a:rPr lang="en-GB" dirty="0"/>
              <a:t>Shift from expansionary developmentalism → toward constrained developmentalism.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94A6A-6BBB-4744-0A73-518686B441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28F3B-BF65-4EEC-A48C-010BC0449851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008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4C921-AF5E-776C-0011-D3BE619B5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296D35-3A05-AA40-20A3-DDCA9223B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1E08AD-5E4B-DC10-FBC9-4A3BF4DA7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Signal:</a:t>
            </a:r>
          </a:p>
          <a:p>
            <a:pPr marL="0" indent="0">
              <a:buNone/>
            </a:pPr>
            <a:r>
              <a:rPr lang="en-GB" dirty="0"/>
              <a:t>Shift from expansionary developmentalism → toward constrained developmentalism.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1C5C80-A0A5-7625-5ADB-5C9BF9438D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28F3B-BF65-4EEC-A48C-010BC0449851}" type="slidenum">
              <a:rPr lang="en-ZA" smtClean="0"/>
              <a:t>27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525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C8913-C8C8-968A-E7F7-C38815D01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7CA74-8C1C-1A57-1515-84540180F3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DE29-4B90-C1E1-9169-AC095A3C1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27CB-2A80-44EF-8530-BBAB68CB5AF1}" type="datetimeFigureOut">
              <a:rPr lang="en-ZA" smtClean="0"/>
              <a:t>2026/02/17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22428-3673-7843-2C22-B3D820408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B292D-C06C-BB9E-8807-96FCEDE8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DDEF-E13E-45A8-AD03-9A1DEAD89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590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ED2AA-2EAD-4EA9-FBBC-F9B8A72B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3974D-ED41-90C8-CBE3-DD6A591CB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7D3C4-85B7-977B-E0FE-6B8FFFD61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27CB-2A80-44EF-8530-BBAB68CB5AF1}" type="datetimeFigureOut">
              <a:rPr lang="en-ZA" smtClean="0"/>
              <a:t>2026/02/17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716B-1F30-B536-726F-85C1F1E45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245F-2713-AA4D-A90B-B71E9093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DDEF-E13E-45A8-AD03-9A1DEAD89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464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2C78D-EDC8-CDF1-D737-21FE03549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1FD2D-42C4-A9EE-BA1E-6E8787A61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BB0B0-4D37-88B7-DE5B-B36A972BE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27CB-2A80-44EF-8530-BBAB68CB5AF1}" type="datetimeFigureOut">
              <a:rPr lang="en-ZA" smtClean="0"/>
              <a:t>2026/02/17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B33B7-5AC1-42D1-3559-8354D0597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F3CA-36FE-94F4-94E6-7C5991604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DDEF-E13E-45A8-AD03-9A1DEAD89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48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5059-82FB-EEE8-DAC2-FBF47EC56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FE12-02C1-35D9-8DE6-45B0CCEDC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02167-CA28-1516-A168-ED6081C3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27CB-2A80-44EF-8530-BBAB68CB5AF1}" type="datetimeFigureOut">
              <a:rPr lang="en-ZA" smtClean="0"/>
              <a:t>2026/02/17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EEFE1-D58A-0B88-4399-13F62B820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F31C9-CF37-3B5C-E42F-0E211287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DDEF-E13E-45A8-AD03-9A1DEAD89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8177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8BA2-5227-1389-78A6-7FBAEE0A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391E-7406-5F81-F7B4-B8EC001D0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FDCDA-7E23-8F9A-BEA2-4FBA5FCE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27CB-2A80-44EF-8530-BBAB68CB5AF1}" type="datetimeFigureOut">
              <a:rPr lang="en-ZA" smtClean="0"/>
              <a:t>2026/02/17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68A17-C423-918E-946E-CC0EDC38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536AC-D419-6C30-5CA2-17083DEF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DDEF-E13E-45A8-AD03-9A1DEAD89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854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8D67B-4F30-94BA-3F33-5ACBE3E9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53D3B-B20F-B124-576F-9D5BCED21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0061B-54D1-9F2E-D7A4-F8D5141A3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21D3C-05F1-FF7C-C3F6-D6A1A3A8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27CB-2A80-44EF-8530-BBAB68CB5AF1}" type="datetimeFigureOut">
              <a:rPr lang="en-ZA" smtClean="0"/>
              <a:t>2026/02/17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4C2032-2710-7408-6902-D4C7A1FD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1B465-DA4D-DE07-DE82-2C5617B68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DDEF-E13E-45A8-AD03-9A1DEAD89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519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F4C33-CA02-D0C4-9486-9BF39FE8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02500-6F41-CBB4-67C7-32C0EC19B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7AFB3-9383-E82D-0A48-373F029DE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6D0D2-B829-8754-F812-9FBA5DD0D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810CD9-C4E6-C967-2488-F40EEF85B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FA24D0-CA3E-8C91-AA84-69F2C69D4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27CB-2A80-44EF-8530-BBAB68CB5AF1}" type="datetimeFigureOut">
              <a:rPr lang="en-ZA" smtClean="0"/>
              <a:t>2026/02/17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AB46A9-CC8D-07F5-BA50-64B15CBAB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32CC1-8F72-0360-9D88-F1DD71510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DDEF-E13E-45A8-AD03-9A1DEAD89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2176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75D56-5029-4952-37EB-1234AE8AD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0FF0B-5480-CBEE-EE35-5146073D0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27CB-2A80-44EF-8530-BBAB68CB5AF1}" type="datetimeFigureOut">
              <a:rPr lang="en-ZA" smtClean="0"/>
              <a:t>2026/02/17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AF4FE-4DAD-A0A1-0CAC-D6C509E1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B4020-C7AB-4D0B-6509-CDE2EE5E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DDEF-E13E-45A8-AD03-9A1DEAD89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199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C7C0E-EA4E-EB2E-85AC-AEEF94C1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27CB-2A80-44EF-8530-BBAB68CB5AF1}" type="datetimeFigureOut">
              <a:rPr lang="en-ZA" smtClean="0"/>
              <a:t>2026/02/17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51339-619D-14BA-467F-19007C6F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A6EFB-4EA3-A9D7-FB66-B21C2807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DDEF-E13E-45A8-AD03-9A1DEAD89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895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49B7-E2FF-0220-50F6-07B885B0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C2B4A-BCCA-7BA3-440A-D1BDF818D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30F22C-145D-ECD9-324E-FB08F3BE1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4C58F3-B803-5655-F19D-A9857050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27CB-2A80-44EF-8530-BBAB68CB5AF1}" type="datetimeFigureOut">
              <a:rPr lang="en-ZA" smtClean="0"/>
              <a:t>2026/02/17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3BE5B-FFBE-F283-A6A7-5ADE44A9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BD583-7108-6F1C-E082-59BD3FFF3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DDEF-E13E-45A8-AD03-9A1DEAD89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849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53503-D4E4-2359-47FE-5A21EBB7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0A615-F2C8-D827-6378-D70EB7A8D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F4AEC-D84D-4DE2-C8E3-215DE8E1B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B9D72-A352-4182-B34D-BE4E1186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227CB-2A80-44EF-8530-BBAB68CB5AF1}" type="datetimeFigureOut">
              <a:rPr lang="en-ZA" smtClean="0"/>
              <a:t>2026/02/17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78FC0-A84C-310B-487B-EED934C5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236243-5DD7-C38C-DB42-9F05DB11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DDEF-E13E-45A8-AD03-9A1DEAD89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384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764E93-D77C-41FD-16CE-B29206D25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1AE53-7B6D-9052-5AE3-0933D5643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08BDB-C995-6DEA-7D4C-500D07A6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8227CB-2A80-44EF-8530-BBAB68CB5AF1}" type="datetimeFigureOut">
              <a:rPr lang="en-ZA" smtClean="0"/>
              <a:t>2026/02/17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AAB69-F163-A2C8-ABA1-46EAA1FFE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824BA-B5C3-22CE-D199-8BB0D5F94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54DDEF-E13E-45A8-AD03-9A1DEAD8943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306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chart" Target="../charts/chart17.xml"/><Relationship Id="rId3" Type="http://schemas.openxmlformats.org/officeDocument/2006/relationships/image" Target="../media/image1.png"/><Relationship Id="rId7" Type="http://schemas.openxmlformats.org/officeDocument/2006/relationships/chart" Target="../charts/chart11.xml"/><Relationship Id="rId12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5" Type="http://schemas.openxmlformats.org/officeDocument/2006/relationships/chart" Target="../charts/chart9.xml"/><Relationship Id="rId10" Type="http://schemas.openxmlformats.org/officeDocument/2006/relationships/chart" Target="../charts/chart14.xml"/><Relationship Id="rId4" Type="http://schemas.openxmlformats.org/officeDocument/2006/relationships/image" Target="../media/image2.png"/><Relationship Id="rId9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chart" Target="../charts/chart4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20AAA8E-FD7A-E6D2-C608-1014A14982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1899557" y="3046703"/>
            <a:ext cx="8392886" cy="1055608"/>
          </a:xfrm>
          <a:prstGeom prst="roundRect">
            <a:avLst/>
          </a:prstGeom>
          <a:noFill/>
          <a:ln>
            <a:solidFill>
              <a:srgbClr val="FB7E00"/>
            </a:solidFill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Budget at a Pivotal Moment: Choices, Trade-offs and Economic Direction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29C043-F229-2580-E9D6-525BF7A3E8A3}"/>
              </a:ext>
            </a:extLst>
          </p:cNvPr>
          <p:cNvGrpSpPr/>
          <p:nvPr/>
        </p:nvGrpSpPr>
        <p:grpSpPr>
          <a:xfrm>
            <a:off x="4106738" y="2146460"/>
            <a:ext cx="3978524" cy="725831"/>
            <a:chOff x="4790038" y="4233444"/>
            <a:chExt cx="1894350" cy="345600"/>
          </a:xfrm>
          <a:noFill/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F9693C-AA22-F1DC-17BB-EA81773F3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  <a:grp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36C736-A44C-F72F-5D53-D2F259E36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  <a:grpFill/>
          </p:spPr>
        </p:pic>
      </p:grpSp>
      <p:sp>
        <p:nvSpPr>
          <p:cNvPr id="13" name="Rectangle 2">
            <a:extLst>
              <a:ext uri="{FF2B5EF4-FFF2-40B4-BE49-F238E27FC236}">
                <a16:creationId xmlns:a16="http://schemas.microsoft.com/office/drawing/2014/main" id="{B55A2E9E-0C5F-D841-BEF3-0D7053E05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085" y="6434204"/>
            <a:ext cx="1349711" cy="306467"/>
          </a:xfrm>
          <a:prstGeom prst="roundRect">
            <a:avLst/>
          </a:prstGeom>
          <a:noFill/>
          <a:ln>
            <a:solidFill>
              <a:srgbClr val="FB7E00"/>
            </a:solidFill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1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February 2026</a:t>
            </a:r>
          </a:p>
        </p:txBody>
      </p:sp>
    </p:spTree>
    <p:extLst>
      <p:ext uri="{BB962C8B-B14F-4D97-AF65-F5344CB8AC3E}">
        <p14:creationId xmlns:p14="http://schemas.microsoft.com/office/powerpoint/2010/main" val="1430076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58427-1B10-02AD-11D2-90A12D4C8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26F78B0-B09E-FE43-871F-242D879F5ED7}"/>
              </a:ext>
            </a:extLst>
          </p:cNvPr>
          <p:cNvGrpSpPr/>
          <p:nvPr/>
        </p:nvGrpSpPr>
        <p:grpSpPr>
          <a:xfrm>
            <a:off x="0" y="6172200"/>
            <a:ext cx="3746989" cy="683590"/>
            <a:chOff x="4790038" y="4233444"/>
            <a:chExt cx="1894350" cy="3456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D23C372-3083-32CA-C4BD-02FEDA6F2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30BD6CC-9BC5-F85D-C866-D00578741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0F4A1F08-3551-A11D-3556-4E6EB2A4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557" y="3285066"/>
            <a:ext cx="8392886" cy="57888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Trends</a:t>
            </a:r>
          </a:p>
        </p:txBody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A3912722-CA07-A98C-02E5-5F4F3EDEDD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12985"/>
          <a:stretch/>
        </p:blipFill>
        <p:spPr>
          <a:xfrm>
            <a:off x="4800659" y="812572"/>
            <a:ext cx="2590683" cy="2340532"/>
          </a:xfrm>
        </p:spPr>
      </p:pic>
    </p:spTree>
    <p:extLst>
      <p:ext uri="{BB962C8B-B14F-4D97-AF65-F5344CB8AC3E}">
        <p14:creationId xmlns:p14="http://schemas.microsoft.com/office/powerpoint/2010/main" val="1738331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10203-B764-CC3A-9723-F3B92B4AF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7CEB0-51EA-7F9C-B0CD-6DBFCC79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Taxpayer &amp; Portal Registration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22D6638-083D-52C0-4667-3578D8B888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828737"/>
              </p:ext>
            </p:extLst>
          </p:nvPr>
        </p:nvGraphicFramePr>
        <p:xfrm>
          <a:off x="838200" y="1271752"/>
          <a:ext cx="10515600" cy="45248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21970">
                  <a:extLst>
                    <a:ext uri="{9D8B030D-6E8A-4147-A177-3AD203B41FA5}">
                      <a16:colId xmlns:a16="http://schemas.microsoft.com/office/drawing/2014/main" val="2045809626"/>
                    </a:ext>
                  </a:extLst>
                </a:gridCol>
                <a:gridCol w="2635359">
                  <a:extLst>
                    <a:ext uri="{9D8B030D-6E8A-4147-A177-3AD203B41FA5}">
                      <a16:colId xmlns:a16="http://schemas.microsoft.com/office/drawing/2014/main" val="1061912585"/>
                    </a:ext>
                  </a:extLst>
                </a:gridCol>
                <a:gridCol w="2893728">
                  <a:extLst>
                    <a:ext uri="{9D8B030D-6E8A-4147-A177-3AD203B41FA5}">
                      <a16:colId xmlns:a16="http://schemas.microsoft.com/office/drawing/2014/main" val="143041318"/>
                    </a:ext>
                  </a:extLst>
                </a:gridCol>
                <a:gridCol w="2764543">
                  <a:extLst>
                    <a:ext uri="{9D8B030D-6E8A-4147-A177-3AD203B41FA5}">
                      <a16:colId xmlns:a16="http://schemas.microsoft.com/office/drawing/2014/main" val="983873235"/>
                    </a:ext>
                  </a:extLst>
                </a:gridCol>
              </a:tblGrid>
              <a:tr h="111524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Registration figures as of 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3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31-Jan-25</a:t>
                      </a:r>
                      <a:endParaRPr lang="en-ZA" sz="13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31-Dec-25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Change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196023"/>
                  </a:ext>
                </a:extLst>
              </a:tr>
              <a:tr h="117915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3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Registered Taxpayers</a:t>
                      </a:r>
                      <a:endParaRPr lang="en-ZA" sz="13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1,092,862</a:t>
                      </a:r>
                      <a:endParaRPr lang="en-ZA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1,150,405</a:t>
                      </a:r>
                      <a:endParaRPr lang="en-ZA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5.27%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B7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25437"/>
                  </a:ext>
                </a:extLst>
              </a:tr>
              <a:tr h="111524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Active Taxpayers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1,000,052</a:t>
                      </a:r>
                      <a:endParaRPr lang="en-ZA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1,055,978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5.59%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B7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085218"/>
                  </a:ext>
                </a:extLst>
              </a:tr>
              <a:tr h="111524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Registered on ITAS Portal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564,504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3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633,879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12.29%</a:t>
                      </a:r>
                      <a:endParaRPr lang="en-ZA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FB7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5258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4DD0BD-C8BA-4774-9040-104155F0C936}"/>
              </a:ext>
            </a:extLst>
          </p:cNvPr>
          <p:cNvSpPr txBox="1"/>
          <p:nvPr/>
        </p:nvSpPr>
        <p:spPr>
          <a:xfrm>
            <a:off x="4610803" y="6003306"/>
            <a:ext cx="3406526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Z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Namibia Revenue Agency (NAMRA)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86A162-4EC9-5805-8CFC-C87F31924F9B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E3028C-69F3-169E-0DA1-172141222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4ABCF5-DABD-522D-66B7-A7B1C16B9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281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2435CA-9F4A-8AF0-6D4F-F88601214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65690-AFCC-71AC-8047-917F7114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NAMRA Revenue Collection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627D52-4B91-D71C-F69E-463FDF749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058663"/>
              </p:ext>
            </p:extLst>
          </p:nvPr>
        </p:nvGraphicFramePr>
        <p:xfrm>
          <a:off x="838201" y="1199535"/>
          <a:ext cx="7863348" cy="497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3433C27-EB34-3451-D1F3-557DA73F4467}"/>
              </a:ext>
            </a:extLst>
          </p:cNvPr>
          <p:cNvSpPr txBox="1"/>
          <p:nvPr/>
        </p:nvSpPr>
        <p:spPr>
          <a:xfrm>
            <a:off x="8807244" y="2199600"/>
            <a:ext cx="2546555" cy="329320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2025/26 Revenue Estimate</a:t>
            </a:r>
          </a:p>
          <a:p>
            <a:pPr algn="ctr"/>
            <a:r>
              <a:rPr lang="en-ZA" sz="1600" b="1" dirty="0">
                <a:solidFill>
                  <a:srgbClr val="FB7E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N$ 88,999,000,000</a:t>
            </a:r>
          </a:p>
          <a:p>
            <a:pPr algn="ctr"/>
            <a:endParaRPr lang="en-Z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Z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Z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Z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of 31 December 2025</a:t>
            </a:r>
          </a:p>
          <a:p>
            <a:pPr algn="ctr"/>
            <a:endParaRPr lang="en-ZA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ZA" sz="1600" b="1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68.60%</a:t>
            </a:r>
          </a:p>
          <a:p>
            <a:pPr algn="ctr"/>
            <a:r>
              <a:rPr lang="en-Z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algn="ctr"/>
            <a:r>
              <a:rPr lang="en-ZA" sz="1600" b="1" dirty="0">
                <a:solidFill>
                  <a:schemeClr val="accent6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N$ 61,056,144,655</a:t>
            </a:r>
            <a:br>
              <a:rPr lang="en-Z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Z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CC5FE-7C2B-B3D3-21A4-C8A9A106B100}"/>
              </a:ext>
            </a:extLst>
          </p:cNvPr>
          <p:cNvSpPr txBox="1"/>
          <p:nvPr/>
        </p:nvSpPr>
        <p:spPr>
          <a:xfrm>
            <a:off x="3435144" y="6368845"/>
            <a:ext cx="3569813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Z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Namibia Revenue Agency (NAMRA)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14D019-91BC-A40A-D3B4-8A8CD2297735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537959-2229-77C7-E5E9-3C7A41C00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654570-CB33-6066-DF74-3596915EE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3047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C58818-4F39-53F1-7401-8196F4212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A3D05C-26B1-388A-D301-B376F0964DF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Revenue &amp; Non-</a:t>
            </a:r>
            <a:r>
              <a:rPr lang="fr-FR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</a:t>
            </a:r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Revenue Collections FY 2023/24 – 2025/26 Projections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2113113C-71EC-489D-A56E-077CA567F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304044"/>
              </p:ext>
            </p:extLst>
          </p:nvPr>
        </p:nvGraphicFramePr>
        <p:xfrm>
          <a:off x="838199" y="1273628"/>
          <a:ext cx="10515599" cy="4914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B7481D7-3913-D8BE-A308-575615C41E66}"/>
              </a:ext>
            </a:extLst>
          </p:cNvPr>
          <p:cNvSpPr txBox="1"/>
          <p:nvPr/>
        </p:nvSpPr>
        <p:spPr>
          <a:xfrm>
            <a:off x="8120741" y="3056850"/>
            <a:ext cx="1926772" cy="64633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1.13% decrease in tax revenue</a:t>
            </a:r>
            <a:endParaRPr lang="en-NA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5F7F66-6B3B-FBEE-C1DD-81E01748DE3C}"/>
              </a:ext>
            </a:extLst>
          </p:cNvPr>
          <p:cNvSpPr txBox="1"/>
          <p:nvPr/>
        </p:nvSpPr>
        <p:spPr>
          <a:xfrm>
            <a:off x="10265228" y="4420577"/>
            <a:ext cx="1926772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69.49% increase in non-tax revenue</a:t>
            </a:r>
            <a:endParaRPr lang="en-NA" dirty="0">
              <a:solidFill>
                <a:schemeClr val="bg1"/>
              </a:solidFill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B62F2AD-BF40-5696-1A35-25D3D38ABD18}"/>
              </a:ext>
            </a:extLst>
          </p:cNvPr>
          <p:cNvSpPr/>
          <p:nvPr/>
        </p:nvSpPr>
        <p:spPr>
          <a:xfrm rot="709676">
            <a:off x="8469084" y="2679976"/>
            <a:ext cx="1230087" cy="2122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F0FB72B-3364-DA2A-47B7-A95914683EF5}"/>
              </a:ext>
            </a:extLst>
          </p:cNvPr>
          <p:cNvSpPr/>
          <p:nvPr/>
        </p:nvSpPr>
        <p:spPr>
          <a:xfrm rot="21159616">
            <a:off x="9026208" y="5380266"/>
            <a:ext cx="1230087" cy="21227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71DB27-11DD-B84C-7187-A19EAA394C44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0710A4-7B1E-6E3D-14BE-5330E3C5B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46FC5F-532C-2135-BF8C-EF5650DDD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EBC111-8086-7252-8B16-250566ED1669}"/>
              </a:ext>
            </a:extLst>
          </p:cNvPr>
          <p:cNvSpPr txBox="1"/>
          <p:nvPr/>
        </p:nvSpPr>
        <p:spPr>
          <a:xfrm>
            <a:off x="4153602" y="6460029"/>
            <a:ext cx="2786042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Z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Ministry of Finance (MoF)</a:t>
            </a:r>
          </a:p>
        </p:txBody>
      </p:sp>
    </p:spTree>
    <p:extLst>
      <p:ext uri="{BB962C8B-B14F-4D97-AF65-F5344CB8AC3E}">
        <p14:creationId xmlns:p14="http://schemas.microsoft.com/office/powerpoint/2010/main" val="4228836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268EF-25B3-63BF-E142-34CE0C6CB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125A1F1-BDA6-8939-CD26-EC27F1E7E3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130091"/>
              </p:ext>
            </p:extLst>
          </p:nvPr>
        </p:nvGraphicFramePr>
        <p:xfrm>
          <a:off x="838200" y="1254954"/>
          <a:ext cx="10515600" cy="4922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F924BF54-4F52-E014-242A-37F8E7BF0CBC}"/>
              </a:ext>
            </a:extLst>
          </p:cNvPr>
          <p:cNvSpPr/>
          <p:nvPr/>
        </p:nvSpPr>
        <p:spPr>
          <a:xfrm rot="16200000" flipH="1">
            <a:off x="5446080" y="1628347"/>
            <a:ext cx="2055109" cy="2771703"/>
          </a:xfrm>
          <a:prstGeom prst="leftBrace">
            <a:avLst>
              <a:gd name="adj1" fmla="val 8333"/>
              <a:gd name="adj2" fmla="val 56478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74673AE-926F-A07E-9454-6F0BE472BD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61546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 aggregates as % of GDP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031911-9D1E-6649-0916-BE9A2D330A15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EB8047E-B3FA-DFFF-5619-31C618814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458B33-7430-3EEA-AB0E-EB95FB775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0CA2A47-101E-DCAB-28BA-F3E3D68C7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3649" r="25168" b="18392"/>
          <a:stretch>
            <a:fillRect/>
          </a:stretch>
        </p:blipFill>
        <p:spPr>
          <a:xfrm>
            <a:off x="9104327" y="1272590"/>
            <a:ext cx="720000" cy="720000"/>
          </a:xfrm>
          <a:custGeom>
            <a:avLst/>
            <a:gdLst>
              <a:gd name="csX0" fmla="*/ 968829 w 1937658"/>
              <a:gd name="csY0" fmla="*/ 0 h 1937658"/>
              <a:gd name="csX1" fmla="*/ 1937658 w 1937658"/>
              <a:gd name="csY1" fmla="*/ 968829 h 1937658"/>
              <a:gd name="csX2" fmla="*/ 968829 w 1937658"/>
              <a:gd name="csY2" fmla="*/ 1937658 h 1937658"/>
              <a:gd name="csX3" fmla="*/ 0 w 1937658"/>
              <a:gd name="csY3" fmla="*/ 968829 h 1937658"/>
              <a:gd name="csX4" fmla="*/ 968829 w 1937658"/>
              <a:gd name="csY4" fmla="*/ 0 h 19376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37658" h="1937658">
                <a:moveTo>
                  <a:pt x="968829" y="0"/>
                </a:moveTo>
                <a:cubicBezTo>
                  <a:pt x="1503898" y="0"/>
                  <a:pt x="1937658" y="433760"/>
                  <a:pt x="1937658" y="968829"/>
                </a:cubicBezTo>
                <a:cubicBezTo>
                  <a:pt x="1937658" y="1503898"/>
                  <a:pt x="1503898" y="1937658"/>
                  <a:pt x="968829" y="1937658"/>
                </a:cubicBezTo>
                <a:cubicBezTo>
                  <a:pt x="433760" y="1937658"/>
                  <a:pt x="0" y="1503898"/>
                  <a:pt x="0" y="968829"/>
                </a:cubicBezTo>
                <a:cubicBezTo>
                  <a:pt x="0" y="433760"/>
                  <a:pt x="433760" y="0"/>
                  <a:pt x="968829" y="0"/>
                </a:cubicBezTo>
                <a:close/>
              </a:path>
            </a:pathLst>
          </a:custGeom>
          <a:ln w="28575"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992D08-AE11-DBF8-3E2E-BC67FC506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0" t="1044" r="30171" b="33335"/>
          <a:stretch>
            <a:fillRect/>
          </a:stretch>
        </p:blipFill>
        <p:spPr>
          <a:xfrm>
            <a:off x="2871514" y="1668486"/>
            <a:ext cx="720000" cy="720000"/>
          </a:xfrm>
          <a:custGeom>
            <a:avLst/>
            <a:gdLst>
              <a:gd name="csX0" fmla="*/ 968829 w 1937658"/>
              <a:gd name="csY0" fmla="*/ 0 h 1937658"/>
              <a:gd name="csX1" fmla="*/ 1937658 w 1937658"/>
              <a:gd name="csY1" fmla="*/ 968829 h 1937658"/>
              <a:gd name="csX2" fmla="*/ 968829 w 1937658"/>
              <a:gd name="csY2" fmla="*/ 1937658 h 1937658"/>
              <a:gd name="csX3" fmla="*/ 0 w 1937658"/>
              <a:gd name="csY3" fmla="*/ 968829 h 1937658"/>
              <a:gd name="csX4" fmla="*/ 968829 w 1937658"/>
              <a:gd name="csY4" fmla="*/ 0 h 19376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37658" h="1937658">
                <a:moveTo>
                  <a:pt x="968829" y="0"/>
                </a:moveTo>
                <a:cubicBezTo>
                  <a:pt x="1503898" y="0"/>
                  <a:pt x="1937658" y="433760"/>
                  <a:pt x="1937658" y="968829"/>
                </a:cubicBezTo>
                <a:cubicBezTo>
                  <a:pt x="1937658" y="1503898"/>
                  <a:pt x="1503898" y="1937658"/>
                  <a:pt x="968829" y="1937658"/>
                </a:cubicBezTo>
                <a:cubicBezTo>
                  <a:pt x="433760" y="1937658"/>
                  <a:pt x="0" y="1503898"/>
                  <a:pt x="0" y="968829"/>
                </a:cubicBezTo>
                <a:cubicBezTo>
                  <a:pt x="0" y="433760"/>
                  <a:pt x="433760" y="0"/>
                  <a:pt x="968829" y="0"/>
                </a:cubicBezTo>
                <a:close/>
              </a:path>
            </a:pathLst>
          </a:custGeom>
          <a:ln w="28575">
            <a:solidFill>
              <a:srgbClr val="002060"/>
            </a:solidFill>
          </a:ln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23B0B2E2-2AC4-AB63-46CE-4164F57F8135}"/>
              </a:ext>
            </a:extLst>
          </p:cNvPr>
          <p:cNvSpPr/>
          <p:nvPr/>
        </p:nvSpPr>
        <p:spPr>
          <a:xfrm rot="16200000" flipH="1">
            <a:off x="2077459" y="2007995"/>
            <a:ext cx="2402437" cy="3618212"/>
          </a:xfrm>
          <a:prstGeom prst="leftBrace">
            <a:avLst>
              <a:gd name="adj1" fmla="val 8333"/>
              <a:gd name="adj2" fmla="val 4901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AEEBDB-5529-BF22-C7CC-D6B8F648DF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5" t="4373" r="27129" b="30759"/>
          <a:stretch>
            <a:fillRect/>
          </a:stretch>
        </p:blipFill>
        <p:spPr>
          <a:xfrm>
            <a:off x="6269400" y="1254954"/>
            <a:ext cx="720000" cy="720000"/>
          </a:xfrm>
          <a:custGeom>
            <a:avLst/>
            <a:gdLst>
              <a:gd name="csX0" fmla="*/ 968829 w 1937658"/>
              <a:gd name="csY0" fmla="*/ 0 h 1937658"/>
              <a:gd name="csX1" fmla="*/ 1937658 w 1937658"/>
              <a:gd name="csY1" fmla="*/ 968829 h 1937658"/>
              <a:gd name="csX2" fmla="*/ 968829 w 1937658"/>
              <a:gd name="csY2" fmla="*/ 1937658 h 1937658"/>
              <a:gd name="csX3" fmla="*/ 0 w 1937658"/>
              <a:gd name="csY3" fmla="*/ 968829 h 1937658"/>
              <a:gd name="csX4" fmla="*/ 968829 w 1937658"/>
              <a:gd name="csY4" fmla="*/ 0 h 193765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937658" h="1937658">
                <a:moveTo>
                  <a:pt x="968829" y="0"/>
                </a:moveTo>
                <a:cubicBezTo>
                  <a:pt x="1503898" y="0"/>
                  <a:pt x="1937658" y="433760"/>
                  <a:pt x="1937658" y="968829"/>
                </a:cubicBezTo>
                <a:cubicBezTo>
                  <a:pt x="1937658" y="1503898"/>
                  <a:pt x="1503898" y="1937658"/>
                  <a:pt x="968829" y="1937658"/>
                </a:cubicBezTo>
                <a:cubicBezTo>
                  <a:pt x="433760" y="1937658"/>
                  <a:pt x="0" y="1503898"/>
                  <a:pt x="0" y="968829"/>
                </a:cubicBezTo>
                <a:cubicBezTo>
                  <a:pt x="0" y="433760"/>
                  <a:pt x="433760" y="0"/>
                  <a:pt x="968829" y="0"/>
                </a:cubicBezTo>
                <a:close/>
              </a:path>
            </a:pathLst>
          </a:custGeom>
          <a:ln w="28575">
            <a:solidFill>
              <a:srgbClr val="00206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AEE6FF8-BBA5-09DF-D1AF-3E91DA2B9442}"/>
              </a:ext>
            </a:extLst>
          </p:cNvPr>
          <p:cNvSpPr txBox="1"/>
          <p:nvPr/>
        </p:nvSpPr>
        <p:spPr>
          <a:xfrm>
            <a:off x="1699373" y="2388486"/>
            <a:ext cx="3388409" cy="25391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Surplus, Inclusive Growth, and Fiscal Discipline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9DE99E-8411-BF74-5ED9-DC62DB53B50A}"/>
              </a:ext>
            </a:extLst>
          </p:cNvPr>
          <p:cNvSpPr txBox="1"/>
          <p:nvPr/>
        </p:nvSpPr>
        <p:spPr>
          <a:xfrm>
            <a:off x="5292165" y="1984121"/>
            <a:ext cx="2878854" cy="43088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Pro-Poor and Pro-Growth Kudu Gas to Power Guarantees, National Oil Facilities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3BE17-2707-FE8A-96DF-6AECA2199CDD}"/>
              </a:ext>
            </a:extLst>
          </p:cNvPr>
          <p:cNvSpPr txBox="1"/>
          <p:nvPr/>
        </p:nvSpPr>
        <p:spPr>
          <a:xfrm>
            <a:off x="8790334" y="2192278"/>
            <a:ext cx="1948007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Fiscal Consolidation, Legacy Tax Liabilities, Fiscal Prudence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E1C545C8-3AE8-9BD0-B9DB-793C935ECBDB}"/>
              </a:ext>
            </a:extLst>
          </p:cNvPr>
          <p:cNvSpPr/>
          <p:nvPr/>
        </p:nvSpPr>
        <p:spPr>
          <a:xfrm rot="16200000" flipH="1">
            <a:off x="8876095" y="968038"/>
            <a:ext cx="1331310" cy="3364526"/>
          </a:xfrm>
          <a:prstGeom prst="leftBrace">
            <a:avLst>
              <a:gd name="adj1" fmla="val 8333"/>
              <a:gd name="adj2" fmla="val 4901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3A9DAA-22B4-7B36-31C5-9D3F8193024D}"/>
              </a:ext>
            </a:extLst>
          </p:cNvPr>
          <p:cNvSpPr txBox="1"/>
          <p:nvPr/>
        </p:nvSpPr>
        <p:spPr>
          <a:xfrm>
            <a:off x="4371316" y="6457515"/>
            <a:ext cx="3041856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Z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Ministry of Finance (MoF)</a:t>
            </a:r>
          </a:p>
        </p:txBody>
      </p:sp>
    </p:spTree>
    <p:extLst>
      <p:ext uri="{BB962C8B-B14F-4D97-AF65-F5344CB8AC3E}">
        <p14:creationId xmlns:p14="http://schemas.microsoft.com/office/powerpoint/2010/main" val="3197520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2BE76-44F2-C368-37EE-5ECE31C2D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D175667D-9D84-4E0E-C1F2-B4AB3547C4CE}"/>
              </a:ext>
            </a:extLst>
          </p:cNvPr>
          <p:cNvGrpSpPr>
            <a:grpSpLocks/>
          </p:cNvGrpSpPr>
          <p:nvPr/>
        </p:nvGrpSpPr>
        <p:grpSpPr>
          <a:xfrm>
            <a:off x="8656183" y="7993571"/>
            <a:ext cx="83472" cy="76200"/>
            <a:chOff x="0" y="0"/>
            <a:chExt cx="76200" cy="76200"/>
          </a:xfrm>
        </p:grpSpPr>
        <p:sp>
          <p:nvSpPr>
            <p:cNvPr id="41" name="Graphic 20">
              <a:extLst>
                <a:ext uri="{FF2B5EF4-FFF2-40B4-BE49-F238E27FC236}">
                  <a16:creationId xmlns:a16="http://schemas.microsoft.com/office/drawing/2014/main" id="{9AED4628-16E8-2B5A-E473-A059B012C940}"/>
                </a:ext>
              </a:extLst>
            </p:cNvPr>
            <p:cNvSpPr/>
            <p:nvPr/>
          </p:nvSpPr>
          <p:spPr>
            <a:xfrm>
              <a:off x="0" y="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5952" y="0"/>
                  </a:moveTo>
                  <a:lnTo>
                    <a:pt x="0" y="0"/>
                  </a:lnTo>
                  <a:lnTo>
                    <a:pt x="0" y="75952"/>
                  </a:lnTo>
                  <a:lnTo>
                    <a:pt x="75952" y="75952"/>
                  </a:lnTo>
                  <a:lnTo>
                    <a:pt x="7595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A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780FB0-DDF0-89E1-B89C-32076202DC5E}"/>
              </a:ext>
            </a:extLst>
          </p:cNvPr>
          <p:cNvGrpSpPr>
            <a:grpSpLocks/>
          </p:cNvGrpSpPr>
          <p:nvPr/>
        </p:nvGrpSpPr>
        <p:grpSpPr>
          <a:xfrm>
            <a:off x="10153195" y="7993571"/>
            <a:ext cx="83472" cy="76200"/>
            <a:chOff x="0" y="0"/>
            <a:chExt cx="76200" cy="76200"/>
          </a:xfrm>
        </p:grpSpPr>
        <p:sp>
          <p:nvSpPr>
            <p:cNvPr id="43" name="Graphic 18">
              <a:extLst>
                <a:ext uri="{FF2B5EF4-FFF2-40B4-BE49-F238E27FC236}">
                  <a16:creationId xmlns:a16="http://schemas.microsoft.com/office/drawing/2014/main" id="{EF537CCF-3EB3-99B7-0FBF-1B3466E740C1}"/>
                </a:ext>
              </a:extLst>
            </p:cNvPr>
            <p:cNvSpPr/>
            <p:nvPr/>
          </p:nvSpPr>
          <p:spPr>
            <a:xfrm>
              <a:off x="0" y="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5952" y="0"/>
                  </a:moveTo>
                  <a:lnTo>
                    <a:pt x="0" y="0"/>
                  </a:lnTo>
                  <a:lnTo>
                    <a:pt x="0" y="75952"/>
                  </a:lnTo>
                  <a:lnTo>
                    <a:pt x="75952" y="75952"/>
                  </a:lnTo>
                  <a:lnTo>
                    <a:pt x="7595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A"/>
            </a:p>
          </p:txBody>
        </p:sp>
      </p:grp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66F5F7D9-2979-8E2A-A2C9-20AE9DDA6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341396"/>
              </p:ext>
            </p:extLst>
          </p:nvPr>
        </p:nvGraphicFramePr>
        <p:xfrm>
          <a:off x="1182051" y="1146159"/>
          <a:ext cx="9827899" cy="557668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827899">
                  <a:extLst>
                    <a:ext uri="{9D8B030D-6E8A-4147-A177-3AD203B41FA5}">
                      <a16:colId xmlns:a16="http://schemas.microsoft.com/office/drawing/2014/main" val="671315537"/>
                    </a:ext>
                  </a:extLst>
                </a:gridCol>
              </a:tblGrid>
              <a:tr h="401959">
                <a:tc>
                  <a:txBody>
                    <a:bodyPr/>
                    <a:lstStyle/>
                    <a:p>
                      <a:pPr marL="67945" marR="104140">
                        <a:lnSpc>
                          <a:spcPts val="196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Zero-rated</a:t>
                      </a:r>
                      <a:r>
                        <a:rPr lang="en-US" sz="1800" b="1" spc="-4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commercial</a:t>
                      </a:r>
                      <a:r>
                        <a:rPr lang="en-US" sz="1800" b="1" spc="-3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properties</a:t>
                      </a:r>
                      <a:r>
                        <a:rPr lang="en-US" sz="1800" b="1" spc="-25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Now</a:t>
                      </a: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includes</a:t>
                      </a:r>
                      <a:r>
                        <a:rPr lang="en-US" sz="18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state-acquired </a:t>
                      </a: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properties.</a:t>
                      </a:r>
                      <a:endParaRPr lang="en-N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226022"/>
                  </a:ext>
                </a:extLst>
              </a:tr>
              <a:tr h="399327">
                <a:tc>
                  <a:txBody>
                    <a:bodyPr/>
                    <a:lstStyle/>
                    <a:p>
                      <a:pPr marL="67945" marR="104140">
                        <a:lnSpc>
                          <a:spcPts val="196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Retirement</a:t>
                      </a:r>
                      <a:r>
                        <a:rPr lang="en-US" sz="1800" b="1" spc="-25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funds</a:t>
                      </a:r>
                      <a:r>
                        <a:rPr lang="en-US" sz="1800" b="1" spc="-25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commutation</a:t>
                      </a:r>
                      <a:r>
                        <a:rPr lang="en-US" sz="1800" b="1" spc="-15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</a:t>
                      </a: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n-US" sz="1800" spc="-4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N$50,000</a:t>
                      </a:r>
                      <a:r>
                        <a:rPr lang="en-US" sz="1800" b="1" spc="-3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1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N$375,000</a:t>
                      </a: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N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131833"/>
                  </a:ext>
                </a:extLst>
              </a:tr>
              <a:tr h="503132">
                <a:tc>
                  <a:txBody>
                    <a:bodyPr/>
                    <a:lstStyle/>
                    <a:p>
                      <a:pPr marL="67945">
                        <a:lnSpc>
                          <a:spcPts val="1930"/>
                        </a:lnSpc>
                        <a:buNone/>
                      </a:pP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VAT</a:t>
                      </a:r>
                      <a:r>
                        <a:rPr lang="en-US" sz="1800" b="1" spc="-2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n-US" sz="1800" b="1" spc="-1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imported</a:t>
                      </a:r>
                      <a:r>
                        <a:rPr lang="en-US" sz="1800" b="1" spc="-2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digital</a:t>
                      </a:r>
                      <a:r>
                        <a:rPr lang="en-US" sz="1800" b="1" spc="-2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services</a:t>
                      </a:r>
                      <a:r>
                        <a:rPr lang="en-US" sz="1800" b="1" spc="-2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Ensuring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competition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local</a:t>
                      </a:r>
                      <a:endParaRPr lang="en-N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86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providers.</a:t>
                      </a:r>
                      <a:endParaRPr lang="en-N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500948"/>
                  </a:ext>
                </a:extLst>
              </a:tr>
              <a:tr h="384136">
                <a:tc>
                  <a:txBody>
                    <a:bodyPr/>
                    <a:lstStyle/>
                    <a:p>
                      <a:pPr marL="67945">
                        <a:lnSpc>
                          <a:spcPts val="1855"/>
                        </a:lnSpc>
                        <a:buNone/>
                      </a:pP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</a:t>
                      </a:r>
                      <a:r>
                        <a:rPr lang="en-US" sz="1800" b="1" spc="-3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housing</a:t>
                      </a:r>
                      <a:r>
                        <a:rPr lang="en-US" sz="1800" b="1" spc="-2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</a:t>
                      </a:r>
                      <a:r>
                        <a:rPr lang="en-US" sz="1800" b="1" spc="-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benefit</a:t>
                      </a:r>
                      <a:r>
                        <a:rPr lang="en-US" sz="1800" b="1" spc="-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</a:t>
                      </a:r>
                      <a:r>
                        <a:rPr lang="en-US" sz="1800" b="1" spc="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1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Set</a:t>
                      </a:r>
                      <a:r>
                        <a:rPr lang="en-US" sz="1800" spc="-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r>
                        <a:rPr lang="en-US" sz="1800" spc="-1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N$400,000</a:t>
                      </a:r>
                      <a:r>
                        <a:rPr lang="en-US" sz="1800" b="1" spc="-1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spc="-1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fairness.</a:t>
                      </a:r>
                      <a:endParaRPr lang="en-N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7181950"/>
                  </a:ext>
                </a:extLst>
              </a:tr>
              <a:tr h="401959">
                <a:tc>
                  <a:txBody>
                    <a:bodyPr/>
                    <a:lstStyle/>
                    <a:p>
                      <a:pPr marL="67945" marR="104140">
                        <a:lnSpc>
                          <a:spcPts val="1960"/>
                        </a:lnSpc>
                        <a:buNone/>
                      </a:pP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Anti-avoidance</a:t>
                      </a:r>
                      <a:r>
                        <a:rPr lang="en-US" sz="1800" b="1" spc="-2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</a:t>
                      </a:r>
                      <a:r>
                        <a:rPr lang="en-US" sz="1800" b="1" spc="-1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rule</a:t>
                      </a:r>
                      <a:r>
                        <a:rPr lang="en-US" sz="1800" b="1" spc="-2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Loans</a:t>
                      </a: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disguised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preference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shares</a:t>
                      </a:r>
                      <a:r>
                        <a:rPr lang="en-US" sz="1800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taxed</a:t>
                      </a: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income.</a:t>
                      </a:r>
                      <a:endParaRPr lang="en-N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9756436"/>
                  </a:ext>
                </a:extLst>
              </a:tr>
              <a:tr h="552798">
                <a:tc>
                  <a:txBody>
                    <a:bodyPr/>
                    <a:lstStyle/>
                    <a:p>
                      <a:pPr marL="67945" marR="104140">
                        <a:lnSpc>
                          <a:spcPts val="1960"/>
                        </a:lnSpc>
                        <a:buNone/>
                      </a:pP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</a:t>
                      </a:r>
                      <a:r>
                        <a:rPr lang="en-US" sz="1800" b="1" spc="-2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bracket</a:t>
                      </a:r>
                      <a:r>
                        <a:rPr lang="en-US" sz="1800" b="1" spc="-3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adjustment</a:t>
                      </a:r>
                      <a:r>
                        <a:rPr lang="en-US" sz="1800" b="1" spc="-2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postponed</a:t>
                      </a:r>
                      <a:r>
                        <a:rPr lang="en-US" sz="1800" b="1" spc="-1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Moved</a:t>
                      </a: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FY2026/27</a:t>
                      </a:r>
                      <a:r>
                        <a:rPr lang="en-US" sz="18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&amp; FY2027/28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providing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N$712.9 million relief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 year.</a:t>
                      </a:r>
                      <a:endParaRPr lang="en-N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645314"/>
                  </a:ext>
                </a:extLst>
              </a:tr>
              <a:tr h="393258">
                <a:tc>
                  <a:txBody>
                    <a:bodyPr/>
                    <a:lstStyle/>
                    <a:p>
                      <a:pPr marL="67945">
                        <a:lnSpc>
                          <a:spcPts val="1835"/>
                        </a:lnSpc>
                        <a:buNone/>
                      </a:pP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Dedicated</a:t>
                      </a:r>
                      <a:r>
                        <a:rPr lang="en-US" sz="1800" b="1" spc="-35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</a:t>
                      </a:r>
                      <a:r>
                        <a:rPr lang="en-US" sz="1800" b="1" spc="-25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Court</a:t>
                      </a:r>
                      <a:r>
                        <a:rPr lang="en-US" sz="1800" b="1" spc="-5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Legislation</a:t>
                      </a:r>
                      <a:r>
                        <a:rPr lang="en-US" sz="18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expected</a:t>
                      </a:r>
                      <a:r>
                        <a:rPr lang="en-US" sz="18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FY2025/26</a:t>
                      </a: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N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8938"/>
                  </a:ext>
                </a:extLst>
              </a:tr>
              <a:tr h="401959">
                <a:tc>
                  <a:txBody>
                    <a:bodyPr/>
                    <a:lstStyle/>
                    <a:p>
                      <a:pPr marL="67945" marR="104140">
                        <a:lnSpc>
                          <a:spcPts val="196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Corporate</a:t>
                      </a:r>
                      <a:r>
                        <a:rPr lang="en-US" sz="1800" b="1" spc="-15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</a:t>
                      </a:r>
                      <a:r>
                        <a:rPr lang="en-US" sz="1800" b="1" spc="-25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r>
                        <a:rPr lang="en-US" sz="1800" b="1" spc="-15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reduction</a:t>
                      </a:r>
                      <a:r>
                        <a:rPr lang="en-US" sz="1800" b="1" spc="-15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n-US" sz="18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en-US" sz="18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(Jan</a:t>
                      </a:r>
                      <a:r>
                        <a:rPr lang="en-US" sz="18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2025)</a:t>
                      </a:r>
                      <a:r>
                        <a:rPr lang="en-US" sz="18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 </a:t>
                      </a:r>
                      <a:r>
                        <a:rPr lang="en-US" sz="1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(FY2026/27)</a:t>
                      </a: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N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65055"/>
                  </a:ext>
                </a:extLst>
              </a:tr>
              <a:tr h="552798">
                <a:tc>
                  <a:txBody>
                    <a:bodyPr/>
                    <a:lstStyle/>
                    <a:p>
                      <a:pPr marL="67945" marR="104140">
                        <a:lnSpc>
                          <a:spcPts val="1960"/>
                        </a:lnSpc>
                        <a:buNone/>
                      </a:pP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Corporate</a:t>
                      </a:r>
                      <a:r>
                        <a:rPr lang="en-US" sz="1800" b="1" spc="-2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</a:t>
                      </a:r>
                      <a:r>
                        <a:rPr lang="en-US" sz="1800" b="1" spc="-3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</a:t>
                      </a:r>
                      <a:r>
                        <a:rPr lang="en-US" sz="1800" b="1" spc="-2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expansion</a:t>
                      </a:r>
                      <a:r>
                        <a:rPr lang="en-US" sz="1800" b="1" spc="-1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Includes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r>
                        <a:rPr lang="en-US" sz="18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interest</a:t>
                      </a:r>
                      <a:r>
                        <a:rPr lang="en-US" sz="18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deduction limit, loss carry forward cap, and a 10% dividend</a:t>
                      </a:r>
                      <a:r>
                        <a:rPr lang="en-US" sz="1800" b="1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 (Jan 2026)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N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585097"/>
                  </a:ext>
                </a:extLst>
              </a:tr>
              <a:tr h="525160">
                <a:tc>
                  <a:txBody>
                    <a:bodyPr/>
                    <a:lstStyle/>
                    <a:p>
                      <a:pPr marL="67945">
                        <a:lnSpc>
                          <a:spcPts val="193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Special</a:t>
                      </a:r>
                      <a:r>
                        <a:rPr lang="en-US" sz="1800" b="1" spc="-1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Economic</a:t>
                      </a:r>
                      <a:r>
                        <a:rPr lang="en-US" sz="1800" b="1" spc="-1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Zones</a:t>
                      </a:r>
                      <a:r>
                        <a:rPr lang="en-US" sz="1800" b="1" spc="-1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(SEZ)</a:t>
                      </a:r>
                      <a:r>
                        <a:rPr lang="en-US" sz="1800" b="1" spc="-2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regime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SMEs</a:t>
                      </a:r>
                      <a:r>
                        <a:rPr lang="en-US" sz="18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get</a:t>
                      </a: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r>
                        <a:rPr lang="en-US" sz="1800" b="1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corporate</a:t>
                      </a:r>
                      <a:r>
                        <a:rPr lang="en-US" sz="18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</a:t>
                      </a:r>
                      <a:endParaRPr lang="en-N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860"/>
                        </a:lnSpc>
                        <a:buNone/>
                      </a:pPr>
                      <a:r>
                        <a:rPr lang="en-US" sz="18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rate</a:t>
                      </a: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N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616207"/>
                  </a:ext>
                </a:extLst>
              </a:tr>
              <a:tr h="315486">
                <a:tc>
                  <a:txBody>
                    <a:bodyPr/>
                    <a:lstStyle/>
                    <a:p>
                      <a:pPr marL="67945">
                        <a:lnSpc>
                          <a:spcPts val="1855"/>
                        </a:lnSpc>
                        <a:buNone/>
                      </a:pP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E-invoicing</a:t>
                      </a:r>
                      <a:r>
                        <a:rPr lang="en-US" sz="1800" b="1" spc="-2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</a:t>
                      </a:r>
                      <a:r>
                        <a:rPr lang="en-US" sz="1800" b="1" spc="-1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b="1" spc="-2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VAT</a:t>
                      </a:r>
                      <a:r>
                        <a:rPr lang="en-US" sz="1800" b="1" spc="-1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Launching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April</a:t>
                      </a:r>
                      <a:r>
                        <a:rPr lang="en-US" sz="18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en-US" sz="1800" b="1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</a:t>
                      </a:r>
                      <a:r>
                        <a:rPr lang="en-US" sz="18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fraud.</a:t>
                      </a:r>
                      <a:endParaRPr lang="en-N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479753"/>
                  </a:ext>
                </a:extLst>
              </a:tr>
              <a:tr h="401959">
                <a:tc>
                  <a:txBody>
                    <a:bodyPr/>
                    <a:lstStyle/>
                    <a:p>
                      <a:pPr marL="67945" marR="104140">
                        <a:lnSpc>
                          <a:spcPts val="1960"/>
                        </a:lnSpc>
                        <a:buNone/>
                      </a:pP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</a:t>
                      </a:r>
                      <a:r>
                        <a:rPr lang="en-US" sz="1800" b="1" spc="-2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amnesty</a:t>
                      </a:r>
                      <a:r>
                        <a:rPr lang="en-US" sz="1800" b="1" spc="-15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extension</a:t>
                      </a:r>
                      <a:r>
                        <a:rPr lang="en-US" sz="1800" b="1" spc="-1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2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Until</a:t>
                      </a:r>
                      <a:r>
                        <a:rPr lang="en-US" sz="1800" spc="-2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US" sz="1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</a:t>
                      </a:r>
                      <a:r>
                        <a:rPr lang="en-US" sz="18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allowing</a:t>
                      </a:r>
                      <a:r>
                        <a:rPr lang="en-US" sz="18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penalty</a:t>
                      </a:r>
                      <a:r>
                        <a:rPr lang="en-US" sz="1800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&amp; interest write-offs.</a:t>
                      </a:r>
                      <a:endParaRPr lang="en-N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634869"/>
                  </a:ext>
                </a:extLst>
              </a:tr>
              <a:tr h="342755">
                <a:tc>
                  <a:txBody>
                    <a:bodyPr/>
                    <a:lstStyle/>
                    <a:p>
                      <a:pPr marL="67945" marR="104140">
                        <a:buNone/>
                      </a:pP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Excise</a:t>
                      </a:r>
                      <a:r>
                        <a:rPr lang="en-US" sz="1800" b="1" spc="-1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duty</a:t>
                      </a:r>
                      <a:r>
                        <a:rPr lang="en-US" sz="1800" b="1" spc="-25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en-US" sz="1800" b="1" spc="-10" dirty="0">
                          <a:solidFill>
                            <a:srgbClr val="001F5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8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6.75%</a:t>
                      </a:r>
                      <a:r>
                        <a:rPr lang="en-US" sz="18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hike</a:t>
                      </a:r>
                      <a:r>
                        <a:rPr lang="en-US" sz="18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r>
                        <a:rPr lang="en-US" sz="18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r>
                        <a:rPr lang="en-US" sz="18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&amp;</a:t>
                      </a:r>
                      <a:r>
                        <a:rPr lang="en-US" sz="1800" b="1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tobacco</a:t>
                      </a:r>
                      <a:r>
                        <a:rPr lang="en-US" sz="1800" b="1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r>
                        <a:rPr lang="en-US" sz="18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March 2025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N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62540"/>
                  </a:ext>
                </a:extLst>
              </a:tr>
            </a:tbl>
          </a:graphicData>
        </a:graphic>
      </p:graphicFrame>
      <p:grpSp>
        <p:nvGrpSpPr>
          <p:cNvPr id="2055" name="Group 5"/>
          <p:cNvGrpSpPr>
            <a:grpSpLocks/>
          </p:cNvGrpSpPr>
          <p:nvPr/>
        </p:nvGrpSpPr>
        <p:grpSpPr bwMode="auto">
          <a:xfrm>
            <a:off x="846138" y="201613"/>
            <a:ext cx="4398962" cy="4397375"/>
            <a:chOff x="0" y="0"/>
            <a:chExt cx="43986" cy="43973"/>
          </a:xfrm>
        </p:grpSpPr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850900" y="88900"/>
            <a:ext cx="4389438" cy="9525"/>
            <a:chOff x="0" y="0"/>
            <a:chExt cx="43891" cy="95"/>
          </a:xfrm>
        </p:grpSpPr>
      </p:grpSp>
      <p:grpSp>
        <p:nvGrpSpPr>
          <p:cNvPr id="2065" name="Group 3"/>
          <p:cNvGrpSpPr>
            <a:grpSpLocks/>
          </p:cNvGrpSpPr>
          <p:nvPr/>
        </p:nvGrpSpPr>
        <p:grpSpPr bwMode="auto">
          <a:xfrm>
            <a:off x="850900" y="677863"/>
            <a:ext cx="4389438" cy="9525"/>
            <a:chOff x="0" y="0"/>
            <a:chExt cx="43891" cy="95"/>
          </a:xfrm>
        </p:grpSpPr>
      </p:grpSp>
      <p:grpSp>
        <p:nvGrpSpPr>
          <p:cNvPr id="2049" name="Group 19"/>
          <p:cNvGrpSpPr>
            <a:grpSpLocks/>
          </p:cNvGrpSpPr>
          <p:nvPr/>
        </p:nvGrpSpPr>
        <p:grpSpPr bwMode="auto">
          <a:xfrm>
            <a:off x="1162050" y="155575"/>
            <a:ext cx="76200" cy="76200"/>
            <a:chOff x="0" y="0"/>
            <a:chExt cx="76200" cy="76200"/>
          </a:xfrm>
        </p:grpSpPr>
      </p:grpSp>
      <p:grpSp>
        <p:nvGrpSpPr>
          <p:cNvPr id="2051" name="Group 17"/>
          <p:cNvGrpSpPr>
            <a:grpSpLocks/>
          </p:cNvGrpSpPr>
          <p:nvPr/>
        </p:nvGrpSpPr>
        <p:grpSpPr bwMode="auto">
          <a:xfrm>
            <a:off x="2657475" y="600075"/>
            <a:ext cx="76200" cy="76200"/>
            <a:chOff x="0" y="0"/>
            <a:chExt cx="76200" cy="76200"/>
          </a:xfrm>
        </p:grpSpPr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866ED46-0E68-94BC-05F5-BA7319AACC85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6E47A0-97EF-9360-8C12-F473C60B5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1E5CAC-6CAD-FC8A-E53E-026F72C96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45817A2F-F0BC-A535-5748-29D22FC2332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2025/26 Budget Tax Policies and Administration Reforms </a:t>
            </a:r>
            <a:endParaRPr lang="en-Z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84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D0566-2E98-46A9-B64E-AA39A0BFB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16292D06-71D8-B279-6773-179742E2BA54}"/>
              </a:ext>
            </a:extLst>
          </p:cNvPr>
          <p:cNvGrpSpPr>
            <a:grpSpLocks/>
          </p:cNvGrpSpPr>
          <p:nvPr/>
        </p:nvGrpSpPr>
        <p:grpSpPr>
          <a:xfrm>
            <a:off x="8656183" y="7993571"/>
            <a:ext cx="83472" cy="76200"/>
            <a:chOff x="0" y="0"/>
            <a:chExt cx="76200" cy="76200"/>
          </a:xfrm>
        </p:grpSpPr>
        <p:sp>
          <p:nvSpPr>
            <p:cNvPr id="41" name="Graphic 20">
              <a:extLst>
                <a:ext uri="{FF2B5EF4-FFF2-40B4-BE49-F238E27FC236}">
                  <a16:creationId xmlns:a16="http://schemas.microsoft.com/office/drawing/2014/main" id="{63D14E16-3CAD-340B-CBAD-7B3F650471EE}"/>
                </a:ext>
              </a:extLst>
            </p:cNvPr>
            <p:cNvSpPr/>
            <p:nvPr/>
          </p:nvSpPr>
          <p:spPr>
            <a:xfrm>
              <a:off x="0" y="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5952" y="0"/>
                  </a:moveTo>
                  <a:lnTo>
                    <a:pt x="0" y="0"/>
                  </a:lnTo>
                  <a:lnTo>
                    <a:pt x="0" y="75952"/>
                  </a:lnTo>
                  <a:lnTo>
                    <a:pt x="75952" y="75952"/>
                  </a:lnTo>
                  <a:lnTo>
                    <a:pt x="7595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A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1B259F0-F03A-ED8D-5985-2CD7CF352645}"/>
              </a:ext>
            </a:extLst>
          </p:cNvPr>
          <p:cNvGrpSpPr>
            <a:grpSpLocks/>
          </p:cNvGrpSpPr>
          <p:nvPr/>
        </p:nvGrpSpPr>
        <p:grpSpPr>
          <a:xfrm>
            <a:off x="10153195" y="7993571"/>
            <a:ext cx="83472" cy="76200"/>
            <a:chOff x="0" y="0"/>
            <a:chExt cx="76200" cy="76200"/>
          </a:xfrm>
        </p:grpSpPr>
        <p:sp>
          <p:nvSpPr>
            <p:cNvPr id="43" name="Graphic 18">
              <a:extLst>
                <a:ext uri="{FF2B5EF4-FFF2-40B4-BE49-F238E27FC236}">
                  <a16:creationId xmlns:a16="http://schemas.microsoft.com/office/drawing/2014/main" id="{DB08046F-E9BA-6893-C6A1-B00B42B02317}"/>
                </a:ext>
              </a:extLst>
            </p:cNvPr>
            <p:cNvSpPr/>
            <p:nvPr/>
          </p:nvSpPr>
          <p:spPr>
            <a:xfrm>
              <a:off x="0" y="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5952" y="0"/>
                  </a:moveTo>
                  <a:lnTo>
                    <a:pt x="0" y="0"/>
                  </a:lnTo>
                  <a:lnTo>
                    <a:pt x="0" y="75952"/>
                  </a:lnTo>
                  <a:lnTo>
                    <a:pt x="75952" y="75952"/>
                  </a:lnTo>
                  <a:lnTo>
                    <a:pt x="7595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NA"/>
            </a:p>
          </p:txBody>
        </p:sp>
      </p:grpSp>
      <p:grpSp>
        <p:nvGrpSpPr>
          <p:cNvPr id="2055" name="Group 5">
            <a:extLst>
              <a:ext uri="{FF2B5EF4-FFF2-40B4-BE49-F238E27FC236}">
                <a16:creationId xmlns:a16="http://schemas.microsoft.com/office/drawing/2014/main" id="{59F8ADE5-8614-6A01-7C40-61D0C99448D5}"/>
              </a:ext>
            </a:extLst>
          </p:cNvPr>
          <p:cNvGrpSpPr>
            <a:grpSpLocks/>
          </p:cNvGrpSpPr>
          <p:nvPr/>
        </p:nvGrpSpPr>
        <p:grpSpPr bwMode="auto">
          <a:xfrm>
            <a:off x="846138" y="201613"/>
            <a:ext cx="4398962" cy="4397375"/>
            <a:chOff x="0" y="0"/>
            <a:chExt cx="43986" cy="43973"/>
          </a:xfrm>
        </p:grpSpPr>
      </p:grpSp>
      <p:grpSp>
        <p:nvGrpSpPr>
          <p:cNvPr id="2053" name="Group 15">
            <a:extLst>
              <a:ext uri="{FF2B5EF4-FFF2-40B4-BE49-F238E27FC236}">
                <a16:creationId xmlns:a16="http://schemas.microsoft.com/office/drawing/2014/main" id="{1D8585B5-E3D6-1B8C-0AA7-901DF0B33233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88900"/>
            <a:ext cx="4389438" cy="9525"/>
            <a:chOff x="0" y="0"/>
            <a:chExt cx="43891" cy="95"/>
          </a:xfrm>
        </p:grpSpPr>
      </p:grpSp>
      <p:grpSp>
        <p:nvGrpSpPr>
          <p:cNvPr id="2065" name="Group 3">
            <a:extLst>
              <a:ext uri="{FF2B5EF4-FFF2-40B4-BE49-F238E27FC236}">
                <a16:creationId xmlns:a16="http://schemas.microsoft.com/office/drawing/2014/main" id="{92AA7A31-C3E9-5B32-F70D-7FF5E636A0F5}"/>
              </a:ext>
            </a:extLst>
          </p:cNvPr>
          <p:cNvGrpSpPr>
            <a:grpSpLocks/>
          </p:cNvGrpSpPr>
          <p:nvPr/>
        </p:nvGrpSpPr>
        <p:grpSpPr bwMode="auto">
          <a:xfrm>
            <a:off x="850900" y="677863"/>
            <a:ext cx="4389438" cy="9525"/>
            <a:chOff x="0" y="0"/>
            <a:chExt cx="43891" cy="95"/>
          </a:xfrm>
        </p:grpSpPr>
      </p:grpSp>
      <p:grpSp>
        <p:nvGrpSpPr>
          <p:cNvPr id="2049" name="Group 19">
            <a:extLst>
              <a:ext uri="{FF2B5EF4-FFF2-40B4-BE49-F238E27FC236}">
                <a16:creationId xmlns:a16="http://schemas.microsoft.com/office/drawing/2014/main" id="{6075D25A-8C38-FC8A-9638-B1C37833686B}"/>
              </a:ext>
            </a:extLst>
          </p:cNvPr>
          <p:cNvGrpSpPr>
            <a:grpSpLocks/>
          </p:cNvGrpSpPr>
          <p:nvPr/>
        </p:nvGrpSpPr>
        <p:grpSpPr bwMode="auto">
          <a:xfrm>
            <a:off x="1162050" y="155575"/>
            <a:ext cx="76200" cy="76200"/>
            <a:chOff x="0" y="0"/>
            <a:chExt cx="76200" cy="76200"/>
          </a:xfrm>
        </p:grpSpPr>
      </p:grpSp>
      <p:grpSp>
        <p:nvGrpSpPr>
          <p:cNvPr id="2051" name="Group 17">
            <a:extLst>
              <a:ext uri="{FF2B5EF4-FFF2-40B4-BE49-F238E27FC236}">
                <a16:creationId xmlns:a16="http://schemas.microsoft.com/office/drawing/2014/main" id="{509D863E-EE55-2CCB-70D3-9CB92C3AE017}"/>
              </a:ext>
            </a:extLst>
          </p:cNvPr>
          <p:cNvGrpSpPr>
            <a:grpSpLocks/>
          </p:cNvGrpSpPr>
          <p:nvPr/>
        </p:nvGrpSpPr>
        <p:grpSpPr bwMode="auto">
          <a:xfrm>
            <a:off x="2657475" y="600075"/>
            <a:ext cx="76200" cy="76200"/>
            <a:chOff x="0" y="0"/>
            <a:chExt cx="76200" cy="76200"/>
          </a:xfrm>
        </p:grpSpPr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563F92D-E5C8-AED5-92C3-9D812CFC8884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912A6C-62DE-98BA-CB56-AC2C788AE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801DFC-8620-8B53-8B55-A92EE345D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BAF1981D-3B19-2FFC-209A-16A37B9F45D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2025/26 Budget Highlights: Top Budget Allocations in N$’’000, for the FY2025/2026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2A513-0873-632D-2690-C0CA96E25164}"/>
              </a:ext>
            </a:extLst>
          </p:cNvPr>
          <p:cNvSpPr txBox="1"/>
          <p:nvPr/>
        </p:nvSpPr>
        <p:spPr>
          <a:xfrm>
            <a:off x="838200" y="1383221"/>
            <a:ext cx="10515600" cy="1074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n-GB" sz="190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FY2025/26 budget </a:t>
            </a:r>
            <a:r>
              <a:rPr lang="en-GB" sz="1900" noProof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GB" sz="190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presented under the theme </a:t>
            </a:r>
            <a:r>
              <a:rPr lang="en-GB" sz="1900" i="1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“Beyond 35: For a Prosperous Future”,</a:t>
            </a:r>
            <a:r>
              <a:rPr lang="en-GB" sz="1900" noProof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marking 35 years of Namibia's independence and emphasised efforts toward a more inclusive and equitable economy.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C1F4CD-BB36-C4AC-BA54-1679D3EB6721}"/>
              </a:ext>
            </a:extLst>
          </p:cNvPr>
          <p:cNvSpPr txBox="1"/>
          <p:nvPr/>
        </p:nvSpPr>
        <p:spPr>
          <a:xfrm>
            <a:off x="838200" y="2638234"/>
            <a:ext cx="10515600" cy="35248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Budget Policy focuses on four main areas:</a:t>
            </a:r>
            <a:endParaRPr kumimoji="0" lang="en-NA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 Development: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Continued investments in infrastructure like housing, education, water, power, and healthcare to create economic opportunities and provide social services.</a:t>
            </a:r>
            <a:endParaRPr kumimoji="0" lang="en-NA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 Protection: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Sustaining support for vulnerable communities, ensuring livelihoods, empowering youth, and maintaining social progress despite economic challenges.</a:t>
            </a:r>
            <a:endParaRPr kumimoji="0" lang="en-NA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Youth Empowerment: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Allocating funds for youth programs and capacity-building activities.</a:t>
            </a:r>
            <a:endParaRPr kumimoji="0" lang="en-NA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Security: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Supporting initiatives to boost food production and agricultural activities, especially in light of drought challenges, to enhance national food security.</a:t>
            </a:r>
            <a:endParaRPr kumimoji="0" lang="en-NA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2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44C7E-B8ED-132F-B335-CF2B3EE5B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0FFA8-A68E-11D0-87A0-EF025D0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Allocation Trend 2025/26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9C48EF-B3AD-284A-8BA0-6989FCA19560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2FC2EC9-437E-4863-B4E9-06E1440F2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CAA2B-F882-D588-3790-5C16DF45E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C91331C-DFD8-5821-E6B6-A4A83D4916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211853"/>
              </p:ext>
            </p:extLst>
          </p:nvPr>
        </p:nvGraphicFramePr>
        <p:xfrm>
          <a:off x="389072" y="1405865"/>
          <a:ext cx="2880000" cy="18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7D808AF-368C-DC19-E7AC-BF8ACEA33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174739"/>
              </p:ext>
            </p:extLst>
          </p:nvPr>
        </p:nvGraphicFramePr>
        <p:xfrm>
          <a:off x="2528401" y="1505606"/>
          <a:ext cx="2880000" cy="1671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E65EDCF-8E7F-ED77-B8AB-5D185A265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803415"/>
              </p:ext>
            </p:extLst>
          </p:nvPr>
        </p:nvGraphicFramePr>
        <p:xfrm>
          <a:off x="5230774" y="3545652"/>
          <a:ext cx="3375036" cy="250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07BEA65-A009-64D1-F981-31D3032D4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4615920"/>
              </p:ext>
            </p:extLst>
          </p:nvPr>
        </p:nvGraphicFramePr>
        <p:xfrm>
          <a:off x="501392" y="3652953"/>
          <a:ext cx="2880000" cy="239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C2379A09-0B43-AEE9-5DA4-E4B3AF7D57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601557"/>
              </p:ext>
            </p:extLst>
          </p:nvPr>
        </p:nvGraphicFramePr>
        <p:xfrm>
          <a:off x="6908573" y="1340961"/>
          <a:ext cx="2880000" cy="191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21FA4FB-3D01-921F-95D7-C23D5F7B3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081662"/>
              </p:ext>
            </p:extLst>
          </p:nvPr>
        </p:nvGraphicFramePr>
        <p:xfrm>
          <a:off x="8605810" y="1247790"/>
          <a:ext cx="3316998" cy="208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5EFD395-D016-1A59-EDE4-AAB97C43F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187863"/>
              </p:ext>
            </p:extLst>
          </p:nvPr>
        </p:nvGraphicFramePr>
        <p:xfrm>
          <a:off x="4587709" y="1475141"/>
          <a:ext cx="2779484" cy="177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F72CB7C-DC36-395A-67DA-AB571F8BE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4124478"/>
              </p:ext>
            </p:extLst>
          </p:nvPr>
        </p:nvGraphicFramePr>
        <p:xfrm>
          <a:off x="3147709" y="3513222"/>
          <a:ext cx="2880000" cy="284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14BB3ECF-CE9B-CE57-8E50-464E8D2D03E2}"/>
              </a:ext>
            </a:extLst>
          </p:cNvPr>
          <p:cNvGrpSpPr/>
          <p:nvPr/>
        </p:nvGrpSpPr>
        <p:grpSpPr>
          <a:xfrm>
            <a:off x="8110774" y="3580730"/>
            <a:ext cx="3784418" cy="2708199"/>
            <a:chOff x="3604664" y="4621458"/>
            <a:chExt cx="4556345" cy="3037564"/>
          </a:xfrm>
        </p:grpSpPr>
        <p:graphicFrame>
          <p:nvGraphicFramePr>
            <p:cNvPr id="20" name="Chart 19">
              <a:extLst>
                <a:ext uri="{FF2B5EF4-FFF2-40B4-BE49-F238E27FC236}">
                  <a16:creationId xmlns:a16="http://schemas.microsoft.com/office/drawing/2014/main" id="{3832CED4-E27F-B193-20F9-287CABA2155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02914964"/>
                </p:ext>
              </p:extLst>
            </p:nvPr>
          </p:nvGraphicFramePr>
          <p:xfrm>
            <a:off x="3604664" y="4621458"/>
            <a:ext cx="4556345" cy="30375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79CED5-499E-5F57-E9A9-79A51D1CED4C}"/>
                </a:ext>
              </a:extLst>
            </p:cNvPr>
            <p:cNvSpPr txBox="1"/>
            <p:nvPr/>
          </p:nvSpPr>
          <p:spPr>
            <a:xfrm>
              <a:off x="5454498" y="5632408"/>
              <a:ext cx="8566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6623611-AB61-A6C8-7130-3EC55A9E0296}"/>
              </a:ext>
            </a:extLst>
          </p:cNvPr>
          <p:cNvSpPr txBox="1"/>
          <p:nvPr/>
        </p:nvSpPr>
        <p:spPr>
          <a:xfrm>
            <a:off x="4631525" y="6397132"/>
            <a:ext cx="2879999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ZA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Ministry of Finance (MoF)</a:t>
            </a:r>
          </a:p>
        </p:txBody>
      </p:sp>
    </p:spTree>
    <p:extLst>
      <p:ext uri="{BB962C8B-B14F-4D97-AF65-F5344CB8AC3E}">
        <p14:creationId xmlns:p14="http://schemas.microsoft.com/office/powerpoint/2010/main" val="461332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4D3B0-5507-E15F-3A58-56691BEA9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3BF3EB-CFA4-9C90-BDE8-6BAE0438656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Petroleum Amendment Bill (2025) and The Investment Promotion and Facilitation Bill  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CA1CA9-F1F2-874E-D268-05FC2585109D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F8C6E9-6585-F9D5-748E-6BC7CF3B8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35BF5A-6ACA-2251-AEDC-32F38E620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FC0D30-7A29-FADA-E7E8-D257A2F47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24"/>
            <a:ext cx="10515600" cy="48316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Petroleum Amendment Bill (2025)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Regulator: Creates the Upstream Petroleum Unit (UPU) under the President, taking over licensing and oversight from the Ministry of Mines &amp; Energy.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Content Law: Requires International Oil Companies to submit Local Content Plans and prioritize Namibian labour and goods.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Asset Disclosure: Director-General and Deputy must disclose financial assets to combat corruption.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Consolidated Oversight: Establishes a single window for technical, fiscal, and environmental regulation in the petroleum sector.</a:t>
            </a:r>
            <a:b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7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Investment Promotion and Facilitation Bill (NIPFB)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Reserved Sectors: Certain small-scale businesses (e.g., retail, agriculture under N$7.5 million) reserved for Namibians.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Strategic Sectors: Investment in sectors like Mining, Oil &amp; Gas, and Energy requires ministerial approval and may require 25–33% Namibian ownership.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Agreements: Investors may sign agreements tying investments to job creation, technology transfer, or other targets.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One-Stop Shop: Formalizes NIPDB to streamline visas, permits, and approvals, reducing bureaucratic delays.</a:t>
            </a:r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5D5DD420-A222-4319-2C3A-703ADCCACA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12985"/>
          <a:stretch/>
        </p:blipFill>
        <p:spPr>
          <a:xfrm>
            <a:off x="11656229" y="6368151"/>
            <a:ext cx="535771" cy="4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96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D550F-96EA-3D9A-052A-F3A3A6772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2864F88-F331-2288-B38C-949BBF9AA61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12985"/>
          <a:stretch/>
        </p:blipFill>
        <p:spPr>
          <a:xfrm>
            <a:off x="4244340" y="307699"/>
            <a:ext cx="3703320" cy="3345735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1008AA0-3E6C-B9F4-AFDF-4630AC8CFEAC}"/>
              </a:ext>
            </a:extLst>
          </p:cNvPr>
          <p:cNvGrpSpPr/>
          <p:nvPr/>
        </p:nvGrpSpPr>
        <p:grpSpPr>
          <a:xfrm>
            <a:off x="0" y="6172200"/>
            <a:ext cx="3746989" cy="683590"/>
            <a:chOff x="4790038" y="4233444"/>
            <a:chExt cx="1894350" cy="3456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C8CA11-0024-AC45-83A9-5FDC81952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A8F32B-19D9-6A6F-95B4-4EA99BE6B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6F1C3E8B-B8AF-F93D-E22C-F551ECA50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557" y="3285066"/>
            <a:ext cx="8392886" cy="57888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Choices, Trade-offs</a:t>
            </a:r>
          </a:p>
        </p:txBody>
      </p:sp>
    </p:spTree>
    <p:extLst>
      <p:ext uri="{BB962C8B-B14F-4D97-AF65-F5344CB8AC3E}">
        <p14:creationId xmlns:p14="http://schemas.microsoft.com/office/powerpoint/2010/main" val="1092426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74B95-144F-D0CF-FE4B-B778DCE8A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CA172-A120-6802-4423-1AD6FE65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714" y="430439"/>
            <a:ext cx="9470571" cy="63776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B7E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Z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305D2C-844D-56D0-84D1-C7E0765B01C0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AE33514-4DC1-74EB-FD9B-705B048F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1F220C-A246-D684-5BEC-0A8FFE732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53D55100-645A-4960-1310-433B57E84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6168099"/>
              </p:ext>
            </p:extLst>
          </p:nvPr>
        </p:nvGraphicFramePr>
        <p:xfrm>
          <a:off x="1083129" y="1386829"/>
          <a:ext cx="10515600" cy="491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7637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2369F-D5D4-1932-7220-A3F4F27BE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287468A-D7FE-80AB-C1C2-EDDB868A78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7246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HPP I (2016-2020)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8D7076-1E29-1129-511D-FE495FCABB85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F36347-4073-4DC4-A159-E293C7671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1B28DF2-0DD5-FBCE-9BD8-756B7B49C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392F9FAF-47F6-1719-1948-6BE41CF385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303288"/>
              </p:ext>
            </p:extLst>
          </p:nvPr>
        </p:nvGraphicFramePr>
        <p:xfrm>
          <a:off x="838200" y="1505710"/>
          <a:ext cx="10515600" cy="494794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30712497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4202571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8931147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2969055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9929864"/>
                    </a:ext>
                  </a:extLst>
                </a:gridCol>
              </a:tblGrid>
              <a:tr h="1034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1: Effective Governance </a:t>
                      </a:r>
                      <a:endParaRPr lang="en-ZA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2: Economic Advancement </a:t>
                      </a:r>
                      <a:endParaRPr lang="en-ZA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3: Social Progression </a:t>
                      </a:r>
                      <a:endParaRPr lang="en-ZA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4: Infrastructure Development </a:t>
                      </a:r>
                      <a:endParaRPr lang="en-ZA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5: International Relations and Cooperation </a:t>
                      </a:r>
                      <a:endParaRPr lang="en-ZA" sz="16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756558"/>
                  </a:ext>
                </a:extLst>
              </a:tr>
              <a:tr h="1401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Accountability &amp; Transparency</a:t>
                      </a:r>
                      <a:endParaRPr lang="en-ZA" sz="1600" b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Macro-Economic Stability</a:t>
                      </a:r>
                      <a:endParaRPr lang="en-ZA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Hunger Poverty</a:t>
                      </a:r>
                      <a:endParaRPr lang="en-ZA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Infrastructure</a:t>
                      </a:r>
                      <a:endParaRPr lang="en-ZA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Respected and trusted International Community member</a:t>
                      </a:r>
                      <a:endParaRPr lang="en-ZA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extLst>
                  <a:ext uri="{0D108BD9-81ED-4DB2-BD59-A6C34878D82A}">
                    <a16:rowId xmlns:a16="http://schemas.microsoft.com/office/drawing/2014/main" val="1159371158"/>
                  </a:ext>
                </a:extLst>
              </a:tr>
              <a:tr h="1034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 Performance &amp; Service Delivery</a:t>
                      </a:r>
                      <a:endParaRPr lang="en-ZA" sz="1600" b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Transformation</a:t>
                      </a:r>
                      <a:endParaRPr lang="en-ZA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Residential Land Delivery, Housing &amp; Sanitation</a:t>
                      </a:r>
                      <a:endParaRPr lang="en-ZA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Infrastructure</a:t>
                      </a:r>
                      <a:endParaRPr lang="en-ZA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International Support for Economic Independence</a:t>
                      </a:r>
                      <a:endParaRPr lang="en-ZA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extLst>
                  <a:ext uri="{0D108BD9-81ED-4DB2-BD59-A6C34878D82A}">
                    <a16:rowId xmlns:a16="http://schemas.microsoft.com/office/drawing/2014/main" val="3769844082"/>
                  </a:ext>
                </a:extLst>
              </a:tr>
              <a:tr h="666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ZA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Youth Enterprise Development</a:t>
                      </a:r>
                      <a:endParaRPr lang="en-ZA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Infant &amp; Maternal Mortality</a:t>
                      </a:r>
                      <a:endParaRPr lang="en-ZA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Transport Infrastructure</a:t>
                      </a:r>
                      <a:endParaRPr lang="en-ZA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ZA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extLst>
                  <a:ext uri="{0D108BD9-81ED-4DB2-BD59-A6C34878D82A}">
                    <a16:rowId xmlns:a16="http://schemas.microsoft.com/office/drawing/2014/main" val="2588804128"/>
                  </a:ext>
                </a:extLst>
              </a:tr>
              <a:tr h="666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ZA" sz="16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Competitiveness</a:t>
                      </a:r>
                      <a:endParaRPr lang="en-ZA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Vocational Education Training</a:t>
                      </a:r>
                      <a:endParaRPr lang="en-ZA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ICT Infrastructure</a:t>
                      </a:r>
                      <a:endParaRPr lang="en-ZA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ZA" sz="16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extLst>
                  <a:ext uri="{0D108BD9-81ED-4DB2-BD59-A6C34878D82A}">
                    <a16:rowId xmlns:a16="http://schemas.microsoft.com/office/drawing/2014/main" val="2204647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675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98608-70A1-5ADF-FF7F-804520FC3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67356FE-5112-A42F-1D8C-8D6CF9A69723}"/>
              </a:ext>
            </a:extLst>
          </p:cNvPr>
          <p:cNvSpPr txBox="1">
            <a:spLocks/>
          </p:cNvSpPr>
          <p:nvPr/>
        </p:nvSpPr>
        <p:spPr>
          <a:xfrm>
            <a:off x="838200" y="267154"/>
            <a:ext cx="10515600" cy="647246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HPP II (2021-2025)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E1DA71-A732-433E-EB11-3F7507EEEF3E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7A8475-8796-3308-AE50-BC7A55E4D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2D1283B-A596-7177-B110-2D092E930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3AC5A58A-CCB4-F6B5-8EFE-5DFDD1210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537375"/>
              </p:ext>
            </p:extLst>
          </p:nvPr>
        </p:nvGraphicFramePr>
        <p:xfrm>
          <a:off x="838200" y="1128068"/>
          <a:ext cx="10515600" cy="54624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20529265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5387053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5393658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0048263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75673366"/>
                    </a:ext>
                  </a:extLst>
                </a:gridCol>
              </a:tblGrid>
              <a:tr h="6146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1: Effective Governance </a:t>
                      </a:r>
                      <a:endParaRPr lang="en-ZA" sz="15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2: Economic Advancement </a:t>
                      </a:r>
                      <a:endParaRPr lang="en-ZA" sz="15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3: Social Progression </a:t>
                      </a:r>
                      <a:endParaRPr lang="en-ZA" sz="15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4: Infrastructure Development </a:t>
                      </a:r>
                      <a:endParaRPr lang="en-ZA" sz="15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5: International Relations and Cooperation </a:t>
                      </a:r>
                      <a:endParaRPr lang="en-ZA" sz="15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482637"/>
                  </a:ext>
                </a:extLst>
              </a:tr>
              <a:tr h="832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Accountability &amp; Transparency</a:t>
                      </a:r>
                      <a:endParaRPr lang="en-ZA" sz="1500" b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Optimize Stewardship of Natural Resources &amp; Public Assets</a:t>
                      </a:r>
                      <a:endParaRPr lang="en-ZA" sz="15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Zero Deaths from Hunger Poverty</a:t>
                      </a:r>
                      <a:endParaRPr lang="en-ZA" sz="15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Supply Security</a:t>
                      </a:r>
                      <a:endParaRPr lang="en-ZA" sz="15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Enhance Economic Diplomacy for Economic Recovery</a:t>
                      </a:r>
                      <a:endParaRPr lang="en-ZA" sz="15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extLst>
                  <a:ext uri="{0D108BD9-81ED-4DB2-BD59-A6C34878D82A}">
                    <a16:rowId xmlns:a16="http://schemas.microsoft.com/office/drawing/2014/main" val="3324832583"/>
                  </a:ext>
                </a:extLst>
              </a:tr>
              <a:tr h="817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Strengthening the National Anti-Corruption Mechanisms</a:t>
                      </a:r>
                      <a:endParaRPr lang="en-ZA" sz="15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Enhance Productivity of Priority Economic Sectors</a:t>
                      </a:r>
                      <a:endParaRPr lang="en-ZA" sz="15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Delivery of Urban Land, Housing &amp; Sanitation</a:t>
                      </a:r>
                      <a:endParaRPr lang="en-ZA" sz="15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 Supply Security</a:t>
                      </a:r>
                      <a:endParaRPr lang="en-ZA" sz="15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ZA" sz="15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extLst>
                  <a:ext uri="{0D108BD9-81ED-4DB2-BD59-A6C34878D82A}">
                    <a16:rowId xmlns:a16="http://schemas.microsoft.com/office/drawing/2014/main" val="3955430172"/>
                  </a:ext>
                </a:extLst>
              </a:tr>
              <a:tr h="832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Performance &amp; Service Delivery</a:t>
                      </a:r>
                      <a:endParaRPr lang="en-ZA" sz="15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 Complementary Engines of Growth</a:t>
                      </a:r>
                      <a:endParaRPr lang="en-ZA" sz="15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Access to Healthcare</a:t>
                      </a:r>
                      <a:endParaRPr lang="en-ZA" sz="15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Strengthen Namibia's Position as a Transport and Logistics Hub</a:t>
                      </a:r>
                      <a:endParaRPr lang="en-ZA" sz="15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ZA" sz="15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extLst>
                  <a:ext uri="{0D108BD9-81ED-4DB2-BD59-A6C34878D82A}">
                    <a16:rowId xmlns:a16="http://schemas.microsoft.com/office/drawing/2014/main" val="1311690331"/>
                  </a:ext>
                </a:extLst>
              </a:tr>
              <a:tr h="1041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b="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Enhanced Citizen Participation &amp; Engagement</a:t>
                      </a:r>
                      <a:endParaRPr lang="en-ZA" sz="1500" b="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ZA" sz="15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Access to Quality Education &amp; Sports</a:t>
                      </a:r>
                      <a:endParaRPr lang="en-ZA" sz="15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Expand Coverage for Information and Communication Technologies</a:t>
                      </a:r>
                      <a:endParaRPr lang="en-ZA" sz="15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ZA" sz="15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extLst>
                  <a:ext uri="{0D108BD9-81ED-4DB2-BD59-A6C34878D82A}">
                    <a16:rowId xmlns:a16="http://schemas.microsoft.com/office/drawing/2014/main" val="846858111"/>
                  </a:ext>
                </a:extLst>
              </a:tr>
              <a:tr h="832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b="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Enhancing Security &amp; Rule of Law</a:t>
                      </a:r>
                      <a:endParaRPr lang="en-ZA" sz="1500" b="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ZA" sz="15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15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Arresting Gender Based Violence and Violence Against Children</a:t>
                      </a:r>
                      <a:endParaRPr lang="en-ZA" sz="15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ZA" sz="15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en-ZA" sz="15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/>
                </a:tc>
                <a:extLst>
                  <a:ext uri="{0D108BD9-81ED-4DB2-BD59-A6C34878D82A}">
                    <a16:rowId xmlns:a16="http://schemas.microsoft.com/office/drawing/2014/main" val="1125447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022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6E1AC-DD9B-05A2-F550-7179BC703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83BA41-FE2B-8666-258A-A5755C28975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spc="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Plans (2016 – 2030) </a:t>
            </a:r>
            <a:endParaRPr lang="en-Z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4A766D-CA5F-2CB9-D9E2-8A7BF025B614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C870EF-89F2-83A0-5473-B27CAEFC8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A213687-45EC-07A3-5A48-D186CD5B2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22CAF8A-C9A2-3079-C65C-099EF5878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177140"/>
              </p:ext>
            </p:extLst>
          </p:nvPr>
        </p:nvGraphicFramePr>
        <p:xfrm>
          <a:off x="763917" y="1198833"/>
          <a:ext cx="105156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3928228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3508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686164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04275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HPP1 (2016 -2020)</a:t>
                      </a:r>
                    </a:p>
                    <a:p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HPP2 (2021 – 2025)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NDP 5</a:t>
                      </a:r>
                    </a:p>
                    <a:p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(2017 - 2025)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NDP 6</a:t>
                      </a:r>
                    </a:p>
                    <a:p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(2025 – 2030)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SMIP</a:t>
                      </a:r>
                    </a:p>
                    <a:p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(2025 – 2030)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4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500" b="1" u="sng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500" b="1" u="sng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Pillars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500" b="1" u="sng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Pillars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500" b="1" u="sng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Critical Success Factors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06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1:</a:t>
                      </a: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Effective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4:</a:t>
                      </a: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Good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4: </a:t>
                      </a: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Effective Governance and Public Service Delivery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Procurement reform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and consequence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Monitoring frameworks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Transparency mechanisms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Meritocracy and ethical leadership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88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2:</a:t>
                      </a: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Economic Advancement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1:</a:t>
                      </a: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Economic Progression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1:</a:t>
                      </a: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Economic Growth, Transformation and Resilience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Mineral beneficiation acceleration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content policy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SOE reform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 and private sector mobilisation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495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3:</a:t>
                      </a: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Social Progression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2: </a:t>
                      </a:r>
                      <a:r>
                        <a:rPr lang="en-GB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Transformation</a:t>
                      </a: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2: </a:t>
                      </a: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Development and Community Resilience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Youth programmes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173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8113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18446-6003-0FFC-3253-C176556B5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300DFBF-D72B-2736-01A6-5E465F3D236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spc="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Plans (2016 – 2030) </a:t>
            </a:r>
            <a:endParaRPr lang="en-Z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77240C-B130-4BAD-E13E-D6DCF8A93434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9164A3-0A09-AAC3-2DE4-9AA443191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503A98-5431-E491-62C0-B23C8E90A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C9ABB5D2-11A4-5FBD-1B21-05E8DD5D98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938421"/>
              </p:ext>
            </p:extLst>
          </p:nvPr>
        </p:nvGraphicFramePr>
        <p:xfrm>
          <a:off x="838200" y="1433285"/>
          <a:ext cx="10515600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3928228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3508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686164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042751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HPP1 (2016 -2020)</a:t>
                      </a:r>
                    </a:p>
                    <a:p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HPP2 (2021 – 2025)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NDP 5</a:t>
                      </a:r>
                    </a:p>
                    <a:p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(2017 - 2025)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NDP 6</a:t>
                      </a:r>
                    </a:p>
                    <a:p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(2025 – 2030)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SMIP</a:t>
                      </a:r>
                    </a:p>
                    <a:p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(2025 – 2030)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40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700" b="1" u="sng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700" b="1" u="sng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Pillars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700" b="1" u="sng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Pillars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1700" b="1" u="sng" kern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Critical Success Factors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069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4:</a:t>
                      </a: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Infrastructure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1:</a:t>
                      </a: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Economic Progression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Economic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3: </a:t>
                      </a:r>
                      <a:r>
                        <a:rPr lang="en-ZA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Sustainability</a:t>
                      </a:r>
                      <a:endParaRPr lang="en-GB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Centralised project management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Procurement reform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Budget alignment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Oversight of special project task teams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6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5:</a:t>
                      </a: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International Relations &amp; Cooperation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1:</a:t>
                      </a: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Economic Progression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Pillar 1:</a:t>
                      </a: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Economic Growth, Transformation and Resilience</a:t>
                      </a:r>
                    </a:p>
                    <a:p>
                      <a:endParaRPr lang="en-GB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Improved transparency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 credibility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Institutional reform that strengthens investor confidence</a:t>
                      </a:r>
                    </a:p>
                    <a:p>
                      <a:endParaRPr lang="en-GB" sz="1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404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376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D51FF-DA27-41DA-E98C-A5449DF7F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555609F-C2D9-E931-1FF4-0CCD8814513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spc="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SMIP Top 7 Priority List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61BCB3-6DB8-19E9-BCF3-E8E49D6B0CBD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0F0422-115B-8F02-065A-F68FA4F3B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ACC16F-3A54-F645-D97E-5C4956D42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AFCB9B7-F3D5-A68B-14B0-F9B105E6F0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051160"/>
              </p:ext>
            </p:extLst>
          </p:nvPr>
        </p:nvGraphicFramePr>
        <p:xfrm>
          <a:off x="838200" y="1209675"/>
          <a:ext cx="10515600" cy="501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2944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2F07A02-6E2B-47D1-8B2B-0356A9B902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12985"/>
          <a:stretch/>
        </p:blipFill>
        <p:spPr>
          <a:xfrm>
            <a:off x="6225540" y="318585"/>
            <a:ext cx="3703320" cy="334573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EC5311-87A7-BF7E-C3DD-6E542D0FF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0" y="697838"/>
            <a:ext cx="3166110" cy="316611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8E4C822-0994-AED1-0E80-92F201852612}"/>
              </a:ext>
            </a:extLst>
          </p:cNvPr>
          <p:cNvGrpSpPr/>
          <p:nvPr/>
        </p:nvGrpSpPr>
        <p:grpSpPr>
          <a:xfrm>
            <a:off x="0" y="6172200"/>
            <a:ext cx="3746989" cy="683590"/>
            <a:chOff x="4790038" y="4233444"/>
            <a:chExt cx="1894350" cy="3456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CA9C528-985B-3F0A-3573-A6BEA99BB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CCB371-5FB7-A7E1-B767-89C8E621F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EA2C2FFC-C503-CA06-D4D0-3A59DD28A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557" y="3285066"/>
            <a:ext cx="8392886" cy="57888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Goals &amp; Direction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B56C70-1757-E127-4DF2-1262A72446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0" b="43658"/>
          <a:stretch>
            <a:fillRect/>
          </a:stretch>
        </p:blipFill>
        <p:spPr>
          <a:xfrm>
            <a:off x="5923562" y="3863947"/>
            <a:ext cx="2225040" cy="9395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E91FF2-DCF0-F3E4-D335-7BF0DE8E9E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5" b="40143"/>
          <a:stretch>
            <a:fillRect/>
          </a:stretch>
        </p:blipFill>
        <p:spPr>
          <a:xfrm>
            <a:off x="3870960" y="3863947"/>
            <a:ext cx="2225040" cy="9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56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EE173-4496-AC4C-8136-C65F6DF20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21166B6-2976-FC7B-5360-8461C5F8177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spc="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Direction Emerging from the Mid-Year Review</a:t>
            </a:r>
            <a:endParaRPr lang="en-Z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AAEA70-48E9-DEC9-6201-6EA54BE9C7DE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4C6EB3-E97E-1BF9-B112-42AD68AED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B7DF7AF-9D63-AD8D-C887-65311C7C5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D4ADC3-1AE6-7577-1103-6A8ACCD01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24"/>
            <a:ext cx="10515600" cy="4831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Growth Recalibrated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growth revised down to 3.3%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MTEF growth lowered to ~3.6% average 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weakness offset by uranium and gold strength</a:t>
            </a:r>
          </a:p>
          <a:p>
            <a:pPr marL="0" indent="0">
              <a:buNone/>
            </a:pPr>
            <a:r>
              <a:rPr lang="en-GB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Signal: Growth expectations are being reset to a more moderate path.</a:t>
            </a:r>
          </a:p>
          <a:p>
            <a:pPr marL="0" indent="0">
              <a:buNone/>
            </a:pPr>
            <a:endParaRPr lang="en-GB" sz="17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7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Fiscal Envelope Fixed, Priorities Reordered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appropriation remains N$89.4bn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spending reduced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spending increased via reallocation 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and health personnel protected</a:t>
            </a:r>
          </a:p>
          <a:p>
            <a:pPr marL="0" indent="0">
              <a:buNone/>
            </a:pPr>
            <a:r>
              <a:rPr lang="en-GB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Signal: No expansion. Reprioritisation within constraint.</a:t>
            </a:r>
          </a:p>
          <a:p>
            <a:pPr marL="0" indent="0">
              <a:buNone/>
            </a:pPr>
            <a:endParaRPr lang="en-GB" sz="1750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F6AA63BF-B55D-64B5-74BB-8240F2BDE3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12985"/>
          <a:stretch/>
        </p:blipFill>
        <p:spPr>
          <a:xfrm>
            <a:off x="11656229" y="6368151"/>
            <a:ext cx="535771" cy="4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5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28158-4CBD-1CFF-09D4-655C99EA4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943BC2-33AA-0565-7C92-7337BE6C823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spc="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 Direction Emerging from the Mid-Year Review</a:t>
            </a:r>
            <a:endParaRPr lang="en-Z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098BD1-F64E-0C40-3E8A-CB4358A6D829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284B031-69BF-E118-68C6-D2E96B63E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5879C9F-C3ED-C27A-730F-149C7C0D8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F8F689-E5A8-A825-BB81-284126454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24"/>
            <a:ext cx="10515600" cy="4831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Debt &amp; Sustainability Anchored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debt: N$176.3bn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Debt servicing: 16.1% of revenue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described as “highly undesirable” if unattended</a:t>
            </a:r>
          </a:p>
          <a:p>
            <a:pPr marL="0" indent="0">
              <a:buNone/>
            </a:pPr>
            <a:r>
              <a:rPr lang="en-GB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Signal: Stabilisation now central to policy direction.</a:t>
            </a:r>
          </a:p>
          <a:p>
            <a:pPr marL="0" indent="0">
              <a:buNone/>
            </a:pPr>
            <a:endParaRPr lang="en-GB" sz="175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75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Strategic Pivot Underway</a:t>
            </a:r>
          </a:p>
          <a:p>
            <a:pPr marL="0" indent="0">
              <a:buNone/>
            </a:pPr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Medium-Term priorities include: Medium-Term Revenue Strategy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SOE-led growth model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Diversified financing via guarantees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expenditure reviews</a:t>
            </a:r>
          </a:p>
          <a:p>
            <a:r>
              <a:rPr lang="en-GB" sz="17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balance discipline</a:t>
            </a:r>
          </a:p>
          <a:p>
            <a:pPr marL="0" indent="0">
              <a:buNone/>
            </a:pPr>
            <a:r>
              <a:rPr lang="en-GB" sz="17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Signal: Shift from expansionary developmentalism → toward constrained developmentalism.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CD4A1717-265A-598D-D571-736B2C11CF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3" r="12985"/>
          <a:stretch/>
        </p:blipFill>
        <p:spPr>
          <a:xfrm>
            <a:off x="11656229" y="6368151"/>
            <a:ext cx="535771" cy="48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53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EBD66-19CF-0BB4-C3D5-87F2A49E3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1A873-A06A-12A9-9E1A-950E332FF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19200"/>
            <a:ext cx="10187152" cy="327025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Ambition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NDP6 industrial transformation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&amp; productivity targets</a:t>
            </a:r>
          </a:p>
          <a:p>
            <a:pPr>
              <a:lnSpc>
                <a:spcPct val="50000"/>
              </a:lnSpc>
            </a:pP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Fiscal Constraint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revised to approx. 3.0%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 shortfall emerging</a:t>
            </a:r>
          </a:p>
          <a:p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Debt servicing at 16.1% of revenue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A0D64C-FB32-3B7A-2CF1-D751FB5BB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4837566"/>
            <a:ext cx="10187152" cy="1174038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Core Question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Namibia ready to accelerate transformation with policy certainty?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8913A77-1449-404E-661E-35C6349FA99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47246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Pivotal Moment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D91932-3C1E-3BF1-FE83-F0A1D2077978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C3E285-B3A2-C477-2FA6-C4806EF1C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924922-7D1C-F6E5-C6AB-90B688BD7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2404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5EB2-7D4D-4953-91AD-15DB56D4C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788" y="2615914"/>
            <a:ext cx="10178424" cy="1626173"/>
          </a:xfrm>
          <a:prstGeom prst="roundRect">
            <a:avLst/>
          </a:prstGeom>
          <a:solidFill>
            <a:srgbClr val="002060"/>
          </a:solidFill>
          <a:ln w="19050">
            <a:solidFill>
              <a:srgbClr val="FB7E00"/>
            </a:solidFill>
          </a:ln>
        </p:spPr>
        <p:txBody>
          <a:bodyPr anchor="ctr">
            <a:noAutofit/>
          </a:bodyPr>
          <a:lstStyle/>
          <a:p>
            <a:r>
              <a:rPr lang="en-US" sz="1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0B8B341-F867-AD7D-65FB-85B92F3068AA}"/>
              </a:ext>
            </a:extLst>
          </p:cNvPr>
          <p:cNvGrpSpPr/>
          <p:nvPr/>
        </p:nvGrpSpPr>
        <p:grpSpPr>
          <a:xfrm>
            <a:off x="4106738" y="4432460"/>
            <a:ext cx="3978524" cy="725831"/>
            <a:chOff x="4790038" y="4233444"/>
            <a:chExt cx="1894350" cy="345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DE1B331-84EF-601B-1E31-9867B83B4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08B2866-DF8B-D0D8-2C23-412FD6D38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4339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5B0CA-C046-D831-48D2-F0D36308A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091A6EB-576B-4E43-C2EF-B38490DFC954}"/>
              </a:ext>
            </a:extLst>
          </p:cNvPr>
          <p:cNvGrpSpPr/>
          <p:nvPr/>
        </p:nvGrpSpPr>
        <p:grpSpPr>
          <a:xfrm>
            <a:off x="0" y="6172200"/>
            <a:ext cx="3746989" cy="683590"/>
            <a:chOff x="4790038" y="4233444"/>
            <a:chExt cx="1894350" cy="3456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45D9FA-05B4-BAD5-AC4A-32EA9A769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92B88A5-DDB5-C9BA-D83B-5BCD9CA21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43606379-0F05-1493-A538-61F35BB3A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9557" y="3285066"/>
            <a:ext cx="8392886" cy="578882"/>
          </a:xfrm>
          <a:prstGeom prst="round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GB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Global, Regional and Domestic Outlook</a:t>
            </a:r>
          </a:p>
        </p:txBody>
      </p:sp>
      <p:pic>
        <p:nvPicPr>
          <p:cNvPr id="3" name="Picture 2" descr="A red arrow pointing to a graph on stacks of coins&#10;&#10;AI-generated content may be incorrect.">
            <a:extLst>
              <a:ext uri="{FF2B5EF4-FFF2-40B4-BE49-F238E27FC236}">
                <a16:creationId xmlns:a16="http://schemas.microsoft.com/office/drawing/2014/main" id="{407489A5-D8B0-9485-0D2C-2AB060473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94" y="770553"/>
            <a:ext cx="3771411" cy="251451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092665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6F4A0-FCD5-7545-436D-8A9021DD3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A6BDF64-6D27-0E38-FDDB-A9D9DB7A3F9E}"/>
              </a:ext>
            </a:extLst>
          </p:cNvPr>
          <p:cNvSpPr txBox="1"/>
          <p:nvPr/>
        </p:nvSpPr>
        <p:spPr>
          <a:xfrm>
            <a:off x="837885" y="1583533"/>
            <a:ext cx="1051560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>
              <a:buFont typeface="Arial" panose="020B0604020202020204" pitchFamily="34" charset="0"/>
              <a:buChar char="•"/>
            </a:pPr>
            <a:endParaRPr lang="en-GB" sz="1867" dirty="0"/>
          </a:p>
          <a:p>
            <a:r>
              <a:rPr lang="en-GB" sz="1867" dirty="0"/>
              <a:t> </a:t>
            </a:r>
            <a:endParaRPr lang="en-NA" sz="1867" dirty="0"/>
          </a:p>
        </p:txBody>
      </p:sp>
      <p:pic>
        <p:nvPicPr>
          <p:cNvPr id="10" name="Picture 2" descr="Salomo Hei on LinkedIn: The Transformative Decade! It’s been a decade ...">
            <a:extLst>
              <a:ext uri="{FF2B5EF4-FFF2-40B4-BE49-F238E27FC236}">
                <a16:creationId xmlns:a16="http://schemas.microsoft.com/office/drawing/2014/main" id="{58248734-EAA1-B5C8-68FE-37A9415F2F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8" b="30694"/>
          <a:stretch>
            <a:fillRect/>
          </a:stretch>
        </p:blipFill>
        <p:spPr bwMode="auto">
          <a:xfrm>
            <a:off x="1" y="6325187"/>
            <a:ext cx="1117891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68C708-9804-1C15-DD17-80972BC73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" y="1188075"/>
            <a:ext cx="11531600" cy="495192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DC3EAF-045A-D067-1F02-D54648DD74B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spc="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risks ranked by severity, short term (2 years) and long term (10 years))</a:t>
            </a:r>
            <a:endParaRPr lang="en-Z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8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BD7F2-34EF-1770-1DA7-950627672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DEC496-F438-7A1E-F016-5DF51AFB21AD}"/>
              </a:ext>
            </a:extLst>
          </p:cNvPr>
          <p:cNvSpPr txBox="1"/>
          <p:nvPr/>
        </p:nvSpPr>
        <p:spPr>
          <a:xfrm>
            <a:off x="4496147" y="6287503"/>
            <a:ext cx="3199701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Source: IMF Jan 2026 Updated Estimates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C271ED-C05F-335D-E471-0906D8D0E36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spc="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Economic Outlook</a:t>
            </a:r>
            <a:endParaRPr lang="en-Z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18BD83-7F07-E67E-1C80-C090AEEEF33C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2D8465-3671-A886-3C9E-A9752108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47074B-9C6F-3D85-87DF-9A0494396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2699964-C399-FA99-0A48-1100F81E9D4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1648349"/>
              </p:ext>
            </p:extLst>
          </p:nvPr>
        </p:nvGraphicFramePr>
        <p:xfrm>
          <a:off x="838199" y="1338943"/>
          <a:ext cx="10515599" cy="483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40260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8E9CF-61C0-6070-D841-505982825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6A634C-3CA2-49F3-BD49-3E69DE6CEF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352037"/>
              </p:ext>
            </p:extLst>
          </p:nvPr>
        </p:nvGraphicFramePr>
        <p:xfrm>
          <a:off x="136634" y="1002890"/>
          <a:ext cx="11876690" cy="525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3AD6F30-2DB9-C745-E432-EB6D90E0ADE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spc="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Namibia </a:t>
            </a:r>
            <a:r>
              <a:rPr lang="en-GB" sz="2800" b="1" spc="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SA GDP </a:t>
            </a:r>
            <a:r>
              <a:rPr lang="en-GB" sz="2800" b="1" spc="200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Sub-Saharan Africa 2006-2024</a:t>
            </a:r>
            <a:endParaRPr lang="en-GB" sz="2800" b="1" noProof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8CA9D1-7867-1CE9-E290-1EB4281A793C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151E108-7546-B203-2B4F-F940BCC6C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35AE941-5455-E659-EFAB-2B81CC32B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86989EB-47FB-B628-DE1A-741C5D21248E}"/>
              </a:ext>
            </a:extLst>
          </p:cNvPr>
          <p:cNvSpPr txBox="1"/>
          <p:nvPr/>
        </p:nvSpPr>
        <p:spPr>
          <a:xfrm>
            <a:off x="4784271" y="6309159"/>
            <a:ext cx="2623457" cy="29238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Source: NSA, </a:t>
            </a:r>
            <a:r>
              <a:rPr lang="en-GB" sz="1300" b="1" i="1" dirty="0">
                <a:solidFill>
                  <a:prstClr val="black"/>
                </a:solidFill>
                <a:latin typeface="Times New Roman" panose="02020603050405020304"/>
              </a:rPr>
              <a:t>Stats SA &amp; IMF</a:t>
            </a:r>
            <a:endParaRPr kumimoji="0" lang="en-GB" sz="13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81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2C2C6-7355-62EA-2D99-8BCE296B9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B45F07-2061-7C3E-159D-2F83B6B10DE6}"/>
              </a:ext>
            </a:extLst>
          </p:cNvPr>
          <p:cNvSpPr txBox="1"/>
          <p:nvPr/>
        </p:nvSpPr>
        <p:spPr>
          <a:xfrm>
            <a:off x="5526931" y="6346681"/>
            <a:ext cx="113813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Source: </a:t>
            </a:r>
            <a:r>
              <a:rPr lang="en-GB" sz="1300" b="1" i="1" dirty="0">
                <a:solidFill>
                  <a:prstClr val="black"/>
                </a:solidFill>
                <a:latin typeface="Times New Roman" panose="02020603050405020304"/>
              </a:rPr>
              <a:t>NSA</a:t>
            </a:r>
            <a:endParaRPr kumimoji="0" lang="en-GB" sz="13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8ADADF4-B0E3-D411-2A54-1765E26C91E7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F34FA6A-0AD3-39A3-9D19-4182AC056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B38B448-34F9-A603-E20E-77FB76EDE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A74532FC-F99D-B983-6154-3BA4B1D2DE5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 Contribution by Industry % (1981-2024)</a:t>
            </a:r>
            <a:endParaRPr lang="en-Z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74081FA0-57ED-8051-615F-4C7A8953F8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498713"/>
              </p:ext>
            </p:extLst>
          </p:nvPr>
        </p:nvGraphicFramePr>
        <p:xfrm>
          <a:off x="838200" y="1195754"/>
          <a:ext cx="10515600" cy="4981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2443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DC11F-908D-02AF-17BF-37799218E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FB280-04C2-AF4B-77E6-4B60113D0FBC}"/>
              </a:ext>
            </a:extLst>
          </p:cNvPr>
          <p:cNvSpPr txBox="1"/>
          <p:nvPr/>
        </p:nvSpPr>
        <p:spPr>
          <a:xfrm>
            <a:off x="5321867" y="6414671"/>
            <a:ext cx="1894630" cy="2923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Source: </a:t>
            </a:r>
            <a:r>
              <a:rPr lang="en-GB" sz="1300" b="1" i="1" dirty="0">
                <a:solidFill>
                  <a:prstClr val="black"/>
                </a:solidFill>
                <a:latin typeface="Times New Roman" panose="02020603050405020304"/>
              </a:rPr>
              <a:t>NSA &amp; </a:t>
            </a:r>
            <a:r>
              <a:rPr lang="en-GB" sz="1300" b="1" i="1" dirty="0" err="1">
                <a:solidFill>
                  <a:prstClr val="black"/>
                </a:solidFill>
                <a:latin typeface="Times New Roman" panose="02020603050405020304"/>
              </a:rPr>
              <a:t>BoN</a:t>
            </a:r>
            <a:endParaRPr kumimoji="0" lang="en-GB" sz="13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58B5B4-B705-1F10-0DFF-6E0643425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805879"/>
              </p:ext>
            </p:extLst>
          </p:nvPr>
        </p:nvGraphicFramePr>
        <p:xfrm>
          <a:off x="568037" y="1579418"/>
          <a:ext cx="11402290" cy="459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51CE00A5-0B20-925E-DD0F-0833828E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64" r="7164" b="15487"/>
          <a:stretch>
            <a:fillRect/>
          </a:stretch>
        </p:blipFill>
        <p:spPr>
          <a:xfrm>
            <a:off x="11256838" y="2589134"/>
            <a:ext cx="914400" cy="810784"/>
          </a:xfrm>
          <a:custGeom>
            <a:avLst/>
            <a:gdLst>
              <a:gd name="csX0" fmla="*/ 457200 w 914400"/>
              <a:gd name="csY0" fmla="*/ 0 h 810784"/>
              <a:gd name="csX1" fmla="*/ 914400 w 914400"/>
              <a:gd name="csY1" fmla="*/ 405392 h 810784"/>
              <a:gd name="csX2" fmla="*/ 457200 w 914400"/>
              <a:gd name="csY2" fmla="*/ 810784 h 810784"/>
              <a:gd name="csX3" fmla="*/ 0 w 914400"/>
              <a:gd name="csY3" fmla="*/ 405392 h 810784"/>
              <a:gd name="csX4" fmla="*/ 457200 w 914400"/>
              <a:gd name="csY4" fmla="*/ 0 h 8107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914400" h="810784">
                <a:moveTo>
                  <a:pt x="457200" y="0"/>
                </a:moveTo>
                <a:cubicBezTo>
                  <a:pt x="709705" y="0"/>
                  <a:pt x="914400" y="181500"/>
                  <a:pt x="914400" y="405392"/>
                </a:cubicBezTo>
                <a:cubicBezTo>
                  <a:pt x="914400" y="629284"/>
                  <a:pt x="709705" y="810784"/>
                  <a:pt x="457200" y="810784"/>
                </a:cubicBezTo>
                <a:cubicBezTo>
                  <a:pt x="204695" y="810784"/>
                  <a:pt x="0" y="629284"/>
                  <a:pt x="0" y="405392"/>
                </a:cubicBezTo>
                <a:cubicBezTo>
                  <a:pt x="0" y="181500"/>
                  <a:pt x="204695" y="0"/>
                  <a:pt x="457200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3BEEE3-E663-4EB8-B45D-4D1264CFE6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794" t="15552" b="25077"/>
          <a:stretch>
            <a:fillRect/>
          </a:stretch>
        </p:blipFill>
        <p:spPr>
          <a:xfrm>
            <a:off x="10946572" y="5090744"/>
            <a:ext cx="899068" cy="810784"/>
          </a:xfrm>
          <a:custGeom>
            <a:avLst/>
            <a:gdLst>
              <a:gd name="csX0" fmla="*/ 457200 w 899068"/>
              <a:gd name="csY0" fmla="*/ 0 h 810784"/>
              <a:gd name="csX1" fmla="*/ 878471 w 899068"/>
              <a:gd name="csY1" fmla="*/ 247595 h 810784"/>
              <a:gd name="csX2" fmla="*/ 899068 w 899068"/>
              <a:gd name="csY2" fmla="*/ 306429 h 810784"/>
              <a:gd name="csX3" fmla="*/ 899068 w 899068"/>
              <a:gd name="csY3" fmla="*/ 504355 h 810784"/>
              <a:gd name="csX4" fmla="*/ 878471 w 899068"/>
              <a:gd name="csY4" fmla="*/ 563189 h 810784"/>
              <a:gd name="csX5" fmla="*/ 457200 w 899068"/>
              <a:gd name="csY5" fmla="*/ 810784 h 810784"/>
              <a:gd name="csX6" fmla="*/ 0 w 899068"/>
              <a:gd name="csY6" fmla="*/ 405392 h 810784"/>
              <a:gd name="csX7" fmla="*/ 457200 w 899068"/>
              <a:gd name="csY7" fmla="*/ 0 h 81078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899068" h="810784">
                <a:moveTo>
                  <a:pt x="457200" y="0"/>
                </a:moveTo>
                <a:cubicBezTo>
                  <a:pt x="646579" y="0"/>
                  <a:pt x="809064" y="102094"/>
                  <a:pt x="878471" y="247595"/>
                </a:cubicBezTo>
                <a:lnTo>
                  <a:pt x="899068" y="306429"/>
                </a:lnTo>
                <a:lnTo>
                  <a:pt x="899068" y="504355"/>
                </a:lnTo>
                <a:lnTo>
                  <a:pt x="878471" y="563189"/>
                </a:lnTo>
                <a:cubicBezTo>
                  <a:pt x="809064" y="708690"/>
                  <a:pt x="646579" y="810784"/>
                  <a:pt x="457200" y="810784"/>
                </a:cubicBezTo>
                <a:cubicBezTo>
                  <a:pt x="204695" y="810784"/>
                  <a:pt x="0" y="629284"/>
                  <a:pt x="0" y="405392"/>
                </a:cubicBezTo>
                <a:cubicBezTo>
                  <a:pt x="0" y="181500"/>
                  <a:pt x="204695" y="0"/>
                  <a:pt x="457200" y="0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18" name="Left Brace 17">
            <a:extLst>
              <a:ext uri="{FF2B5EF4-FFF2-40B4-BE49-F238E27FC236}">
                <a16:creationId xmlns:a16="http://schemas.microsoft.com/office/drawing/2014/main" id="{3D878D2C-6378-1CB5-CFCD-1585CA09E3C3}"/>
              </a:ext>
            </a:extLst>
          </p:cNvPr>
          <p:cNvSpPr/>
          <p:nvPr/>
        </p:nvSpPr>
        <p:spPr>
          <a:xfrm rot="16200000">
            <a:off x="2899932" y="3304756"/>
            <a:ext cx="1056737" cy="3527841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D836B61F-6C78-327B-437F-C6745700013F}"/>
              </a:ext>
            </a:extLst>
          </p:cNvPr>
          <p:cNvSpPr/>
          <p:nvPr/>
        </p:nvSpPr>
        <p:spPr>
          <a:xfrm rot="16200000" flipH="1">
            <a:off x="11489443" y="3521994"/>
            <a:ext cx="449190" cy="263203"/>
          </a:xfrm>
          <a:prstGeom prst="leftBrace">
            <a:avLst>
              <a:gd name="adj1" fmla="val 8333"/>
              <a:gd name="adj2" fmla="val 4901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C7F51B96-BF09-03C3-CCF4-228E800FAAB1}"/>
              </a:ext>
            </a:extLst>
          </p:cNvPr>
          <p:cNvSpPr/>
          <p:nvPr/>
        </p:nvSpPr>
        <p:spPr>
          <a:xfrm rot="5400000" flipH="1">
            <a:off x="11136132" y="4572364"/>
            <a:ext cx="567010" cy="325597"/>
          </a:xfrm>
          <a:prstGeom prst="leftBrace">
            <a:avLst>
              <a:gd name="adj1" fmla="val 8333"/>
              <a:gd name="adj2" fmla="val 4901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3D334976-4DE7-1CA6-6EFA-68F78765AB6F}"/>
              </a:ext>
            </a:extLst>
          </p:cNvPr>
          <p:cNvSpPr/>
          <p:nvPr/>
        </p:nvSpPr>
        <p:spPr>
          <a:xfrm rot="16200000" flipH="1">
            <a:off x="9432393" y="1916280"/>
            <a:ext cx="1151593" cy="2497300"/>
          </a:xfrm>
          <a:prstGeom prst="leftBrace">
            <a:avLst>
              <a:gd name="adj1" fmla="val 8333"/>
              <a:gd name="adj2" fmla="val 4901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8672CC5-624D-A152-948A-55661587DA4A}"/>
              </a:ext>
            </a:extLst>
          </p:cNvPr>
          <p:cNvSpPr/>
          <p:nvPr/>
        </p:nvSpPr>
        <p:spPr>
          <a:xfrm>
            <a:off x="9550989" y="2225890"/>
            <a:ext cx="914400" cy="810784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/>
            </a:pPr>
            <a:endParaRPr lang="en-150" sz="8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FE77F8D-1F95-EA23-4690-D4DCEA55B326}"/>
              </a:ext>
            </a:extLst>
          </p:cNvPr>
          <p:cNvSpPr/>
          <p:nvPr/>
        </p:nvSpPr>
        <p:spPr>
          <a:xfrm rot="5400000" flipH="1">
            <a:off x="6803521" y="3228247"/>
            <a:ext cx="639087" cy="3085904"/>
          </a:xfrm>
          <a:prstGeom prst="leftBrace">
            <a:avLst>
              <a:gd name="adj1" fmla="val 8333"/>
              <a:gd name="adj2" fmla="val 49016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8EF6615-11F9-233B-858A-2A0B3D149B9F}"/>
              </a:ext>
            </a:extLst>
          </p:cNvPr>
          <p:cNvSpPr/>
          <p:nvPr/>
        </p:nvSpPr>
        <p:spPr>
          <a:xfrm>
            <a:off x="6665858" y="4981751"/>
            <a:ext cx="914411" cy="810790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150" sz="11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1DE162D-6667-AF5B-EB4B-6EF6964F8676}"/>
              </a:ext>
            </a:extLst>
          </p:cNvPr>
          <p:cNvSpPr/>
          <p:nvPr/>
        </p:nvSpPr>
        <p:spPr>
          <a:xfrm>
            <a:off x="2971094" y="5395296"/>
            <a:ext cx="914411" cy="810749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C6E4BF-BD84-738E-3076-8D78CC36FA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37765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Namibian GDP</a:t>
            </a:r>
            <a:endParaRPr lang="en-Z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5E042E-6882-EAC3-9F3B-CC5EB00CA389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0E768E4-5CAE-2F0A-BA3C-261AF7C5F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B22703-692A-C165-0AA7-32E91EE5B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06D0E57-B940-B387-5B5E-F269701873B1}"/>
              </a:ext>
            </a:extLst>
          </p:cNvPr>
          <p:cNvSpPr/>
          <p:nvPr/>
        </p:nvSpPr>
        <p:spPr>
          <a:xfrm>
            <a:off x="2748477" y="3878190"/>
            <a:ext cx="325598" cy="604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A49E0B-8658-38CA-2839-7DEDCB45680E}"/>
              </a:ext>
            </a:extLst>
          </p:cNvPr>
          <p:cNvSpPr/>
          <p:nvPr/>
        </p:nvSpPr>
        <p:spPr>
          <a:xfrm>
            <a:off x="4164294" y="3629025"/>
            <a:ext cx="325598" cy="854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405AEC-9A68-0F44-B1D9-02E21D8582A6}"/>
              </a:ext>
            </a:extLst>
          </p:cNvPr>
          <p:cNvSpPr/>
          <p:nvPr/>
        </p:nvSpPr>
        <p:spPr>
          <a:xfrm>
            <a:off x="10620974" y="6182741"/>
            <a:ext cx="1224666" cy="2308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Election Year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4D245A-FCDA-5395-AF6B-CF247C5AFAF1}"/>
              </a:ext>
            </a:extLst>
          </p:cNvPr>
          <p:cNvSpPr/>
          <p:nvPr/>
        </p:nvSpPr>
        <p:spPr>
          <a:xfrm>
            <a:off x="10620974" y="6458688"/>
            <a:ext cx="1224666" cy="230832"/>
          </a:xfrm>
          <a:prstGeom prst="rect">
            <a:avLst/>
          </a:prstGeom>
          <a:solidFill>
            <a:srgbClr val="FB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Projected Figure</a:t>
            </a:r>
          </a:p>
        </p:txBody>
      </p:sp>
    </p:spTree>
    <p:extLst>
      <p:ext uri="{BB962C8B-B14F-4D97-AF65-F5344CB8AC3E}">
        <p14:creationId xmlns:p14="http://schemas.microsoft.com/office/powerpoint/2010/main" val="2010005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74BF8-6904-792A-95FD-B5D4E5DAC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54C182-71D6-D546-BDA7-22DA779E203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761546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Social Challenges- Youth Unemployment (Census Labour Report 2023)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537F7B6-50B5-FBC3-CB32-6AD76B2179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0982698"/>
              </p:ext>
            </p:extLst>
          </p:nvPr>
        </p:nvGraphicFramePr>
        <p:xfrm>
          <a:off x="838200" y="1208792"/>
          <a:ext cx="10515601" cy="499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55D1940-A275-227F-46C4-63891CEAC84D}"/>
              </a:ext>
            </a:extLst>
          </p:cNvPr>
          <p:cNvGrpSpPr/>
          <p:nvPr/>
        </p:nvGrpSpPr>
        <p:grpSpPr>
          <a:xfrm>
            <a:off x="0" y="6689520"/>
            <a:ext cx="911382" cy="166270"/>
            <a:chOff x="4790038" y="4233444"/>
            <a:chExt cx="1894350" cy="3456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DD4FA3-96C6-E53A-7D9F-05DDD8C2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39" y="4235339"/>
              <a:ext cx="975049" cy="3437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EA02B8C-7692-E095-5F7B-0C86A36CF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0038" y="4233444"/>
              <a:ext cx="808704" cy="3456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FDBC46-1572-B8FC-F7B9-B71527596754}"/>
              </a:ext>
            </a:extLst>
          </p:cNvPr>
          <p:cNvSpPr txBox="1"/>
          <p:nvPr/>
        </p:nvSpPr>
        <p:spPr>
          <a:xfrm>
            <a:off x="5526931" y="6346681"/>
            <a:ext cx="1138137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+mn-cs"/>
              </a:rPr>
              <a:t>Source: </a:t>
            </a:r>
            <a:r>
              <a:rPr lang="en-GB" sz="1300" b="1" i="1" dirty="0">
                <a:solidFill>
                  <a:prstClr val="black"/>
                </a:solidFill>
                <a:latin typeface="Times New Roman" panose="02020603050405020304"/>
              </a:rPr>
              <a:t>NSA</a:t>
            </a:r>
            <a:endParaRPr kumimoji="0" lang="en-GB" sz="13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64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Std">
    <a:dk1>
      <a:srgbClr val="0A2240"/>
    </a:dk1>
    <a:lt1>
      <a:srgbClr val="FFFFFF"/>
    </a:lt1>
    <a:dk2>
      <a:srgbClr val="0033A1"/>
    </a:dk2>
    <a:lt2>
      <a:srgbClr val="D0D0D0"/>
    </a:lt2>
    <a:accent1>
      <a:srgbClr val="0033A1"/>
    </a:accent1>
    <a:accent2>
      <a:srgbClr val="00A1E0"/>
    </a:accent2>
    <a:accent3>
      <a:srgbClr val="006CB8"/>
    </a:accent3>
    <a:accent4>
      <a:srgbClr val="00CAFF"/>
    </a:accent4>
    <a:accent5>
      <a:srgbClr val="0A2240"/>
    </a:accent5>
    <a:accent6>
      <a:srgbClr val="747474"/>
    </a:accent6>
    <a:hlink>
      <a:srgbClr val="0033A1"/>
    </a:hlink>
    <a:folHlink>
      <a:srgbClr val="0A2240"/>
    </a:folHlink>
  </a:clrScheme>
  <a:fontScheme name="Custom 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0563C1"/>
    </a:accent2>
    <a:accent3>
      <a:srgbClr val="A5A5A5"/>
    </a:accent3>
    <a:accent4>
      <a:srgbClr val="C2DFFD"/>
    </a:accent4>
    <a:accent5>
      <a:srgbClr val="5B9BD5"/>
    </a:accent5>
    <a:accent6>
      <a:srgbClr val="48A1FA"/>
    </a:accent6>
    <a:hlink>
      <a:srgbClr val="0563C1"/>
    </a:hlink>
    <a:folHlink>
      <a:srgbClr val="034A90"/>
    </a:folHlink>
  </a:clrScheme>
  <a:fontScheme name="Reports Default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td">
    <a:dk1>
      <a:srgbClr val="0A2240"/>
    </a:dk1>
    <a:lt1>
      <a:srgbClr val="FFFFFF"/>
    </a:lt1>
    <a:dk2>
      <a:srgbClr val="0033A1"/>
    </a:dk2>
    <a:lt2>
      <a:srgbClr val="D0D0D0"/>
    </a:lt2>
    <a:accent1>
      <a:srgbClr val="0033A1"/>
    </a:accent1>
    <a:accent2>
      <a:srgbClr val="00A1E0"/>
    </a:accent2>
    <a:accent3>
      <a:srgbClr val="006CB8"/>
    </a:accent3>
    <a:accent4>
      <a:srgbClr val="00CAFF"/>
    </a:accent4>
    <a:accent5>
      <a:srgbClr val="0A2240"/>
    </a:accent5>
    <a:accent6>
      <a:srgbClr val="747474"/>
    </a:accent6>
    <a:hlink>
      <a:srgbClr val="0033A1"/>
    </a:hlink>
    <a:folHlink>
      <a:srgbClr val="0A2240"/>
    </a:folHlink>
  </a:clrScheme>
  <a:fontScheme name="Custom 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td">
    <a:dk1>
      <a:srgbClr val="0A2240"/>
    </a:dk1>
    <a:lt1>
      <a:srgbClr val="FFFFFF"/>
    </a:lt1>
    <a:dk2>
      <a:srgbClr val="0033A1"/>
    </a:dk2>
    <a:lt2>
      <a:srgbClr val="D0D0D0"/>
    </a:lt2>
    <a:accent1>
      <a:srgbClr val="0033A1"/>
    </a:accent1>
    <a:accent2>
      <a:srgbClr val="00A1E0"/>
    </a:accent2>
    <a:accent3>
      <a:srgbClr val="006CB8"/>
    </a:accent3>
    <a:accent4>
      <a:srgbClr val="00CAFF"/>
    </a:accent4>
    <a:accent5>
      <a:srgbClr val="0A2240"/>
    </a:accent5>
    <a:accent6>
      <a:srgbClr val="747474"/>
    </a:accent6>
    <a:hlink>
      <a:srgbClr val="0033A1"/>
    </a:hlink>
    <a:folHlink>
      <a:srgbClr val="0A2240"/>
    </a:folHlink>
  </a:clrScheme>
  <a:fontScheme name="Custom 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td">
    <a:dk1>
      <a:srgbClr val="0A2240"/>
    </a:dk1>
    <a:lt1>
      <a:srgbClr val="FFFFFF"/>
    </a:lt1>
    <a:dk2>
      <a:srgbClr val="0033A1"/>
    </a:dk2>
    <a:lt2>
      <a:srgbClr val="D0D0D0"/>
    </a:lt2>
    <a:accent1>
      <a:srgbClr val="0033A1"/>
    </a:accent1>
    <a:accent2>
      <a:srgbClr val="00A1E0"/>
    </a:accent2>
    <a:accent3>
      <a:srgbClr val="006CB8"/>
    </a:accent3>
    <a:accent4>
      <a:srgbClr val="00CAFF"/>
    </a:accent4>
    <a:accent5>
      <a:srgbClr val="0A2240"/>
    </a:accent5>
    <a:accent6>
      <a:srgbClr val="747474"/>
    </a:accent6>
    <a:hlink>
      <a:srgbClr val="0033A1"/>
    </a:hlink>
    <a:folHlink>
      <a:srgbClr val="0A2240"/>
    </a:folHlink>
  </a:clrScheme>
  <a:fontScheme name="Custom 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td">
    <a:dk1>
      <a:srgbClr val="0A2240"/>
    </a:dk1>
    <a:lt1>
      <a:srgbClr val="FFFFFF"/>
    </a:lt1>
    <a:dk2>
      <a:srgbClr val="0033A1"/>
    </a:dk2>
    <a:lt2>
      <a:srgbClr val="D0D0D0"/>
    </a:lt2>
    <a:accent1>
      <a:srgbClr val="0033A1"/>
    </a:accent1>
    <a:accent2>
      <a:srgbClr val="00A1E0"/>
    </a:accent2>
    <a:accent3>
      <a:srgbClr val="006CB8"/>
    </a:accent3>
    <a:accent4>
      <a:srgbClr val="00CAFF"/>
    </a:accent4>
    <a:accent5>
      <a:srgbClr val="0A2240"/>
    </a:accent5>
    <a:accent6>
      <a:srgbClr val="747474"/>
    </a:accent6>
    <a:hlink>
      <a:srgbClr val="0033A1"/>
    </a:hlink>
    <a:folHlink>
      <a:srgbClr val="0A2240"/>
    </a:folHlink>
  </a:clrScheme>
  <a:fontScheme name="Custom 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td">
    <a:dk1>
      <a:srgbClr val="0A2240"/>
    </a:dk1>
    <a:lt1>
      <a:srgbClr val="FFFFFF"/>
    </a:lt1>
    <a:dk2>
      <a:srgbClr val="0033A1"/>
    </a:dk2>
    <a:lt2>
      <a:srgbClr val="D0D0D0"/>
    </a:lt2>
    <a:accent1>
      <a:srgbClr val="0033A1"/>
    </a:accent1>
    <a:accent2>
      <a:srgbClr val="00A1E0"/>
    </a:accent2>
    <a:accent3>
      <a:srgbClr val="006CB8"/>
    </a:accent3>
    <a:accent4>
      <a:srgbClr val="00CAFF"/>
    </a:accent4>
    <a:accent5>
      <a:srgbClr val="0A2240"/>
    </a:accent5>
    <a:accent6>
      <a:srgbClr val="747474"/>
    </a:accent6>
    <a:hlink>
      <a:srgbClr val="0033A1"/>
    </a:hlink>
    <a:folHlink>
      <a:srgbClr val="0A2240"/>
    </a:folHlink>
  </a:clrScheme>
  <a:fontScheme name="Custom 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td">
    <a:dk1>
      <a:srgbClr val="0A2240"/>
    </a:dk1>
    <a:lt1>
      <a:srgbClr val="FFFFFF"/>
    </a:lt1>
    <a:dk2>
      <a:srgbClr val="0033A1"/>
    </a:dk2>
    <a:lt2>
      <a:srgbClr val="D0D0D0"/>
    </a:lt2>
    <a:accent1>
      <a:srgbClr val="0033A1"/>
    </a:accent1>
    <a:accent2>
      <a:srgbClr val="00A1E0"/>
    </a:accent2>
    <a:accent3>
      <a:srgbClr val="006CB8"/>
    </a:accent3>
    <a:accent4>
      <a:srgbClr val="00CAFF"/>
    </a:accent4>
    <a:accent5>
      <a:srgbClr val="0A2240"/>
    </a:accent5>
    <a:accent6>
      <a:srgbClr val="747474"/>
    </a:accent6>
    <a:hlink>
      <a:srgbClr val="0033A1"/>
    </a:hlink>
    <a:folHlink>
      <a:srgbClr val="0A2240"/>
    </a:folHlink>
  </a:clrScheme>
  <a:fontScheme name="Custom 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td">
    <a:dk1>
      <a:srgbClr val="0A2240"/>
    </a:dk1>
    <a:lt1>
      <a:srgbClr val="FFFFFF"/>
    </a:lt1>
    <a:dk2>
      <a:srgbClr val="0033A1"/>
    </a:dk2>
    <a:lt2>
      <a:srgbClr val="D0D0D0"/>
    </a:lt2>
    <a:accent1>
      <a:srgbClr val="0033A1"/>
    </a:accent1>
    <a:accent2>
      <a:srgbClr val="00A1E0"/>
    </a:accent2>
    <a:accent3>
      <a:srgbClr val="006CB8"/>
    </a:accent3>
    <a:accent4>
      <a:srgbClr val="00CAFF"/>
    </a:accent4>
    <a:accent5>
      <a:srgbClr val="0A2240"/>
    </a:accent5>
    <a:accent6>
      <a:srgbClr val="747474"/>
    </a:accent6>
    <a:hlink>
      <a:srgbClr val="0033A1"/>
    </a:hlink>
    <a:folHlink>
      <a:srgbClr val="0A2240"/>
    </a:folHlink>
  </a:clrScheme>
  <a:fontScheme name="Custom 15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2373</TotalTime>
  <Words>1855</Words>
  <Application>Microsoft Office PowerPoint</Application>
  <PresentationFormat>Widescreen</PresentationFormat>
  <Paragraphs>315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ADLaM Display</vt:lpstr>
      <vt:lpstr>Aptos</vt:lpstr>
      <vt:lpstr>Aptos Display</vt:lpstr>
      <vt:lpstr>Arial</vt:lpstr>
      <vt:lpstr>Calibri</vt:lpstr>
      <vt:lpstr>Times New Roman</vt:lpstr>
      <vt:lpstr>Office Theme</vt:lpstr>
      <vt:lpstr>The National Budget at a Pivotal Moment: Choices, Trade-offs and Economic Direction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Taxpayer &amp; Portal Registration</vt:lpstr>
      <vt:lpstr>NAMRA Revenue Collection</vt:lpstr>
      <vt:lpstr>PowerPoint Presentation</vt:lpstr>
      <vt:lpstr>PowerPoint Presentation</vt:lpstr>
      <vt:lpstr>PowerPoint Presentation</vt:lpstr>
      <vt:lpstr>PowerPoint Presentation</vt:lpstr>
      <vt:lpstr>Budget Allocation Trend 2025/26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Lenin Amukeshe</dc:creator>
  <cp:lastModifiedBy>Lenin Amukeshe</cp:lastModifiedBy>
  <cp:revision>30</cp:revision>
  <dcterms:created xsi:type="dcterms:W3CDTF">2026-02-03T12:36:00Z</dcterms:created>
  <dcterms:modified xsi:type="dcterms:W3CDTF">2026-02-17T14:55:08Z</dcterms:modified>
</cp:coreProperties>
</file>